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7EDE9C7-680F-4EA0-B848-EF848D63AA42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A0CB41D-1B55-4496-8343-71FAB57F404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244DD9A-C344-4519-B7C7-4F9CCCAB6AB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37B1606-D1E6-4AE1-BCA5-5139B9BC6A2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AC73BB2-9765-4149-9B8A-7E392E48258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2400" cy="345348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D9FCFD8-BC8D-4AB6-9D08-8379F64783E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B87AF3D-6908-4875-8FD0-182516E536E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B697BA4-2A6C-45A6-AB4B-81A1DEA19D19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BB1D437-A7B1-4D09-A29A-1BF6E845C45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940EBA5-5DDB-47B2-A706-4F9CC51CB61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557414A-13DD-4D5D-8058-D6B825DF6BE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0C59B19-5736-4466-8759-18AD26AE0FD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040" cy="383760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32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024800" y="9722520"/>
            <a:ext cx="3078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CAF931C7-64E7-457D-96AD-5730C5D7054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3640" y="5589360"/>
            <a:ext cx="333216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85800" y="1628640"/>
            <a:ext cx="7771320" cy="20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状态管理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28000" y="4005000"/>
            <a:ext cx="352728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键控状态的使用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27640" y="1700640"/>
            <a:ext cx="74156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声明一个键控状态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073880" y="2421000"/>
            <a:ext cx="6923160" cy="125244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827640" y="3789000"/>
            <a:ext cx="74156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读取状态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827640" y="4869000"/>
            <a:ext cx="741564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对状态赋值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2"/>
          <a:stretch/>
        </p:blipFill>
        <p:spPr>
          <a:xfrm>
            <a:off x="2417760" y="4470480"/>
            <a:ext cx="3311280" cy="390960"/>
          </a:xfrm>
          <a:prstGeom prst="rect">
            <a:avLst/>
          </a:prstGeom>
          <a:ln>
            <a:noFill/>
          </a:ln>
        </p:spPr>
      </p:pic>
      <p:pic>
        <p:nvPicPr>
          <p:cNvPr id="109" name="Picture 4" descr=""/>
          <p:cNvPicPr/>
          <p:nvPr/>
        </p:nvPicPr>
        <p:blipFill>
          <a:blip r:embed="rId3"/>
          <a:stretch/>
        </p:blipFill>
        <p:spPr>
          <a:xfrm>
            <a:off x="2386800" y="5589360"/>
            <a:ext cx="3702240" cy="31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224000" y="2088000"/>
            <a:ext cx="6721920" cy="166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Keyed State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getRuntimeContext.getState: </a:t>
            </a:r>
            <a:r>
              <a:rPr b="0" lang="zh-CN" sz="1800" spc="-1" strike="noStrike">
                <a:latin typeface="Arial"/>
              </a:rPr>
              <a:t>可见范围，当前</a:t>
            </a:r>
            <a:r>
              <a:rPr b="0" lang="en-US" sz="1800" spc="-1" strike="noStrike">
                <a:latin typeface="Arial"/>
              </a:rPr>
              <a:t>key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context.windowState.getState: </a:t>
            </a:r>
            <a:r>
              <a:rPr b="0" lang="zh-CN" sz="1800" spc="-1" strike="noStrike">
                <a:latin typeface="Arial"/>
              </a:rPr>
              <a:t>可见范围，当前</a:t>
            </a:r>
            <a:r>
              <a:rPr b="0" lang="en-US" sz="1800" spc="-1" strike="noStrike">
                <a:latin typeface="Arial"/>
              </a:rPr>
              <a:t>key</a:t>
            </a:r>
            <a:r>
              <a:rPr b="0" lang="zh-CN" sz="1800" spc="-1" strike="noStrike">
                <a:latin typeface="Arial"/>
              </a:rPr>
              <a:t>且当前窗口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context.getPartitionedState: </a:t>
            </a:r>
            <a:r>
              <a:rPr b="0" lang="zh-CN" sz="1800" spc="-1" strike="noStrike">
                <a:latin typeface="Arial"/>
              </a:rPr>
              <a:t>可见范围，当前</a:t>
            </a:r>
            <a:r>
              <a:rPr b="0" lang="en-US" sz="1800" spc="-1" strike="noStrike">
                <a:latin typeface="Arial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状态后端（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State Backends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7640" y="1763640"/>
            <a:ext cx="7415640" cy="46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每传入一条数据，有状态的算子任务都会读取和更新状态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由于有效的状态访问对于处理数据的低延迟至关重要，因此每个并行任务都会在本地（内存）维护其状态，以确保快速的状态访问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状态的存储、访问以及维护，由一个可插入的组件决定，这个组件就叫做</a:t>
            </a:r>
            <a:r>
              <a:rPr b="1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状态后端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tate Backend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状态后端主要负责两件事：本地的状态管理，以及将检查点（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）状态写入远程存储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选择一个状态后端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7640" y="1556640"/>
            <a:ext cx="7415640" cy="46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MemoryStateBackend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内存级的状态后端，会将键控状态作为内存中的对象进行管理，将它们存储在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JVM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堆上，而将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存储在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的内存中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特点：快速、低延迟，但不稳定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FsStateBackend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存到远程的持久化文件系统（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FileSystem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）上，而对于本地状态，跟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MemoryStateBackend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一样，也会存在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TaskManager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JVM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堆上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同时拥有内存级的本地访问速度，和更好的容错保证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RocksDBStateBackend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将所有状态序列化后，存入本地的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RocksDB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中存储。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32000" y="2565000"/>
            <a:ext cx="28072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7640" y="1845000"/>
            <a:ext cx="7415640" cy="38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中的状态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Operator State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键控状态（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Keyed State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状态后端（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State Backends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24000" y="1656000"/>
            <a:ext cx="7190280" cy="31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ProcessFunction: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没有分流也没有开窗，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processElement, onTimer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KeyedProcessFunction: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分流但没有开窗，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processElement, onTimer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CoProcessFunction: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两条经过分流的流进行联合处理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processElement1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processElement2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onTimer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ProcessWindowFunction: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全窗口聚合，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中的状态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7640" y="4005000"/>
            <a:ext cx="7415640" cy="23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由一个任务维护，并且用来计算某个结果的所有数据，都属于这个任务的状态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可以认为状态就是一个本地变量，可以被任务的业务逻辑访问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会进行状态管理，包括状态一致性、故障处理以及高效存储和访问，以便开发人员可以专注于应用程序的逻辑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0" name="图片 6" descr=""/>
          <p:cNvPicPr/>
          <p:nvPr/>
        </p:nvPicPr>
        <p:blipFill>
          <a:blip r:embed="rId1"/>
          <a:stretch/>
        </p:blipFill>
        <p:spPr>
          <a:xfrm>
            <a:off x="2051640" y="1700640"/>
            <a:ext cx="4967640" cy="203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中的状态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7640" y="1763640"/>
            <a:ext cx="7415640" cy="46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中，状态始终与特定算子相关联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为了使运行时的 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了解算子的状态，算子需要预先注册其状态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20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总的说来，有两种类型的状态：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Operator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算子状态的作用范围限定为算子任务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键控状态（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Keyed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根据输入数据流中定义的键（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）来维护和访问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算子状态（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Operator State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27640" y="4581000"/>
            <a:ext cx="7415640" cy="16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算子状态的作用范围限定为算子任务，由同一并行任务所处理的所有数据都可以访问到相同的状态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状态对于同一任务而言是共享的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算子状态不能由相同或不同算子的另一个任务访问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" name="图片 3" descr=""/>
          <p:cNvPicPr/>
          <p:nvPr/>
        </p:nvPicPr>
        <p:blipFill>
          <a:blip r:embed="rId1"/>
          <a:stretch/>
        </p:blipFill>
        <p:spPr>
          <a:xfrm>
            <a:off x="2555640" y="1556640"/>
            <a:ext cx="3777840" cy="300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算子状态数据结构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27640" y="1700640"/>
            <a:ext cx="741564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列表状态（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List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将状态表示为一组数据的列表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联合列表状态（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Union List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也将状态表示为数据的列表。它与常规列表状态的区别在于，在发生故障时，或者从保存点（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savepoint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）启动应用程序时如何恢复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广播状态（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Broadcast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如果一个算子有多项任务，而它的每项任务状态又都相同，那么这种特殊情况最适合应用广播状态。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键控状态（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Keyed State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7640" y="4437000"/>
            <a:ext cx="7415640" cy="16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键控状态是根据输入数据流中定义的键（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）来维护和访问的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为每个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维护一个状态实例，并将具有相同键的所有数据，都分区到同一个算子任务中，这个任务会维护和处理这个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对应的状态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当任务处理一条数据时，它会自动将状态的访问范围限定为当前数据的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0" name="图片 4" descr=""/>
          <p:cNvPicPr/>
          <p:nvPr/>
        </p:nvPicPr>
        <p:blipFill>
          <a:blip r:embed="rId1"/>
          <a:stretch/>
        </p:blipFill>
        <p:spPr>
          <a:xfrm>
            <a:off x="2555640" y="1628640"/>
            <a:ext cx="3671280" cy="280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620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键控状态数据结构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7640" y="1700640"/>
            <a:ext cx="741564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值状态（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Value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将状态表示为单个的值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列表状态（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List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将状态表示为一组数据的列表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映射状态（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Map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Key-Value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聚合状态（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Reducing State &amp; Aggregating State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800280" indent="-3420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将状态表示为一个用于聚合操作的列表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31497</TotalTime>
  <Application>LibreOffice/6.4.4.2$Linux_X86_64 LibreOffice_project/40$Build-2</Application>
  <Words>724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2020-09-30T15:56:48Z</dcterms:modified>
  <cp:revision>548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