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105650" cy="10236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点击鼠标移动幻灯片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CAE6193-ADC7-49E7-A3F3-94DF47D3F1AC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016E22C-4B39-4683-A9AD-BA99BD3F6A6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A50B41B-4A42-4D07-81B4-4EA22E87468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F5DBBF4-B164-4120-BC66-76E84AFDA9E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18481D84-1E40-404D-A51A-8FCF096615A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E8A2FFB-E8F3-40C5-A5F3-AD2E7BCF780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4C8E15B-6512-4C8F-A419-D592B22D8E8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0C78413-EEB8-4B59-84F8-FF9013EF3DB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1421280" y="1279440"/>
            <a:ext cx="4263120" cy="345420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CE08B24-0704-43BA-A3D8-9D162F649C3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D312D2A-7B29-4F3A-B047-1A32C006DB0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9847EB9-454F-4610-B11B-2BF56045F46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393C351-0FED-4733-A2A9-A66728C6236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D1D2D42-B6FF-4A52-8190-D03299D7909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B21F16A-9578-40F7-A6B8-C7FB8A9E52E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2BF2BE21-763F-4ECF-99ED-10F6A3CFFA7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71EEEEF-A7A2-4A00-B08B-C07720FB45A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2378838-ADEE-462B-B710-4D51F05298D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9/28/20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AAD5339-927B-40C9-8AF6-2653732F3A0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点击鼠标编辑大纲文字格式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第二级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第三级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第四级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315F8CE-8643-4314-B1EA-7D200DE991F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9/28/20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4E2677E-6007-49AC-B5FC-7204852FDB1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23640" y="5589360"/>
            <a:ext cx="3332880" cy="6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685800" y="1628640"/>
            <a:ext cx="7772040" cy="2043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Flink</a:t>
            </a: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 Window API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428000" y="4005000"/>
            <a:ext cx="3528000" cy="10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zh-CN" sz="28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讲师：左元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窗口分配器（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window assigner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27640" y="1700640"/>
            <a:ext cx="7416360" cy="39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window()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方法接收的输入参数是一个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WindowAssigner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WindowAssigner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负责将每条输入的数据分发到正确的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提供了通用的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WindowAssigner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滚动窗口（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tumbling 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滑动窗口（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sliding 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会话窗口（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session 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全局窗口（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global 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创建不同类型的窗口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27640" y="1700640"/>
            <a:ext cx="741636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滚动时间窗口（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tumbling time 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2195640" y="2565000"/>
            <a:ext cx="3428640" cy="40932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827640" y="2997000"/>
            <a:ext cx="741636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滑动时间窗口（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sliding time 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7" name="Picture 3" descr=""/>
          <p:cNvPicPr/>
          <p:nvPr/>
        </p:nvPicPr>
        <p:blipFill>
          <a:blip r:embed="rId2"/>
          <a:stretch/>
        </p:blipFill>
        <p:spPr>
          <a:xfrm>
            <a:off x="1959480" y="3821040"/>
            <a:ext cx="5152680" cy="399600"/>
          </a:xfrm>
          <a:prstGeom prst="rect">
            <a:avLst/>
          </a:prstGeom>
          <a:ln>
            <a:noFill/>
          </a:ln>
        </p:spPr>
      </p:pic>
      <p:pic>
        <p:nvPicPr>
          <p:cNvPr id="118" name="Picture 5" descr=""/>
          <p:cNvPicPr/>
          <p:nvPr/>
        </p:nvPicPr>
        <p:blipFill>
          <a:blip r:embed="rId3"/>
          <a:stretch/>
        </p:blipFill>
        <p:spPr>
          <a:xfrm>
            <a:off x="1403640" y="5178240"/>
            <a:ext cx="6696360" cy="33840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827640" y="4365000"/>
            <a:ext cx="741636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会话窗口（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session 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创建不同类型的窗口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27640" y="1700640"/>
            <a:ext cx="741636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滚动计数窗口（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tumbling count 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27640" y="2997000"/>
            <a:ext cx="741636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滑动计数窗口（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sliding count 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3276000" y="2493000"/>
            <a:ext cx="2009520" cy="361440"/>
          </a:xfrm>
          <a:prstGeom prst="rect">
            <a:avLst/>
          </a:prstGeom>
          <a:ln>
            <a:noFill/>
          </a:ln>
        </p:spPr>
      </p:pic>
      <p:pic>
        <p:nvPicPr>
          <p:cNvPr id="124" name="Picture 3" descr=""/>
          <p:cNvPicPr/>
          <p:nvPr/>
        </p:nvPicPr>
        <p:blipFill>
          <a:blip r:embed="rId2"/>
          <a:stretch/>
        </p:blipFill>
        <p:spPr>
          <a:xfrm>
            <a:off x="3325680" y="4005000"/>
            <a:ext cx="2037960" cy="37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窗口函数（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window function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27640" y="1700640"/>
            <a:ext cx="7704360" cy="39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function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定义了要对窗口中收集的数据做的计算操作</a:t>
            </a:r>
            <a:endParaRPr b="0" lang="en-US" sz="1800" spc="-1" strike="noStrike">
              <a:latin typeface="Arial"/>
            </a:endParaRPr>
          </a:p>
          <a:p>
            <a:pPr lvl="1"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可以分为两类</a:t>
            </a:r>
            <a:endParaRPr b="0" lang="en-US" sz="1800" spc="-1" strike="noStrike">
              <a:latin typeface="Arial"/>
            </a:endParaRPr>
          </a:p>
          <a:p>
            <a:pPr lvl="2" marL="800280" indent="-3427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增量聚合函数（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incremental aggregation functions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3" marL="12574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每条数据到来就进行计算，保持一个简单的状态</a:t>
            </a:r>
            <a:endParaRPr b="0" lang="en-US" sz="1800" spc="-1" strike="noStrike">
              <a:latin typeface="Arial"/>
            </a:endParaRPr>
          </a:p>
          <a:p>
            <a:pPr lvl="3" marL="12574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ReduceFunction, AggregateFunction</a:t>
            </a:r>
            <a:endParaRPr b="0" lang="en-US" sz="1800" spc="-1" strike="noStrike">
              <a:latin typeface="Arial"/>
            </a:endParaRPr>
          </a:p>
          <a:p>
            <a:pPr lvl="2" marL="7430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全窗口函数（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full window functions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3" marL="12574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先把窗口所有数据收集起来，等到计算的时候会遍历所有数据</a:t>
            </a:r>
            <a:endParaRPr b="0" lang="en-US" sz="1800" spc="-1" strike="noStrike">
              <a:latin typeface="Arial"/>
            </a:endParaRPr>
          </a:p>
          <a:p>
            <a:pPr lvl="3" marL="12574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ProcessWindowFunction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其它可选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API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27640" y="1700640"/>
            <a:ext cx="7416360" cy="39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.trigger() ——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触发器</a:t>
            </a:r>
            <a:endParaRPr b="0" lang="en-US" sz="1800" spc="-1" strike="noStrike">
              <a:latin typeface="Arial"/>
            </a:endParaRPr>
          </a:p>
          <a:p>
            <a:pPr lvl="2" marL="800280" indent="-3427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定义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什么时候关闭，触发计算并输出结果</a:t>
            </a:r>
            <a:endParaRPr b="0" lang="en-US" sz="1800" spc="-1" strike="noStrike">
              <a:latin typeface="Arial"/>
            </a:endParaRPr>
          </a:p>
          <a:p>
            <a:pPr lvl="1"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.evitor() ——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移除器</a:t>
            </a:r>
            <a:endParaRPr b="0" lang="en-US" sz="1800" spc="-1" strike="noStrike">
              <a:latin typeface="Arial"/>
            </a:endParaRPr>
          </a:p>
          <a:p>
            <a:pPr lvl="2" marL="800280" indent="-3427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定义移除某些数据的逻辑</a:t>
            </a:r>
            <a:endParaRPr b="0" lang="en-US" sz="1800" spc="-1" strike="noStrike">
              <a:latin typeface="Arial"/>
            </a:endParaRPr>
          </a:p>
          <a:p>
            <a:pPr lvl="1"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.allowedLateness() ——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允许处理迟到的数据</a:t>
            </a:r>
            <a:endParaRPr b="0" lang="en-US" sz="1800" spc="-1" strike="noStrike">
              <a:latin typeface="Arial"/>
            </a:endParaRPr>
          </a:p>
          <a:p>
            <a:pPr lvl="1"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.sideOutputLateData() ——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将迟到的数据放入侧输出流</a:t>
            </a:r>
            <a:endParaRPr b="0" lang="en-US" sz="1800" spc="-1" strike="noStrike">
              <a:latin typeface="Arial"/>
            </a:endParaRPr>
          </a:p>
          <a:p>
            <a:pPr lvl="1"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.getSideOutput() ——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获取侧输出流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window API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总览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873360" y="1772640"/>
            <a:ext cx="7442640" cy="413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32000" y="2565000"/>
            <a:ext cx="280800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Q &amp; A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主要内容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27640" y="1845000"/>
            <a:ext cx="7416360" cy="38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概念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类型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API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window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27640" y="3501000"/>
            <a:ext cx="7416360" cy="29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一般真实的流都是无界的，怎样处理无界的数据？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可以把无限的数据流进行切分，得到有限的数据集进行处理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—— 也就是得到有界流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窗口（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）就是将无限流切割为有限流的一种方式，它会将流数据分发到有限大小的桶（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bucket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）中进行分析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" name="Picture 2" descr="86024b92-5a5a-4922-9447-23faa9f9aaa6"/>
          <p:cNvPicPr/>
          <p:nvPr/>
        </p:nvPicPr>
        <p:blipFill>
          <a:blip r:embed="rId1"/>
          <a:stretch/>
        </p:blipFill>
        <p:spPr>
          <a:xfrm>
            <a:off x="1115640" y="1700640"/>
            <a:ext cx="6552360" cy="156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window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类型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27640" y="1628640"/>
            <a:ext cx="7416360" cy="48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时间窗口（</a:t>
            </a: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Time Window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滚动时间窗口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滑动时间窗口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会话窗口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计数窗口（</a:t>
            </a: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Count Window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滚动计数窗口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滑动计数窗口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滚动窗口（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Tumbling Windows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043640" y="5013000"/>
            <a:ext cx="7200360" cy="11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将数据依据固定的窗口长度对数据进行切分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时间对齐，窗口长度固定，没有重叠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0" name="Picture 2" descr="e3dece4d-e6f9-4d99-aa5a-89298c4522e1"/>
          <p:cNvPicPr/>
          <p:nvPr/>
        </p:nvPicPr>
        <p:blipFill>
          <a:blip r:embed="rId1"/>
          <a:stretch/>
        </p:blipFill>
        <p:spPr>
          <a:xfrm>
            <a:off x="1763640" y="1700640"/>
            <a:ext cx="5184360" cy="320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滑动窗口（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Sliding Windows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043640" y="4725000"/>
            <a:ext cx="7200360" cy="16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滑动窗口是固定窗口的更广义的一种形式，滑动窗口由固定的窗口长度和滑动间隔组成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窗口长度固定，可以有重叠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3" name="Picture 2" descr="a1fe1834-9347-4bcf-b72a-2ae418fe5552"/>
          <p:cNvPicPr/>
          <p:nvPr/>
        </p:nvPicPr>
        <p:blipFill>
          <a:blip r:embed="rId1"/>
          <a:stretch/>
        </p:blipFill>
        <p:spPr>
          <a:xfrm>
            <a:off x="1979640" y="1700640"/>
            <a:ext cx="4824000" cy="29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64000" y="2016000"/>
            <a:ext cx="7758000" cy="251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(key, value) =&gt; ((key, value), key) =&gt; window =&gt; ((key, value), key, window)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zh-CN" sz="1800" spc="-1" strike="noStrike">
                <a:latin typeface="Arial"/>
              </a:rPr>
              <a:t>滑动窗口：窗口长度</a:t>
            </a:r>
            <a:r>
              <a:rPr b="0" lang="en-US" sz="1800" spc="-1" strike="noStrike">
                <a:latin typeface="Arial"/>
              </a:rPr>
              <a:t>10s</a:t>
            </a:r>
            <a:r>
              <a:rPr b="0" lang="zh-CN" sz="1800" spc="-1" strike="noStrike">
                <a:latin typeface="Arial"/>
              </a:rPr>
              <a:t>，滑动步长：</a:t>
            </a:r>
            <a:r>
              <a:rPr b="0" lang="en-US" sz="1800" spc="-1" strike="noStrike">
                <a:latin typeface="Arial"/>
              </a:rPr>
              <a:t>5s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zh-CN" sz="1800" spc="-1" strike="noStrike">
                <a:latin typeface="Arial"/>
              </a:rPr>
              <a:t>窗口：左闭右开区间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(“a”, 1, 6s) =&gt; ((“a”, 1, 6s), “a”, [0s, 10s))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</a:t>
            </a:r>
            <a:r>
              <a:rPr b="0" lang="en-US" sz="1800" spc="-1" strike="noStrike">
                <a:latin typeface="Arial"/>
              </a:rPr>
              <a:t>=&gt; ((“a”, 1, 6s), “a”, [5s, 15s))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会话窗口（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Session Windows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043640" y="4581000"/>
            <a:ext cx="7200360" cy="16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由一系列事件组合一个指定时间长度的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timeout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间隙组成，也就是一段时间没有接收到新数据就会生成新的窗口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特点：时间无对齐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7" name="Picture 2" descr="3b3d55c4-89e1-4125-8a36-2306d600afaa"/>
          <p:cNvPicPr/>
          <p:nvPr/>
        </p:nvPicPr>
        <p:blipFill>
          <a:blip r:embed="rId1"/>
          <a:stretch/>
        </p:blipFill>
        <p:spPr>
          <a:xfrm>
            <a:off x="1979640" y="1679760"/>
            <a:ext cx="4820040" cy="282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window API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27640" y="1412640"/>
            <a:ext cx="7416360" cy="28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窗口分配器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——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window()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方法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我们可以用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.window()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来定义一个窗口，然后基于这个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去做一些聚合或者其它处理操作。注意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()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方法必须在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keyBy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之后才能用。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提供了更加简单的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.timeWindow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.countWindow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方法，用于定义时间窗口和计数窗口。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0" name="Picture 3" descr=""/>
          <p:cNvPicPr/>
          <p:nvPr/>
        </p:nvPicPr>
        <p:blipFill>
          <a:blip r:embed="rId1"/>
          <a:stretch/>
        </p:blipFill>
        <p:spPr>
          <a:xfrm>
            <a:off x="1820880" y="4152600"/>
            <a:ext cx="5559120" cy="208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31280</TotalTime>
  <Application>LibreOffice/6.4.4.2$Linux_X86_64 LibreOffice_project/40$Build-2</Application>
  <Words>549</Words>
  <Paragraphs>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2017-11-14T06:09:04Z</dcterms:created>
  <dc:creator>wushengran</dc:creator>
  <dc:description/>
  <dc:language>zh-CN</dc:language>
  <cp:lastModifiedBy/>
  <dcterms:modified xsi:type="dcterms:W3CDTF">2020-09-28T10:26:27Z</dcterms:modified>
  <cp:revision>506</cp:revision>
  <dc:subject/>
  <dc:title>5_电影推荐系统设计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