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12027ED-D356-4449-9C6D-98F4B300A055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DCF933A-25CC-40A3-8DA1-7ED3D7FFE5F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4125DDE-05B0-43FD-9F4A-E095032EFA8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AAFA0A7-C216-4D56-9BAE-F52CA38744C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8FF9BB8-B79F-4348-87A9-68210275E6F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F2F81E4-4759-411D-9CE2-6119B9E426D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0DDE729-152D-427E-B11F-43C96CE0C83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FEC03D9-DA98-4D9B-91E0-02BBD354686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3120" cy="345420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8448BE4-4B73-4BE2-A2BC-22EB7283875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E578146-D698-44D5-90B1-8194F6CDD18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1F7291B-7DC1-48AF-BD89-6CB89926CF0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F417978-2E56-4FE2-ADA2-0F42BFE6A30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C225567-1E74-47FE-93D6-0102C4132CD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058A496-09E3-494E-9078-37B43DD01BB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5BE755A-6E3F-4F30-8253-4CD885E7F1C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A3E464A-F4AD-4357-8D34-BA89C39ECD4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5BC2FB-D629-4213-9190-2643C5FC87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50A723-879E-40D5-9FD7-E172EEB28A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16B09E9-BB3D-4BA6-A3DB-A34F8D8C514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594005-A07F-41EB-B9E1-5CDEF19CB6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5589360"/>
            <a:ext cx="33328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85800" y="1628640"/>
            <a:ext cx="7772040" cy="204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中的 </a:t>
            </a:r>
            <a:br/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时间语义和 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watermark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28000" y="4005000"/>
            <a:ext cx="35280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的特点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27640" y="3897000"/>
            <a:ext cx="7858800" cy="22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是一条特殊的数据记录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由程序员编程插入到流中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必须单调递增，以确保任务的事件时间时钟在向前推进，而不是在后退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与数据的时间戳相关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206000" y="1917000"/>
            <a:ext cx="6419520" cy="15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的传递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1366920" y="2046960"/>
            <a:ext cx="6409800" cy="36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的引入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7640" y="1700640"/>
            <a:ext cx="7858800" cy="18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的使用一定要指定数据源中的时间戳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调用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assignTimestampAndWatermarks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方法，传入一个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BoundedOutOfOrdernessTimestampExtractor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，就可以指定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1043640" y="3573000"/>
            <a:ext cx="7170480" cy="278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的引入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7640" y="1700640"/>
            <a:ext cx="78588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对于排好序的数据，不需要延迟触发，可以只指定时间戳就行了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1366920" y="2633400"/>
            <a:ext cx="6409800" cy="9234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827640" y="3789000"/>
            <a:ext cx="785880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暴露了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TimestampAssigner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接口供我们实现，使我们可以自定义如何从事件数据中抽取时间戳和生成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Picture 5" descr=""/>
          <p:cNvPicPr/>
          <p:nvPr/>
        </p:nvPicPr>
        <p:blipFill>
          <a:blip r:embed="rId2"/>
          <a:stretch/>
        </p:blipFill>
        <p:spPr>
          <a:xfrm>
            <a:off x="1474200" y="5079240"/>
            <a:ext cx="6409800" cy="43776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827640" y="5589360"/>
            <a:ext cx="785880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800280" indent="-34272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MyAssigner </a:t>
            </a:r>
            <a:r>
              <a:rPr b="0" i="1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可以有两种类型，都继承自 </a:t>
            </a:r>
            <a:r>
              <a:rPr b="0" i="1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TimestampAssigner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TimestampAssigner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7640" y="1700640"/>
            <a:ext cx="7858800" cy="43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定义了抽取时间戳，以及生成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的方法，有两种类型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AssignerWithPeriodicWatermarks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周期性的生成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：系统会周期性的将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插入到流中</a:t>
            </a: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默认周期是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200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毫秒，可以使用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ExecutionConfig.setAutoWatermarkInterval()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方法进行设置</a:t>
            </a: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升序和前面乱序的处理 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BoundedOutOfOrderness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，都是基于周期性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的。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AssignerWithPunctuatedWatermarks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没有时间周期规律，可打断的生成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的设定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7640" y="1700640"/>
            <a:ext cx="7858800" cy="39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由应用程序开发人员生成，这通常需要对相应的领域有一定的了解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如果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设置的延迟太久，收到结果的速度可能就会很慢，解决办法是在水位线到达之前输出一个近似结果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而如果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到达得太早，则可能收到错误结果，不过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处理迟到数据的机制可以解决这个问题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32000" y="2565000"/>
            <a:ext cx="2808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7640" y="1845000"/>
            <a:ext cx="741636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中的时间语义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设置 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水位线的传递、引入和设定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）语义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7640" y="4509000"/>
            <a:ext cx="785880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：事件创建的时间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Ingestion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：数据进入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的时间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Processing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：执行操作算子的本地系统时间，与机器相关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Picture 2" descr="af567ec1-1fdb-4b1d-94b7-b49acc0a1ba6"/>
          <p:cNvPicPr/>
          <p:nvPr/>
        </p:nvPicPr>
        <p:blipFill>
          <a:blip r:embed="rId1"/>
          <a:stretch/>
        </p:blipFill>
        <p:spPr>
          <a:xfrm>
            <a:off x="1655640" y="1763640"/>
            <a:ext cx="5760360" cy="27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哪种时间语义更重要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27640" y="4941000"/>
            <a:ext cx="785880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不同的时间语义有不同的应用场合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我们往往更关心事件时间（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图片 1" descr=""/>
          <p:cNvPicPr/>
          <p:nvPr/>
        </p:nvPicPr>
        <p:blipFill>
          <a:blip r:embed="rId1"/>
          <a:stretch/>
        </p:blipFill>
        <p:spPr>
          <a:xfrm>
            <a:off x="1259640" y="1917000"/>
            <a:ext cx="6408360" cy="27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哪种时间语义更重要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27640" y="4869000"/>
            <a:ext cx="785880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某些应用场合，不应该使用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Processing Time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可以从日志数据的时间戳（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timestamp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）中提取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2017-11-02 18:37:15.624 INFO Fail over to rm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1826640" y="1628640"/>
            <a:ext cx="5328360" cy="319680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2915640" y="4149000"/>
            <a:ext cx="1800000" cy="676440"/>
          </a:xfrm>
          <a:prstGeom prst="rect">
            <a:avLst/>
          </a:prstGeom>
          <a:noFill/>
          <a:ln w="5076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1115640" y="3872520"/>
            <a:ext cx="1872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Processing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966040" y="4199040"/>
            <a:ext cx="3081960" cy="676440"/>
          </a:xfrm>
          <a:prstGeom prst="rect">
            <a:avLst/>
          </a:prstGeom>
          <a:noFill/>
          <a:ln w="5076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6660360" y="3766680"/>
            <a:ext cx="18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Event Time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在代码中设置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1204920" y="3981600"/>
            <a:ext cx="6733800" cy="12474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827640" y="1845000"/>
            <a:ext cx="785880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我们可以直接在代码中，对执行环境调用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setStreamTimeCharacteristic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方法，设置流的时间特性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具体的时间，还需要从数据中提取时间戳（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timestamp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乱序数据的影响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27640" y="5938560"/>
            <a:ext cx="78588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乱序数据会让窗口计算不准确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1" name="Picture 2" descr="99c95e2b-4890-413e-ac22-a1f1737f97de"/>
          <p:cNvPicPr/>
          <p:nvPr/>
        </p:nvPicPr>
        <p:blipFill>
          <a:blip r:embed="rId1"/>
          <a:stretch/>
        </p:blipFill>
        <p:spPr>
          <a:xfrm>
            <a:off x="2403360" y="1652040"/>
            <a:ext cx="4104000" cy="278496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3411360" y="1763640"/>
            <a:ext cx="2808000" cy="80100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5436000" y="2565000"/>
            <a:ext cx="187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f81bd"/>
                </a:solidFill>
                <a:latin typeface="微软雅黑 Light"/>
                <a:ea typeface="微软雅黑 Light"/>
              </a:rPr>
              <a:t>5</a:t>
            </a:r>
            <a:r>
              <a:rPr b="0" lang="zh-CN" sz="1400" spc="-1" strike="noStrike">
                <a:solidFill>
                  <a:srgbClr val="4f81bd"/>
                </a:solidFill>
                <a:latin typeface="微软雅黑 Light"/>
                <a:ea typeface="微软雅黑 Light"/>
              </a:rPr>
              <a:t>秒的时间窗口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4525200" y="3328560"/>
            <a:ext cx="1835640" cy="79164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6516360" y="3412800"/>
            <a:ext cx="187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4f81bd"/>
                </a:solidFill>
                <a:latin typeface="微软雅黑 Light"/>
                <a:ea typeface="微软雅黑 Light"/>
              </a:rPr>
              <a:t>窗口该关闭吗？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348000" y="3412800"/>
            <a:ext cx="1079640" cy="59184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827640" y="4433040"/>
            <a:ext cx="7858800" cy="15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以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模式处理数据流时，它会根据数据里的时间戳来处理基于时间的算子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由于网络、分布式等原因，会导致乱序数据的产生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水位线（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27640" y="1628640"/>
            <a:ext cx="785880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怎样避免乱序数据带来计算不正确？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遇到一个时间戳达到了窗口关闭时间，不应该立刻触发窗口计算，而是等待一段时间，等迟到的数据来了再关闭窗口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水位线是一种衡量事件时间进展的机制，可以设定延迟触发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水位线是用于处理乱序事件的，而正确的处理乱序事件，通常用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机制结合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来实现；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数据流中的水位线用于表示时间戳小于水位线的数据，都已经到达了，因此，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的执行也是由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触发的。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用来让程序自己平衡延迟和结果正确性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水位线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24000" y="1944000"/>
            <a:ext cx="7953120" cy="365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Arial"/>
              </a:rPr>
              <a:t>水位线：当流的时间属性是事件时间的时候，现在时间行进到哪里了？水位线</a:t>
            </a:r>
            <a:endParaRPr b="0" lang="en-US" sz="1800" spc="-1" strike="noStrike">
              <a:latin typeface="Arial"/>
            </a:endParaRPr>
          </a:p>
          <a:p>
            <a:r>
              <a:rPr b="0" lang="zh-CN" sz="1800" spc="-1" strike="noStrike">
                <a:latin typeface="Arial"/>
              </a:rPr>
              <a:t>是多少，当前时间就是多少。逻辑时钟。和真实世界的时间完全没有关系。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CN" sz="1800" spc="-1" strike="noStrike">
                <a:latin typeface="Arial"/>
              </a:rPr>
              <a:t>水位线的默认计算公式：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CN" sz="1800" spc="-1" strike="noStrike">
                <a:latin typeface="Arial"/>
              </a:rPr>
              <a:t>水位线 </a:t>
            </a:r>
            <a:r>
              <a:rPr b="0" lang="en-US" sz="1800" spc="-1" strike="noStrike">
                <a:latin typeface="Arial"/>
              </a:rPr>
              <a:t>= </a:t>
            </a:r>
            <a:r>
              <a:rPr b="0" lang="zh-CN" sz="1800" spc="-1" strike="noStrike">
                <a:latin typeface="Arial"/>
              </a:rPr>
              <a:t>观察到的事件携带的最大时间戳 – 最大延迟时间 </a:t>
            </a:r>
            <a:r>
              <a:rPr b="0" lang="en-US" sz="1800" spc="-1" strike="noStrike">
                <a:latin typeface="Arial"/>
              </a:rPr>
              <a:t>- 1</a:t>
            </a:r>
            <a:r>
              <a:rPr b="0" lang="zh-CN" sz="1800" spc="-1" strike="noStrike">
                <a:latin typeface="Arial"/>
              </a:rPr>
              <a:t>毫秒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CN" sz="1800" spc="-1" strike="noStrike">
                <a:latin typeface="Arial"/>
              </a:rPr>
              <a:t>最大延迟时间由程序员自己设定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1, 2, 10, 3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31453</TotalTime>
  <Application>LibreOffice/6.4.4.2$Linux_X86_64 LibreOffice_project/40$Build-2</Application>
  <Words>651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2020-09-29T11:26:31Z</dcterms:modified>
  <cp:revision>548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