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1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4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591927C-0F0C-4C64-ABA4-81A12E232CF0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DD3C6FE-D806-4F0D-8A60-4D2ED28B5E5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DB011B6-A42C-492D-B8F6-E4196301968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753D545-D3D4-4DE6-838B-FD337990FEC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FE59BAC-4043-4BEC-9BA8-94D3BEE2896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1407B54-8C34-4251-920D-B0E80620537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6A48871-D17A-4F81-9D8A-1DD700EBC0B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B7D16F9-5436-438B-9B86-453A48B178D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B718ADD-E880-405E-AEF0-3719106E0A2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2F1B989-CE4F-42AB-A53B-6920117B73E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3D8549F-5A36-4E1A-9219-82C401C8024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672383A6-4DAC-420F-BA49-B52F5DCD24C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3120" cy="34542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F7B39FB-FDF1-4B44-B138-57F48FDE20C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D597CA9-0318-4DB7-AA8D-75731BC1F34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F798B05-E311-4CD2-98D7-C6081ABE7C4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F4CF5D8-EEAF-4549-987E-BDDD0104C99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2742FA0-5D3C-4EEF-B759-C6934A77515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4EF6310-88AE-4397-85C5-F64902CD9A2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FE9586-12EE-4A82-A15B-7589DFECAA0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F55EF7-D21F-44C2-B9DF-11F0D786203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CF394A-334A-40A0-96EA-9176D4E2171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5589360"/>
            <a:ext cx="33328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85800" y="1628640"/>
            <a:ext cx="7772040" cy="204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流处理简介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28000" y="4005000"/>
            <a:ext cx="35280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836640"/>
            <a:ext cx="8229240" cy="547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分析处理（</a:t>
            </a:r>
            <a:r>
              <a:rPr b="0" lang="en-US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MySQL =&gt; Sqoop =&gt; Hive</a:t>
            </a:r>
            <a:r>
              <a:rPr b="0" lang="zh-CN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将数据从业务数据库复制到数仓，再进行分析和查询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图片 4" descr=""/>
          <p:cNvPicPr/>
          <p:nvPr/>
        </p:nvPicPr>
        <p:blipFill>
          <a:blip r:embed="rId1"/>
          <a:stretch/>
        </p:blipFill>
        <p:spPr>
          <a:xfrm>
            <a:off x="1259640" y="2907000"/>
            <a:ext cx="6552360" cy="246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有状态的流式处理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9" name="图片 4" descr=""/>
          <p:cNvPicPr/>
          <p:nvPr/>
        </p:nvPicPr>
        <p:blipFill>
          <a:blip r:embed="rId1"/>
          <a:stretch/>
        </p:blipFill>
        <p:spPr>
          <a:xfrm>
            <a:off x="1672560" y="2063160"/>
            <a:ext cx="5275080" cy="338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流处理的演变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1" name="图片 6" descr=""/>
          <p:cNvPicPr/>
          <p:nvPr/>
        </p:nvPicPr>
        <p:blipFill>
          <a:blip r:embed="rId1"/>
          <a:stretch/>
        </p:blipFill>
        <p:spPr>
          <a:xfrm>
            <a:off x="1070640" y="3399120"/>
            <a:ext cx="6957360" cy="240588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457200" y="1628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lambda </a:t>
            </a:r>
            <a:r>
              <a:rPr b="0" lang="zh-CN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架构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用两套系统，同时保证低延迟和结果准确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84000" y="2232000"/>
            <a:ext cx="3350520" cy="287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2019-01-01-00-00-01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2019-01-02-00-00-01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Window: One Day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(1,2,3).map(r =&gt; r + 1).groupBy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.map(r =&gt; r + 1)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map(r =&gt; r + 1).keyBy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map(r =&gt; r + 1).keyBy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流处理的演变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1835640" y="1818720"/>
            <a:ext cx="5184360" cy="434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的主要特点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28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事件驱动（</a:t>
            </a:r>
            <a:r>
              <a:rPr b="0" lang="en-US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Event-Driven</a:t>
            </a:r>
            <a:r>
              <a:rPr b="0" lang="zh-CN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179640" y="2853000"/>
            <a:ext cx="8860680" cy="275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908640"/>
            <a:ext cx="8229240" cy="540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基于流的世界观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的世界观中，一切都是由流组成的，离线数据是有界的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流；实时数据是一个没有界限的流：这就是所谓的有界流和无界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流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2" descr="86024b92-5a5a-4922-9447-23faa9f9aaa6"/>
          <p:cNvPicPr/>
          <p:nvPr/>
        </p:nvPicPr>
        <p:blipFill>
          <a:blip r:embed="rId1"/>
          <a:stretch/>
        </p:blipFill>
        <p:spPr>
          <a:xfrm>
            <a:off x="563040" y="3825000"/>
            <a:ext cx="8256960" cy="197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908640"/>
            <a:ext cx="8229240" cy="540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分层</a:t>
            </a:r>
            <a:r>
              <a:rPr b="0" lang="en-US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API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越顶层越抽象，表达含义越简明，使用越方便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越底层越具体，表达能力越丰富，使用越灵活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图片 5" descr=""/>
          <p:cNvPicPr/>
          <p:nvPr/>
        </p:nvPicPr>
        <p:blipFill>
          <a:blip r:embed="rId1"/>
          <a:stretch/>
        </p:blipFill>
        <p:spPr>
          <a:xfrm>
            <a:off x="1547640" y="3645000"/>
            <a:ext cx="6192360" cy="20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的其它特点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28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支持事件时间（</a:t>
            </a:r>
            <a:r>
              <a:rPr b="0" lang="en-US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event-time</a:t>
            </a: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）和处理时间（</a:t>
            </a:r>
            <a:r>
              <a:rPr b="0" lang="en-US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processing-time</a:t>
            </a: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）语义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精确一次（</a:t>
            </a:r>
            <a:r>
              <a:rPr b="0" lang="en-US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</a:t>
            </a: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）的状态一致性保证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低延迟，每秒处理数百万个事件，毫秒级延迟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与众多常用存储系统的连接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高可用，动态扩展，实现</a:t>
            </a:r>
            <a:r>
              <a:rPr b="0" lang="en-US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7*24</a:t>
            </a: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小时全天候运行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vs Spark Streaming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484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流（</a:t>
            </a:r>
            <a:r>
              <a:rPr b="0" lang="en-US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stream</a:t>
            </a: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）和微批（</a:t>
            </a:r>
            <a:r>
              <a:rPr b="0" lang="en-US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micro-batching</a:t>
            </a:r>
            <a:r>
              <a:rPr b="0" lang="zh-CN" sz="22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1913760" y="2277000"/>
            <a:ext cx="5040360" cy="1776600"/>
          </a:xfrm>
          <a:prstGeom prst="rect">
            <a:avLst/>
          </a:prstGeom>
          <a:ln>
            <a:noFill/>
          </a:ln>
        </p:spPr>
      </p:pic>
      <p:pic>
        <p:nvPicPr>
          <p:cNvPr id="138" name="Picture 3" descr=""/>
          <p:cNvPicPr/>
          <p:nvPr/>
        </p:nvPicPr>
        <p:blipFill>
          <a:blip r:embed="rId2"/>
          <a:stretch/>
        </p:blipFill>
        <p:spPr>
          <a:xfrm>
            <a:off x="1932120" y="4304880"/>
            <a:ext cx="5021640" cy="200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639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是什么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为什么要用 </a:t>
            </a:r>
            <a:r>
              <a:rPr b="0" lang="en-US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流处理的发展和演变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的主要特点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vs Spark Streaming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vs Spark Streaming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700640"/>
            <a:ext cx="8229240" cy="460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数据模型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spark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采用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RDD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模型，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spark streaming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DStream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实际上也就是一组组小批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数据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RDD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的集合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基本数据模型是数据流，以及事件（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Event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）序列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运行时架构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spark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是批计算，将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DAG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划分为不同的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stage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，一个完成后才可以计算下一个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是标准的流执行模式，一个事件在一个节点处理完后可以直接发往下一个节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点进行处理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32000" y="2565000"/>
            <a:ext cx="2808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18760" y="3749040"/>
            <a:ext cx="8229240" cy="2376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lvl="1" marL="343080" indent="-342720">
              <a:lnSpc>
                <a:spcPct val="18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Flink is a </a:t>
            </a:r>
            <a:r>
              <a:rPr b="0" i="1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framework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and </a:t>
            </a:r>
            <a:r>
              <a:rPr b="0" i="1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distributed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processing engine for </a:t>
            </a:r>
            <a:r>
              <a:rPr b="0" i="1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stateful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computations over </a:t>
            </a:r>
            <a:r>
              <a:rPr b="0" i="1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unbounded and bounded data streams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18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Flink 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是一个</a:t>
            </a:r>
            <a:r>
              <a:rPr b="0" lang="zh-CN" sz="2000" spc="-1" strike="noStrike">
                <a:solidFill>
                  <a:srgbClr val="ff0000"/>
                </a:solidFill>
                <a:latin typeface="微软雅黑 Light"/>
                <a:ea typeface="微软雅黑 Light"/>
              </a:rPr>
              <a:t>框架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</a:t>
            </a:r>
            <a:r>
              <a:rPr b="0" lang="zh-CN" sz="2000" spc="-1" strike="noStrike">
                <a:solidFill>
                  <a:srgbClr val="ff0000"/>
                </a:solidFill>
                <a:latin typeface="微软雅黑 Light"/>
                <a:ea typeface="微软雅黑 Light"/>
              </a:rPr>
              <a:t>分布式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处理引擎，用于对</a:t>
            </a:r>
            <a:r>
              <a:rPr b="0" lang="zh-CN" sz="2000" spc="-1" strike="noStrike">
                <a:solidFill>
                  <a:srgbClr val="ff0000"/>
                </a:solidFill>
                <a:latin typeface="微软雅黑 Light"/>
                <a:ea typeface="微软雅黑 Light"/>
              </a:rPr>
              <a:t>无界和有界数据流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进行</a:t>
            </a:r>
            <a:r>
              <a:rPr b="0" lang="zh-CN" sz="2000" spc="-1" strike="noStrike">
                <a:solidFill>
                  <a:srgbClr val="ff0000"/>
                </a:solidFill>
                <a:latin typeface="微软雅黑 Light"/>
                <a:ea typeface="微软雅黑 Light"/>
              </a:rPr>
              <a:t>状态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计算。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</a:t>
            </a: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是什么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5" name="图片 3" descr=""/>
          <p:cNvPicPr/>
          <p:nvPr/>
        </p:nvPicPr>
        <p:blipFill>
          <a:blip r:embed="rId1"/>
          <a:stretch/>
        </p:blipFill>
        <p:spPr>
          <a:xfrm>
            <a:off x="1579680" y="2349000"/>
            <a:ext cx="2265120" cy="929880"/>
          </a:xfrm>
          <a:prstGeom prst="rect">
            <a:avLst/>
          </a:prstGeom>
          <a:ln>
            <a:noFill/>
          </a:ln>
        </p:spPr>
      </p:pic>
      <p:pic>
        <p:nvPicPr>
          <p:cNvPr id="96" name="图片 2" descr=""/>
          <p:cNvPicPr/>
          <p:nvPr/>
        </p:nvPicPr>
        <p:blipFill>
          <a:blip r:embed="rId2"/>
          <a:stretch/>
        </p:blipFill>
        <p:spPr>
          <a:xfrm>
            <a:off x="5468040" y="1989000"/>
            <a:ext cx="1407600" cy="13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的全球热度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98" name="Group 2"/>
          <p:cNvGrpSpPr/>
          <p:nvPr/>
        </p:nvGrpSpPr>
        <p:grpSpPr>
          <a:xfrm>
            <a:off x="395640" y="2277000"/>
            <a:ext cx="8074800" cy="3018960"/>
            <a:chOff x="395640" y="2277000"/>
            <a:chExt cx="8074800" cy="3018960"/>
          </a:xfrm>
        </p:grpSpPr>
        <p:pic>
          <p:nvPicPr>
            <p:cNvPr id="99" name="Picture 2" descr=""/>
            <p:cNvPicPr/>
            <p:nvPr/>
          </p:nvPicPr>
          <p:blipFill>
            <a:blip r:embed="rId1"/>
            <a:stretch/>
          </p:blipFill>
          <p:spPr>
            <a:xfrm>
              <a:off x="395640" y="2386440"/>
              <a:ext cx="4781160" cy="2800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0" name="Picture 3" descr=""/>
            <p:cNvPicPr/>
            <p:nvPr/>
          </p:nvPicPr>
          <p:blipFill>
            <a:blip r:embed="rId2"/>
            <a:stretch/>
          </p:blipFill>
          <p:spPr>
            <a:xfrm>
              <a:off x="5565600" y="2277000"/>
              <a:ext cx="2904840" cy="3018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1" name="CustomShape 3"/>
            <p:cNvSpPr/>
            <p:nvPr/>
          </p:nvSpPr>
          <p:spPr>
            <a:xfrm>
              <a:off x="5565600" y="2314440"/>
              <a:ext cx="950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1. </a:t>
              </a:r>
              <a:r>
                <a:rPr b="0" lang="zh-CN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中国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2" name="CustomShape 4"/>
            <p:cNvSpPr/>
            <p:nvPr/>
          </p:nvSpPr>
          <p:spPr>
            <a:xfrm>
              <a:off x="5580000" y="2942640"/>
              <a:ext cx="950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2. </a:t>
              </a:r>
              <a:r>
                <a:rPr b="0" lang="zh-CN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新加坡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3" name="CustomShape 5"/>
            <p:cNvSpPr/>
            <p:nvPr/>
          </p:nvSpPr>
          <p:spPr>
            <a:xfrm>
              <a:off x="5580000" y="3560400"/>
              <a:ext cx="950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3. </a:t>
              </a:r>
              <a:r>
                <a:rPr b="0" lang="zh-CN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以色列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4" name="CustomShape 6"/>
            <p:cNvSpPr/>
            <p:nvPr/>
          </p:nvSpPr>
          <p:spPr>
            <a:xfrm>
              <a:off x="5580000" y="4167000"/>
              <a:ext cx="950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4. </a:t>
              </a:r>
              <a:r>
                <a:rPr b="0" lang="zh-CN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荷兰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5" name="CustomShape 7"/>
            <p:cNvSpPr/>
            <p:nvPr/>
          </p:nvSpPr>
          <p:spPr>
            <a:xfrm>
              <a:off x="5580000" y="4762800"/>
              <a:ext cx="950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5. </a:t>
              </a:r>
              <a:r>
                <a:rPr b="0" lang="zh-CN" sz="1400" spc="-1" strike="noStrike">
                  <a:solidFill>
                    <a:srgbClr val="000000"/>
                  </a:solidFill>
                  <a:latin typeface="微软雅黑 Light"/>
                  <a:ea typeface="微软雅黑 Light"/>
                </a:rPr>
                <a:t>德国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251640" y="2205000"/>
            <a:ext cx="8621280" cy="309600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目前在国内企业的应用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152000" y="2232000"/>
            <a:ext cx="4012200" cy="320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Hive/Hadoop</a:t>
            </a:r>
            <a:r>
              <a:rPr b="0" lang="zh-CN" sz="1800" spc="-1" strike="noStrike">
                <a:latin typeface="Arial"/>
              </a:rPr>
              <a:t>：离线框架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2003: Google File System =&gt; HDFS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Google Big Table =&gt; HBASE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MapReduce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2008: Spark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Spark Streaming: micro-batch, 500ms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2014: Flink =&gt; Dataflow Model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Apache Beam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18760" y="1763640"/>
            <a:ext cx="8229240" cy="4617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流数据更真实地反映了我们的生活方式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传统的数据架构是基于有限数据集的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我们的目标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低延迟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高吞吐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结果的准确性和良好的容错性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为什么选择 </a:t>
            </a:r>
            <a:r>
              <a:rPr b="0" lang="en-US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18760" y="1763640"/>
            <a:ext cx="8229240" cy="4617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电商和市场营销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数据报表、广告投放、业务流程需要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物联网（</a:t>
            </a:r>
            <a:r>
              <a:rPr b="0" lang="en-US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IOT</a:t>
            </a: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zh-CN" sz="21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传感器实时数据采集和显示、实时报警，交通运输业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电信业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zh-CN" sz="21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基站流量调配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银行和金融业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zh-CN" sz="21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实时结算和通知推送，实时检测异常行为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哪些行业需要处理流数据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传统数据处理架构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4" name="图片 3" descr=""/>
          <p:cNvPicPr/>
          <p:nvPr/>
        </p:nvPicPr>
        <p:blipFill>
          <a:blip r:embed="rId1"/>
          <a:stretch/>
        </p:blipFill>
        <p:spPr>
          <a:xfrm>
            <a:off x="1259640" y="2637000"/>
            <a:ext cx="6408360" cy="309600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457200" y="1783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事务处理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28989</TotalTime>
  <Application>LibreOffice/6.4.4.2$Linux_X86_64 LibreOffice_project/40$Build-2</Application>
  <Words>471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2020-09-25T11:39:00Z</dcterms:modified>
  <cp:revision>385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