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E3009CB-2900-454B-A014-77452A60A32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6675F0A-8135-43CA-8770-441399DABB4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E2DFAC2-5B6A-4012-8DAB-50BDE8B8AD8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9CC19F1-7EFC-4FFD-8A7C-BF645CEA5FE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6A925D5-3AE7-4678-908E-917EA1B2CEE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88F018C-0283-4BE3-BD65-83411EFE8B2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E6F664A-78C3-4097-B3AB-3B7C5E72447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48F0604-2F83-4481-BBDE-E0EFAD931D1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6B77F5-22DE-4DEA-BB29-01E330F247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1D3A119-ACA8-4EDF-8A78-ABEDA1A28E4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A999BA8-E151-4797-8E13-B07FFC77B1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运行架构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任务调度原理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2" name="图片 4" descr="snipaste_20181112_203710"/>
          <p:cNvPicPr/>
          <p:nvPr/>
        </p:nvPicPr>
        <p:blipFill>
          <a:blip r:embed="rId1"/>
          <a:stretch/>
        </p:blipFill>
        <p:spPr>
          <a:xfrm>
            <a:off x="1115640" y="1628640"/>
            <a:ext cx="69555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TaskManager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Slots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7640" y="4149000"/>
            <a:ext cx="7632360" cy="18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中每一个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都是一个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进程，它可能会在独立的线程上执行一个或多个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subtask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为了控制一个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能接收多少个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通过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 slot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来进行控制（一个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至少有一个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49440" y="1628640"/>
            <a:ext cx="7162560" cy="23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TaskManager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Slots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7640" y="4797000"/>
            <a:ext cx="763236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默认情况下，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允许子任务共享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，即使它们是不同任务的子任务。 这样的结果是，一个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可以保存作业的整个管道。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 Slot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是静态的概念，是指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具有的并发执行能力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897120" y="1484640"/>
            <a:ext cx="691488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1"/>
          <a:stretch/>
        </p:blipFill>
        <p:spPr>
          <a:xfrm>
            <a:off x="1475640" y="620640"/>
            <a:ext cx="6336360" cy="576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1"/>
          <a:stretch/>
        </p:blipFill>
        <p:spPr>
          <a:xfrm>
            <a:off x="1259640" y="1340640"/>
            <a:ext cx="6840360" cy="42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程序与数据流（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DataFlow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99640" y="5157360"/>
            <a:ext cx="763236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所有的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程序都是由三部分组成的： 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Transformation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负责读取数据源，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Transformation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利用各种算子进行处理加工，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负责输出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3" name="图片 4" descr=""/>
          <p:cNvPicPr/>
          <p:nvPr/>
        </p:nvPicPr>
        <p:blipFill>
          <a:blip r:embed="rId1"/>
          <a:stretch/>
        </p:blipFill>
        <p:spPr>
          <a:xfrm>
            <a:off x="1691640" y="1467360"/>
            <a:ext cx="5544360" cy="361764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程序与数据流（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DataFlow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27640" y="1412640"/>
            <a:ext cx="7632360" cy="23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在运行时，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上运行的程序会被映射成“逻辑数据流”（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dataflows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），它包含了这三部分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每一个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dataflow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以一个或多个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sources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开始以一个或多个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sinks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结束。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dataflow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类似于任意的有向无环图（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DAG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在大部分情况下，程序中的转换运算（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transformations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）跟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dataflow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中的算子（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operator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）是一一对应的关系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6" name="图片 6" descr=""/>
          <p:cNvPicPr/>
          <p:nvPr/>
        </p:nvPicPr>
        <p:blipFill>
          <a:blip r:embed="rId1"/>
          <a:stretch/>
        </p:blipFill>
        <p:spPr>
          <a:xfrm>
            <a:off x="1776960" y="4257000"/>
            <a:ext cx="5747040" cy="19080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执行图（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ExecutionGraph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27640" y="1340640"/>
            <a:ext cx="763236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中的执行图可以分成四层：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StreamGraph -&gt; JobGraph -&gt; ExecutionGraph -&gt;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物理执行图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：是根据用户通过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 API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编写的代码生成的最初的图。用来表示程序的拓扑结构。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经过优化后生成了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，提交给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的数据结构。主要的优化为，将多个符合条件的节点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chain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在一起作为一个节点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根据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生成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的并行化版本，是调度层最核心的数据结构。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物理执行图：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根据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ExecutionGraph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进行调度后，在各个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上部署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后形成的“图”，并不是一个具体的数据结构。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4" descr=""/>
          <p:cNvPicPr/>
          <p:nvPr/>
        </p:nvPicPr>
        <p:blipFill>
          <a:blip r:embed="rId1"/>
          <a:stretch/>
        </p:blipFill>
        <p:spPr>
          <a:xfrm>
            <a:off x="1763640" y="620640"/>
            <a:ext cx="5902920" cy="576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并行度（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Parallelism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7640" y="4941000"/>
            <a:ext cx="7632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一个特定算子的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子任务（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subtask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）的个数被称之为其并行度（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parallelism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）。一般情况下，一个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的并行度，可以认为就是其所有算子中最大的并行度。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2" name="图片 4" descr="cb734784-3284-41c8-8565-43bfd909064d"/>
          <p:cNvPicPr/>
          <p:nvPr/>
        </p:nvPicPr>
        <p:blipFill>
          <a:blip r:embed="rId1"/>
          <a:stretch/>
        </p:blipFill>
        <p:spPr>
          <a:xfrm>
            <a:off x="2068920" y="1430280"/>
            <a:ext cx="5167080" cy="34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39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3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运行时的组件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3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任务提交流程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3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任务调度原理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并行度（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Parallelism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图片 6" descr=""/>
          <p:cNvPicPr/>
          <p:nvPr/>
        </p:nvPicPr>
        <p:blipFill>
          <a:blip r:embed="rId1"/>
          <a:stretch/>
        </p:blipFill>
        <p:spPr>
          <a:xfrm>
            <a:off x="655920" y="1879920"/>
            <a:ext cx="8092080" cy="31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并行度（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Parallelism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7640" y="1484640"/>
            <a:ext cx="7632360" cy="46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一个程序中，不同的算子可能具有不同的并行度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算子之间传输数据的形式可以是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one-to-one (forwarding)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的模式也可以是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redistributing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的模式，具体是哪一种形式，取决于算子的种类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One-to-one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维护着分区以及元素的顺序（比如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之间）。这意味着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算子的子任务看到的元素的个数以及顺序跟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算子的子任务生产的元素的个数、顺序相同。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fliter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flatMap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等算子都是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one-to-one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的对应关系。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Redistributing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的分区会发生改变。每一个算子的子任务依据所选择的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transformation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发送数据到不同的目标任务。例如，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keyBy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hashCode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重分区、而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broadcast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rebalance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会随机重新分区，这些算子都会引起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redistribute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过程，而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redistribute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过程就类似于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Spark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shuffle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过程。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Operator Chains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7640" y="1700640"/>
            <a:ext cx="7632360" cy="43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采用了一种称为任务链的优化技术，可以在特定条件下减少本地通信的开销。为了满足任务链的要求，必须将两个或多个算子设为相同的并行度，并通过本地转发（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local forward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）的方式进行连接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相同并行度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1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one-to-one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操作，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这样相连的算子链接在一起形成一个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，原来的算子成为里面的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subtask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并行度相同、并且是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one-to-one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操作，两个条件缺一不可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Operator Chains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0" name="图片 4" descr=""/>
          <p:cNvPicPr/>
          <p:nvPr/>
        </p:nvPicPr>
        <p:blipFill>
          <a:blip r:embed="rId1"/>
          <a:stretch/>
        </p:blipFill>
        <p:spPr>
          <a:xfrm>
            <a:off x="1619640" y="1395360"/>
            <a:ext cx="5904360" cy="484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</a:t>
            </a: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运行时的组件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1881000" y="1885320"/>
            <a:ext cx="5283000" cy="4063320"/>
            <a:chOff x="1881000" y="1885320"/>
            <a:chExt cx="5283000" cy="4063320"/>
          </a:xfrm>
        </p:grpSpPr>
        <p:grpSp>
          <p:nvGrpSpPr>
            <p:cNvPr id="95" name="Group 3"/>
            <p:cNvGrpSpPr/>
            <p:nvPr/>
          </p:nvGrpSpPr>
          <p:grpSpPr>
            <a:xfrm>
              <a:off x="5156640" y="4648680"/>
              <a:ext cx="2007360" cy="1299960"/>
              <a:chOff x="5156640" y="4648680"/>
              <a:chExt cx="2007360" cy="1299960"/>
            </a:xfrm>
          </p:grpSpPr>
          <p:sp>
            <p:nvSpPr>
              <p:cNvPr id="96" name="CustomShape 4"/>
              <p:cNvSpPr/>
              <p:nvPr/>
            </p:nvSpPr>
            <p:spPr>
              <a:xfrm>
                <a:off x="5156640" y="4648680"/>
                <a:ext cx="2007360" cy="129996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97" name="CustomShape 5"/>
              <p:cNvSpPr/>
              <p:nvPr/>
            </p:nvSpPr>
            <p:spPr>
              <a:xfrm>
                <a:off x="5787360" y="5002560"/>
                <a:ext cx="1347840" cy="91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0840" rIns="60840" tIns="60840" bIns="60840" anchor="ctr">
                <a:noAutofit/>
              </a:bodyPr>
              <a:p>
                <a:pPr lvl="1" marL="171360" indent="-171000" algn="ctr">
                  <a:lnSpc>
                    <a:spcPct val="90000"/>
                  </a:lnSpc>
                  <a:spcAft>
                    <a:spcPts val="241"/>
                  </a:spcAft>
                  <a:buClr>
                    <a:srgbClr val="000000"/>
                  </a:buClr>
                  <a:buFont typeface="Symbol" charset="2"/>
                  <a:buChar char=""/>
                </a:pPr>
                <a:r>
                  <a:rPr b="0" lang="zh-CN" sz="1600" spc="-1" strike="noStrike">
                    <a:solidFill>
                      <a:srgbClr val="000000"/>
                    </a:solidFill>
                    <a:latin typeface="微软雅黑 Light"/>
                    <a:ea typeface="微软雅黑 Light"/>
                  </a:rPr>
                  <a:t>分发器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98" name="Group 6"/>
            <p:cNvGrpSpPr/>
            <p:nvPr/>
          </p:nvGrpSpPr>
          <p:grpSpPr>
            <a:xfrm>
              <a:off x="1881000" y="4648680"/>
              <a:ext cx="2007360" cy="1299960"/>
              <a:chOff x="1881000" y="4648680"/>
              <a:chExt cx="2007360" cy="1299960"/>
            </a:xfrm>
          </p:grpSpPr>
          <p:sp>
            <p:nvSpPr>
              <p:cNvPr id="99" name="CustomShape 7"/>
              <p:cNvSpPr/>
              <p:nvPr/>
            </p:nvSpPr>
            <p:spPr>
              <a:xfrm>
                <a:off x="1881000" y="4648680"/>
                <a:ext cx="2007360" cy="129996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0" name="CustomShape 8"/>
              <p:cNvSpPr/>
              <p:nvPr/>
            </p:nvSpPr>
            <p:spPr>
              <a:xfrm>
                <a:off x="1909800" y="5002560"/>
                <a:ext cx="1347840" cy="91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0840" rIns="60840" tIns="60840" bIns="60840" anchor="ctr">
                <a:noAutofit/>
              </a:bodyPr>
              <a:p>
                <a:pPr lvl="1" marL="171360" indent="-171000" algn="ctr">
                  <a:lnSpc>
                    <a:spcPct val="90000"/>
                  </a:lnSpc>
                  <a:spcAft>
                    <a:spcPts val="241"/>
                  </a:spcAft>
                  <a:buClr>
                    <a:srgbClr val="000000"/>
                  </a:buClr>
                  <a:buFont typeface="Symbol" charset="2"/>
                  <a:buChar char=""/>
                </a:pPr>
                <a:r>
                  <a:rPr b="0" lang="zh-CN" sz="1600" spc="-1" strike="noStrike">
                    <a:solidFill>
                      <a:srgbClr val="000000"/>
                    </a:solidFill>
                    <a:latin typeface="微软雅黑 Light"/>
                    <a:ea typeface="微软雅黑 Light"/>
                  </a:rPr>
                  <a:t>资源管理器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101" name="Group 9"/>
            <p:cNvGrpSpPr/>
            <p:nvPr/>
          </p:nvGrpSpPr>
          <p:grpSpPr>
            <a:xfrm>
              <a:off x="5156640" y="1885320"/>
              <a:ext cx="2007360" cy="1299960"/>
              <a:chOff x="5156640" y="1885320"/>
              <a:chExt cx="2007360" cy="1299960"/>
            </a:xfrm>
          </p:grpSpPr>
          <p:sp>
            <p:nvSpPr>
              <p:cNvPr id="102" name="CustomShape 10"/>
              <p:cNvSpPr/>
              <p:nvPr/>
            </p:nvSpPr>
            <p:spPr>
              <a:xfrm>
                <a:off x="5156640" y="1885320"/>
                <a:ext cx="2007360" cy="129996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3" name="CustomShape 11"/>
              <p:cNvSpPr/>
              <p:nvPr/>
            </p:nvSpPr>
            <p:spPr>
              <a:xfrm>
                <a:off x="5787360" y="1913760"/>
                <a:ext cx="1347840" cy="91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0840" rIns="60840" tIns="60840" bIns="60840" anchor="ctr">
                <a:noAutofit/>
              </a:bodyPr>
              <a:p>
                <a:pPr lvl="1" marL="171360" indent="-171000" algn="ctr">
                  <a:lnSpc>
                    <a:spcPct val="90000"/>
                  </a:lnSpc>
                  <a:spcAft>
                    <a:spcPts val="241"/>
                  </a:spcAft>
                  <a:buClr>
                    <a:srgbClr val="000000"/>
                  </a:buClr>
                  <a:buFont typeface="Symbol" charset="2"/>
                  <a:buChar char=""/>
                </a:pPr>
                <a:r>
                  <a:rPr b="0" lang="zh-CN" sz="1600" spc="-1" strike="noStrike">
                    <a:solidFill>
                      <a:srgbClr val="000000"/>
                    </a:solidFill>
                    <a:latin typeface="微软雅黑 Light"/>
                    <a:ea typeface="微软雅黑 Light"/>
                  </a:rPr>
                  <a:t>任务管理器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104" name="Group 12"/>
            <p:cNvGrpSpPr/>
            <p:nvPr/>
          </p:nvGrpSpPr>
          <p:grpSpPr>
            <a:xfrm>
              <a:off x="1881000" y="1885320"/>
              <a:ext cx="2007360" cy="1299960"/>
              <a:chOff x="1881000" y="1885320"/>
              <a:chExt cx="2007360" cy="1299960"/>
            </a:xfrm>
          </p:grpSpPr>
          <p:sp>
            <p:nvSpPr>
              <p:cNvPr id="105" name="CustomShape 13"/>
              <p:cNvSpPr/>
              <p:nvPr/>
            </p:nvSpPr>
            <p:spPr>
              <a:xfrm>
                <a:off x="1881000" y="1885320"/>
                <a:ext cx="2007360" cy="1299960"/>
              </a:xfrm>
              <a:prstGeom prst="roundRect">
                <a:avLst>
                  <a:gd name="adj" fmla="val 10000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6" name="CustomShape 14"/>
              <p:cNvSpPr/>
              <p:nvPr/>
            </p:nvSpPr>
            <p:spPr>
              <a:xfrm>
                <a:off x="1909800" y="1913760"/>
                <a:ext cx="1347840" cy="91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0840" rIns="60840" tIns="60840" bIns="60840" anchor="ctr">
                <a:noAutofit/>
              </a:bodyPr>
              <a:p>
                <a:pPr lvl="1" marL="171360" indent="-171000" algn="ctr">
                  <a:lnSpc>
                    <a:spcPct val="90000"/>
                  </a:lnSpc>
                  <a:spcAft>
                    <a:spcPts val="241"/>
                  </a:spcAft>
                  <a:buClr>
                    <a:srgbClr val="000000"/>
                  </a:buClr>
                  <a:buFont typeface="Symbol" charset="2"/>
                  <a:buChar char=""/>
                </a:pPr>
                <a:r>
                  <a:rPr b="0" lang="zh-CN" sz="1600" spc="-1" strike="noStrike">
                    <a:solidFill>
                      <a:srgbClr val="000000"/>
                    </a:solidFill>
                    <a:latin typeface="微软雅黑 Light"/>
                    <a:ea typeface="微软雅黑 Light"/>
                  </a:rPr>
                  <a:t>作业管理器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107" name="Group 15"/>
            <p:cNvGrpSpPr/>
            <p:nvPr/>
          </p:nvGrpSpPr>
          <p:grpSpPr>
            <a:xfrm>
              <a:off x="2722320" y="2116800"/>
              <a:ext cx="1759320" cy="1759320"/>
              <a:chOff x="2722320" y="2116800"/>
              <a:chExt cx="1759320" cy="1759320"/>
            </a:xfrm>
          </p:grpSpPr>
          <p:sp>
            <p:nvSpPr>
              <p:cNvPr id="108" name="CustomShape 16"/>
              <p:cNvSpPr/>
              <p:nvPr/>
            </p:nvSpPr>
            <p:spPr>
              <a:xfrm>
                <a:off x="2722320" y="2116800"/>
                <a:ext cx="1759320" cy="1759320"/>
              </a:xfrm>
              <a:prstGeom prst="pieWedge">
                <a:avLst/>
              </a:prstGeom>
              <a:ln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9" name="CustomShape 17"/>
              <p:cNvSpPr/>
              <p:nvPr/>
            </p:nvSpPr>
            <p:spPr>
              <a:xfrm>
                <a:off x="3237840" y="2632320"/>
                <a:ext cx="1243800" cy="12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3760" rIns="113760" tIns="113760" bIns="11376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JobManager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110" name="Group 18"/>
            <p:cNvGrpSpPr/>
            <p:nvPr/>
          </p:nvGrpSpPr>
          <p:grpSpPr>
            <a:xfrm>
              <a:off x="4563360" y="2116800"/>
              <a:ext cx="1759680" cy="1759320"/>
              <a:chOff x="4563360" y="2116800"/>
              <a:chExt cx="1759680" cy="1759320"/>
            </a:xfrm>
          </p:grpSpPr>
          <p:sp>
            <p:nvSpPr>
              <p:cNvPr id="111" name="CustomShape 19"/>
              <p:cNvSpPr/>
              <p:nvPr/>
            </p:nvSpPr>
            <p:spPr>
              <a:xfrm rot="5400000">
                <a:off x="4563720" y="2116800"/>
                <a:ext cx="1759320" cy="1759320"/>
              </a:xfrm>
              <a:prstGeom prst="pieWedge">
                <a:avLst/>
              </a:prstGeom>
              <a:ln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4"/>
                  <a:lumOff val="8538"/>
                  <a:alphaOff val="0"/>
                </a:schemeClr>
              </a:effectRef>
              <a:fontRef idx="minor"/>
            </p:style>
          </p:sp>
          <p:sp>
            <p:nvSpPr>
              <p:cNvPr id="112" name="CustomShape 20"/>
              <p:cNvSpPr/>
              <p:nvPr/>
            </p:nvSpPr>
            <p:spPr>
              <a:xfrm>
                <a:off x="4563360" y="2632320"/>
                <a:ext cx="1243800" cy="12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3760" rIns="113760" tIns="113760" bIns="11376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561"/>
                  </a:spcAft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Calibri"/>
                  </a:rPr>
                  <a:t>TaskManager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113" name="Group 21"/>
            <p:cNvGrpSpPr/>
            <p:nvPr/>
          </p:nvGrpSpPr>
          <p:grpSpPr>
            <a:xfrm>
              <a:off x="4563360" y="3957840"/>
              <a:ext cx="1759680" cy="1759680"/>
              <a:chOff x="4563360" y="3957840"/>
              <a:chExt cx="1759680" cy="1759680"/>
            </a:xfrm>
          </p:grpSpPr>
          <p:sp>
            <p:nvSpPr>
              <p:cNvPr id="114" name="CustomShape 22"/>
              <p:cNvSpPr/>
              <p:nvPr/>
            </p:nvSpPr>
            <p:spPr>
              <a:xfrm rot="10800000">
                <a:off x="4563720" y="3957840"/>
                <a:ext cx="1759320" cy="1759320"/>
              </a:xfrm>
              <a:prstGeom prst="pieWedge">
                <a:avLst/>
              </a:prstGeom>
              <a:ln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8"/>
                  <a:lumOff val="17077"/>
                  <a:alphaOff val="0"/>
                </a:schemeClr>
              </a:effectRef>
              <a:fontRef idx="minor"/>
            </p:style>
          </p:sp>
          <p:sp>
            <p:nvSpPr>
              <p:cNvPr id="115" name="CustomShape 23"/>
              <p:cNvSpPr/>
              <p:nvPr/>
            </p:nvSpPr>
            <p:spPr>
              <a:xfrm>
                <a:off x="4563360" y="3957840"/>
                <a:ext cx="1243800" cy="12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8160" rIns="128160" tIns="128160" bIns="12816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629"/>
                  </a:spcAft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Dispacher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16" name="Group 24"/>
            <p:cNvGrpSpPr/>
            <p:nvPr/>
          </p:nvGrpSpPr>
          <p:grpSpPr>
            <a:xfrm>
              <a:off x="2722320" y="3957840"/>
              <a:ext cx="1759320" cy="1759680"/>
              <a:chOff x="2722320" y="3957840"/>
              <a:chExt cx="1759320" cy="1759680"/>
            </a:xfrm>
          </p:grpSpPr>
          <p:sp>
            <p:nvSpPr>
              <p:cNvPr id="117" name="CustomShape 25"/>
              <p:cNvSpPr/>
              <p:nvPr/>
            </p:nvSpPr>
            <p:spPr>
              <a:xfrm rot="16200000">
                <a:off x="2722320" y="3958200"/>
                <a:ext cx="1759320" cy="1759320"/>
              </a:xfrm>
              <a:prstGeom prst="pieWedge">
                <a:avLst/>
              </a:prstGeom>
              <a:ln>
                <a:round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2"/>
                  <a:lumOff val="25615"/>
                  <a:alphaOff val="0"/>
                </a:schemeClr>
              </a:effectRef>
              <a:fontRef idx="minor"/>
            </p:style>
          </p:sp>
          <p:sp>
            <p:nvSpPr>
              <p:cNvPr id="118" name="CustomShape 26"/>
              <p:cNvSpPr/>
              <p:nvPr/>
            </p:nvSpPr>
            <p:spPr>
              <a:xfrm>
                <a:off x="3237840" y="3957840"/>
                <a:ext cx="1243800" cy="1243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8160" rIns="128160" tIns="128160" bIns="128160" anchor="ctr">
                <a:noAutofit/>
              </a:bodyPr>
              <a:p>
                <a:pPr algn="ctr">
                  <a:lnSpc>
                    <a:spcPct val="90000"/>
                  </a:lnSpc>
                  <a:spcAft>
                    <a:spcPts val="629"/>
                  </a:spcAft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Calibri"/>
                  </a:rPr>
                  <a:t>ResourceManager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作业管理器（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JobManager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7640" y="1412640"/>
            <a:ext cx="763236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控制一个应用程序执行的主进程，也就是说，每个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程序都会被一个不同的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所控制执行。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会先接收到要执行的应用程序，这个应用程序会包括：作业图（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）、逻辑数据流图（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logical dataflow 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）和打包了所有的类、库和其它资源的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JAR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包。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会把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转换成一个物理层面的数据流图，这个图被叫做“执行图”（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ExecutionGraph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），包含了所有可以并发执行的任务。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会向资源管理器（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ResourceManager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）请求执行任务必要的资源，也就是任务管理器（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）上的插槽（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）。一旦它获取到了足够的资源，就会将执行图分发到真正运行它们的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上。而在运行过程中，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会负责所有需要中央协调的操作，比如说检查点（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checkpoints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）的协调。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任务管理器（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TaskManager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7640" y="1412640"/>
            <a:ext cx="763236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中的工作进程。通常在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中会有多个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运行，每一个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都包含了一定数量的插槽（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）。插槽的数量限制了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能够执行的任务数量。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启动之后，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会向资源管理器注册它的插槽；收到资源管理器的指令后，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就会将一个或者多个插槽提供给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调用。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就可以向插槽分配任务（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）来执行了。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在执行过程中，一个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可以跟其它运行同一应用程序的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交换数据。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资源管理器（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ResourceManager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7640" y="1484640"/>
            <a:ext cx="763236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主要负责管理任务管理器（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）的插槽（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slot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插槽是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中定义的处理资源单元。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为不同的环境和资源管理工具提供了不同资源管理器，比如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YARN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Mesos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K8s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，以及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Standalone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部署。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申请插槽资源时，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ResourceManager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会将有空闲插槽的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分配给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。如果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的资源管理器没有足够的插槽来满足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的请求，它还可以向资源提供平台（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YARN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的资源管理器）发起会话，以提供启动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进程的容器。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03000"/>
            <a:ext cx="7498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分发器（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Dispatcher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27640" y="1484640"/>
            <a:ext cx="7632360" cy="46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可以跨作业运行，它为应用提交提供了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REST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接口。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当一个应用被提交执行时，分发器就会启动并将应用移交给一个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。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分发器也会启动一个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Web UI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，用来方便地展示和监控作业执行的信息。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分发器在架构中可能并不是必需的，这取决于应用提交运行的方式。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任务提交流程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8" name="图片 38" descr="图3-1-应用提交和组件交互"/>
          <p:cNvPicPr/>
          <p:nvPr/>
        </p:nvPicPr>
        <p:blipFill>
          <a:blip r:embed="rId1"/>
          <a:stretch/>
        </p:blipFill>
        <p:spPr>
          <a:xfrm>
            <a:off x="395640" y="2133000"/>
            <a:ext cx="8320680" cy="27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任务提交流程（</a:t>
            </a: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YARN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0" name="图片 3" descr=""/>
          <p:cNvPicPr/>
          <p:nvPr/>
        </p:nvPicPr>
        <p:blipFill>
          <a:blip r:embed="rId1"/>
          <a:stretch/>
        </p:blipFill>
        <p:spPr>
          <a:xfrm>
            <a:off x="611640" y="1861560"/>
            <a:ext cx="8136720" cy="40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29768</TotalTime>
  <Application>LibreOffice/6.4.4.2$Linux_X86_64 LibreOffice_project/40$Build-2</Application>
  <Words>1228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2020-09-25T17:00:53Z</dcterms:modified>
  <cp:revision>426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