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105650" cy="10236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Calibri"/>
              </a:rPr>
              <a:t>点击鼠标移动幻灯片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zh-CN" sz="2000" spc="-1" strike="noStrike">
                <a:latin typeface="Arial"/>
              </a:rPr>
              <a:t>点击编辑备注格式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&lt;页眉&gt;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023B47C-C002-4B4A-AD73-738749D58A8E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FA738F8-9B02-4B64-8365-0463D8078DD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5D17136-C01B-495E-8EEF-EDD1E8FA609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126DCF7-2F0C-4A02-948B-0EB676F5EAE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E11C2FB5-09C3-4271-8B71-21B0B2E42B6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56CE299A-A738-48EF-8C99-A5EB1942010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1F4F98D1-9E97-438F-A481-6B28CB39776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FB57D85D-79B6-442A-B62D-B795BAF294C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EEA2F8C-DC69-4067-B202-C00259C34EB8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BA2050AC-AAAF-4D7D-9CE3-EA5FA40E148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421280" y="1279440"/>
            <a:ext cx="4263120" cy="34542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3ECEDC5-E673-40D5-897D-3C9658F3DDC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8EB92AF-FE7E-4CC8-9C8E-805B4F17D65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A62E28FB-6B8E-4A05-AEF8-09AE571848D0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689E6CA-8A4D-4030-93DE-32B938108E0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282F8A29-EEBA-4E0B-BB63-72B8912BAD0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292442C-29CF-4921-840E-F780817CC6C1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38171F08-F1A0-48C3-ABEE-6EFA23F49612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02274E34-4480-43AF-9830-125B2773ECB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993600" y="768240"/>
            <a:ext cx="5117760" cy="383832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10640" y="4862160"/>
            <a:ext cx="5684040" cy="4605840"/>
          </a:xfrm>
          <a:prstGeom prst="rect">
            <a:avLst/>
          </a:prstGeom>
        </p:spPr>
        <p:txBody>
          <a:bodyPr lIns="99000" rIns="99000" tIns="49680" bIns="496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4024800" y="9722520"/>
            <a:ext cx="3078720" cy="511560"/>
          </a:xfrm>
          <a:prstGeom prst="rect">
            <a:avLst/>
          </a:prstGeom>
          <a:noFill/>
          <a:ln>
            <a:noFill/>
          </a:ln>
        </p:spPr>
        <p:txBody>
          <a:bodyPr lIns="99000" rIns="99000" tIns="49680" bIns="49680" anchor="b">
            <a:noAutofit/>
          </a:bodyPr>
          <a:p>
            <a:pPr algn="r">
              <a:lnSpc>
                <a:spcPct val="100000"/>
              </a:lnSpc>
            </a:pPr>
            <a:fld id="{D7D4672D-CA64-41FF-82A3-151000932C8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CC37AC9-29DA-4611-A3FA-EF87F0DBCC1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C2D4C10-C675-44FC-9764-4E1E97CEF0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Calibri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200" spc="-1" strike="noStrike">
                <a:solidFill>
                  <a:srgbClr val="000000"/>
                </a:solidFill>
                <a:latin typeface="Calibri"/>
              </a:rPr>
              <a:t>单击此处编辑母版文本样式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800" spc="-1" strike="noStrike">
                <a:solidFill>
                  <a:srgbClr val="000000"/>
                </a:solidFill>
                <a:latin typeface="Calibri"/>
              </a:rPr>
              <a:t>第二级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Calibri"/>
              </a:rPr>
              <a:t>第三级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第四级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第五级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919FB0B-0C05-48C4-AD4F-08B13B2A1C1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9/30/20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958AC0C-E2F0-48C8-B1B2-A59B4E38E1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3640" y="5589360"/>
            <a:ext cx="3332880" cy="6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2"/>
          <p:cNvSpPr txBox="1"/>
          <p:nvPr/>
        </p:nvSpPr>
        <p:spPr>
          <a:xfrm>
            <a:off x="685800" y="1628640"/>
            <a:ext cx="7772040" cy="2043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5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Flink</a:t>
            </a:r>
            <a:r>
              <a:rPr b="0" lang="en-US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 </a:t>
            </a:r>
            <a:r>
              <a:rPr b="0" lang="zh-CN" sz="4400" spc="-1" strike="noStrike">
                <a:solidFill>
                  <a:srgbClr val="595959"/>
                </a:solidFill>
                <a:latin typeface="微软雅黑"/>
                <a:ea typeface="微软雅黑"/>
              </a:rPr>
              <a:t>的容错机制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428000" y="4005000"/>
            <a:ext cx="3528000" cy="103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2800" spc="-1" strike="noStrike">
                <a:solidFill>
                  <a:srgbClr val="404040"/>
                </a:solidFill>
                <a:latin typeface="微软雅黑"/>
                <a:ea typeface="微软雅黑"/>
              </a:rPr>
              <a:t>讲师：左元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9640" y="5013000"/>
            <a:ext cx="76323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现在是一个有两个输入流的应用程序，用并行的两个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任务来读取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4" name="图片 3" descr=""/>
          <p:cNvPicPr/>
          <p:nvPr/>
        </p:nvPicPr>
        <p:blipFill>
          <a:blip r:embed="rId1"/>
          <a:stretch/>
        </p:blipFill>
        <p:spPr>
          <a:xfrm>
            <a:off x="1672200" y="1875600"/>
            <a:ext cx="6067800" cy="29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9640" y="5013000"/>
            <a:ext cx="7632360" cy="12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会向每个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任务发送一条带有新检查点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ID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的消息，通过这种方式来启动检查点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7" name="图片 4" descr=""/>
          <p:cNvPicPr/>
          <p:nvPr/>
        </p:nvPicPr>
        <p:blipFill>
          <a:blip r:embed="rId1"/>
          <a:stretch/>
        </p:blipFill>
        <p:spPr>
          <a:xfrm>
            <a:off x="1403640" y="1976760"/>
            <a:ext cx="6480360" cy="267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9640" y="5013000"/>
            <a:ext cx="763236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数据源将它们的状态写入检查点，并发出一个检查点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状态后端在状态存入检查点之后，会返回通知给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source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任务就会向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确认检查点完成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20" name="图片 6" descr=""/>
          <p:cNvPicPr/>
          <p:nvPr/>
        </p:nvPicPr>
        <p:blipFill>
          <a:blip r:embed="rId1"/>
          <a:stretch/>
        </p:blipFill>
        <p:spPr>
          <a:xfrm>
            <a:off x="1691640" y="1728360"/>
            <a:ext cx="5760360" cy="31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2" name="图片 6" descr=""/>
          <p:cNvPicPr/>
          <p:nvPr/>
        </p:nvPicPr>
        <p:blipFill>
          <a:blip r:embed="rId1"/>
          <a:stretch/>
        </p:blipFill>
        <p:spPr>
          <a:xfrm>
            <a:off x="1763640" y="1763640"/>
            <a:ext cx="5613120" cy="30322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899640" y="4941000"/>
            <a:ext cx="7632360" cy="15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分界线对齐：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向下游传递，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sum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任务会等待所有输入分区的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到达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对于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已经到达的分区，继续到达的数据会被缓存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尚未到达的分区，数据会被正常处理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5" name="图片 6" descr=""/>
          <p:cNvPicPr/>
          <p:nvPr/>
        </p:nvPicPr>
        <p:blipFill>
          <a:blip r:embed="rId1"/>
          <a:stretch/>
        </p:blipFill>
        <p:spPr>
          <a:xfrm>
            <a:off x="1547640" y="1819440"/>
            <a:ext cx="6024240" cy="276120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899640" y="5013000"/>
            <a:ext cx="763236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当收到所有输入分区的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时，任务就将其状态保存到状态后端的检查点中，然后将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继续向下游转发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8" name="图片 6" descr=""/>
          <p:cNvPicPr/>
          <p:nvPr/>
        </p:nvPicPr>
        <p:blipFill>
          <a:blip r:embed="rId1"/>
          <a:stretch/>
        </p:blipFill>
        <p:spPr>
          <a:xfrm>
            <a:off x="1475640" y="1989000"/>
            <a:ext cx="6120720" cy="249948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899640" y="5013000"/>
            <a:ext cx="76323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向下游转发检查点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后，任务继续正常的数据处理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1" name="图片 6" descr=""/>
          <p:cNvPicPr/>
          <p:nvPr/>
        </p:nvPicPr>
        <p:blipFill>
          <a:blip r:embed="rId1"/>
          <a:stretch/>
        </p:blipFill>
        <p:spPr>
          <a:xfrm>
            <a:off x="1577520" y="1830960"/>
            <a:ext cx="5802480" cy="282204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99640" y="5013000"/>
            <a:ext cx="76323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任务向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JobManager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确认状态保存到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完毕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当所有任务都确认已成功将状态保存到检查点时，检查点就真正完成了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保存点（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Savepoints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99640" y="1917000"/>
            <a:ext cx="7632360" cy="39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还提供了可以自定义的镜像保存功能，就是保存点（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savepoints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原则上，创建保存点使用的算法与检查点完全相同，因此保存点可以认为就是具有一些额外元数据的检查点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不会自动创建保存点，因此用户（或者外部调度程序）必须明确地触发创建操作 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保存点是一个强大的功能。除了故障恢复外，保存点可以用于：有计划的手动备份，更新应用程序，版本迁移，暂停和重启应用，等等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132000" y="2565000"/>
            <a:ext cx="280800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"/>
              </a:rPr>
              <a:t>Q &amp; A</a:t>
            </a:r>
            <a:endParaRPr b="0" lang="en-US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40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主要内容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7640" y="1845000"/>
            <a:ext cx="7416360" cy="38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一致性检查点（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从检查点恢复状态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检查点算法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保存点（</a:t>
            </a:r>
            <a:r>
              <a:rPr b="0" lang="en-US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save points</a:t>
            </a:r>
            <a:r>
              <a:rPr b="0" lang="zh-CN" sz="24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一致性检查点（</a:t>
            </a: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Checkpoints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）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27640" y="4581000"/>
            <a:ext cx="7416360" cy="19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故障恢复机制的核心，就是应用状态的一致性检查点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有状态流应用的一致检查点，其实就是所有任务的状态，在某个时间点的一份拷贝（一份快照）；这个时间点，应该是所有任务都恰好处理完一个相同的输入数据的时候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图片 3" descr=""/>
          <p:cNvPicPr/>
          <p:nvPr/>
        </p:nvPicPr>
        <p:blipFill>
          <a:blip r:embed="rId1"/>
          <a:stretch/>
        </p:blipFill>
        <p:spPr>
          <a:xfrm>
            <a:off x="1981080" y="1556640"/>
            <a:ext cx="4894560" cy="302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从检查点恢复状态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27640" y="4365000"/>
            <a:ext cx="7416360" cy="18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在执行流应用程序期间，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会定期保存状态的一致检查点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如果发生故障，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将会使用最近的检查点来一致恢复应用程序的状态，并重新启动处理流程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1691640" y="2061000"/>
            <a:ext cx="5514480" cy="177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从检查点恢复状态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71640" y="4365000"/>
            <a:ext cx="741636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遇到故障之后，第一步就是重启应用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>
            <a:off x="1605600" y="2166840"/>
            <a:ext cx="5619240" cy="170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从检查点恢复状态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971640" y="5229360"/>
            <a:ext cx="741636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第二步是从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中读取状态，将状态重置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从检查点重新启动应用程序后，其内部状态与检查点完成时的状态完全相同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1762200" y="1833480"/>
            <a:ext cx="5619240" cy="319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从检查点恢复状态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15640" y="4509000"/>
            <a:ext cx="741636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第三步：开始消费并处理检查点到发生故障之间的所有数据</a:t>
            </a:r>
            <a:endParaRPr b="0" lang="en-US" sz="1600" spc="-1" strike="noStrike">
              <a:latin typeface="Arial"/>
            </a:endParaRPr>
          </a:p>
          <a:p>
            <a:pPr marL="343080" indent="-342720">
              <a:lnSpc>
                <a:spcPct val="18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这种检查点的保存和恢复机制可以为应用程序状态提供“精确一次”（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exactly-once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）的一致性，因为所有算子都会保存检查点并恢复其所有状态，这样一来所有的输入流就都会被重置到检查点完成时的位置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80000"/>
              </a:lnSpc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1727280" y="2196360"/>
            <a:ext cx="5076360" cy="1952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检查点的实现算法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99640" y="1845000"/>
            <a:ext cx="7632360" cy="34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一种简单的想法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2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—— 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暂停应用，保存状态到检查点，再重新恢复应用</a:t>
            </a:r>
            <a:endParaRPr b="0" lang="en-US" sz="1600" spc="-1" strike="noStrike">
              <a:latin typeface="Arial"/>
            </a:endParaRPr>
          </a:p>
          <a:p>
            <a:pPr lvl="1"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的改进实现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2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       ——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基于 </a:t>
            </a: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Chandy-Lamport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算法的分布式异步快照算法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2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       —— </a:t>
            </a:r>
            <a:r>
              <a:rPr b="0" lang="zh-CN" sz="16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将检查点的保存和数据处理分离开，不暂停整个应用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62064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Flink </a:t>
            </a:r>
            <a:r>
              <a:rPr b="0" lang="zh-CN" sz="3200" spc="-1" strike="noStrike">
                <a:solidFill>
                  <a:srgbClr val="404040"/>
                </a:solidFill>
                <a:latin typeface="微软雅黑"/>
                <a:ea typeface="微软雅黑"/>
              </a:rPr>
              <a:t>检查点算法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9640" y="1628640"/>
            <a:ext cx="7632360" cy="42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 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检查点分界线（</a:t>
            </a:r>
            <a:r>
              <a:rPr b="0" lang="en-US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Checkpoint Barrier</a:t>
            </a:r>
            <a:r>
              <a:rPr b="0" lang="zh-CN" sz="20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Flink 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的检查点算法用到了一种称为分界线（</a:t>
            </a:r>
            <a:r>
              <a:rPr b="0" lang="en-US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barrier</a:t>
            </a: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）的特殊数据形式，用来把一条流上数据按照不同的检查点分开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微软雅黑 Light"/>
                <a:ea typeface="微软雅黑 Light"/>
              </a:rPr>
              <a:t>分界线之前到来的数据导致的状态更改，都会被包含在当前分界线所属的检查点中；而基于分界线之后的数据导致的所有更改，就会被包含在之后的检查点中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31485</TotalTime>
  <Application>LibreOffice/6.4.4.2$Linux_X86_64 LibreOffice_project/40$Build-2</Application>
  <Words>680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2017-11-14T06:09:04Z</dcterms:created>
  <dc:creator>wushengran</dc:creator>
  <dc:description/>
  <dc:language>zh-CN</dc:language>
  <cp:lastModifiedBy/>
  <dcterms:modified xsi:type="dcterms:W3CDTF">2020-09-30T16:53:58Z</dcterms:modified>
  <cp:revision>561</cp:revision>
  <dc:subject/>
  <dc:title>5_电影推荐系统设计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全屏显示(4:3)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