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745CCAA-0C20-42D9-A23B-771B35A2B715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FFF19A0-83D2-42D5-83F9-3F67C1AEDEF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040" cy="34531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39C25D7-96E9-4AB7-A656-50FB09F59B1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180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889280"/>
            <a:ext cx="7770960" cy="20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Table API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437000"/>
            <a:ext cx="352692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18760" y="1412640"/>
            <a:ext cx="8228160" cy="17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集成，基于实现 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中，用常规字符串来定义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查询语句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查询的结果，也是一个新的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4640" y="3414960"/>
            <a:ext cx="8054640" cy="145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id, temperature from sensorTable where id ='sensor_1'"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8760" y="1412640"/>
            <a:ext cx="82281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，可以直接转换成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，进而方便地调用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做转换操作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840" y="2784960"/>
            <a:ext cx="7038360" cy="77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tableEnv.fromDataStream(dataStream)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18760" y="3717000"/>
            <a:ext cx="822816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默认转换后的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中的字段定义一一对应，也可以单独指定出来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30160" y="4968360"/>
            <a:ext cx="6468120" cy="111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数据类型与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Schema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的对应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18760" y="1412640"/>
            <a:ext cx="822816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中的数据类型，与表的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之间的对应关系，可以有两种：基于字段名称，或者基于字段位置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基于名称（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name-based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基于位置（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position-based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03800" y="5339520"/>
            <a:ext cx="807912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57000" y="3341880"/>
            <a:ext cx="8410680" cy="77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创建临时视图（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Temporary View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18760" y="141264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83280" y="2376720"/>
            <a:ext cx="7610760" cy="1345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dataStream)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8760" y="418608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475640" y="5195520"/>
            <a:ext cx="662328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sensorTable)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8760" y="1412640"/>
            <a:ext cx="8444160" cy="29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表的输出，是通过将数据写入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来实现的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是一个通用接口，可以支持不同的文件格式、存储数据库和消息队列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输出表最直接的方法，就是通过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Table.insertInto()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方法将一个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写入注册过的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187640" y="4342320"/>
            <a:ext cx="7487280" cy="191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...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输出到文件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59640" y="1522440"/>
            <a:ext cx="6983280" cy="469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"output.txt"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输出表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更新模式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18760" y="1412640"/>
            <a:ext cx="822816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对于流式查询，需要声明如何在表和外部连接器之间执行转换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与外部系统交换的消息类型，由更新模式（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）指定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表只做插入操作，和外部连接器只交换插入（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表和外部连接器交换添加（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插入操作（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消息；更新（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）编码为上一条的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和下一条的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更新和插入都被编码为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Kafka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8760" y="1412640"/>
            <a:ext cx="82281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中的数据，作为输入或输出的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4200" y="2170080"/>
            <a:ext cx="6124320" cy="41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Kafka()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"0.11"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.topic(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"sinkTest"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"zookeeper.connect"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"localhost:2181"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"bootstrap.servers"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"localhost:9092"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8760" y="1412640"/>
            <a:ext cx="82281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46160" y="2125080"/>
            <a:ext cx="4981320" cy="41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Elasticsearch()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"6"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.host(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9200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"http"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.index(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.documentType(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.inUpsertMode()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Json())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"count"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MySql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18760" y="1412640"/>
            <a:ext cx="82281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MySql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中的数据，作为输入和输出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346760" y="1982160"/>
            <a:ext cx="7038360" cy="440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jdbcOutputTable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cnt bigint not null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'jdbc',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'connector.url' = 'jdbc:mysql://localhost:3306/test',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'connector.table' = 'sensor_count',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'connector.driver' = 'com.mysql.jdbc.Driver',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'connector.username' = 'root',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'connector.password' = '123456'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执行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DDL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创建表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aggResultSqlTable.insertInto(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"jdbcOutputTable"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是什么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图片 5" descr=""/>
          <p:cNvPicPr/>
          <p:nvPr/>
        </p:nvPicPr>
        <p:blipFill>
          <a:blip r:embed="rId1"/>
          <a:stretch/>
        </p:blipFill>
        <p:spPr>
          <a:xfrm>
            <a:off x="1547640" y="4005000"/>
            <a:ext cx="6191280" cy="20606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18760" y="1412640"/>
            <a:ext cx="822816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对批处理和流处理，提供了统一的上层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是一套内嵌在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语言中的查询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，它允许以非常直观的方式组合来自一些关系运算符的查询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支持基于实现了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8760" y="1412640"/>
            <a:ext cx="822816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表可以转换为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，这样自定义流处理或批处理程序就可以继续在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查询的结果上运行了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将表转换为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时，需要指定生成的数据类型，即要将表的每一行转换成的数据类型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表作为流式查询的结果，是动态更新的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转换有两种转换模式：追加（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）模式和撤回（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18760" y="1412640"/>
            <a:ext cx="8228160" cy="14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用于表只会被插入（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）操作更改的场景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39640" y="2853000"/>
            <a:ext cx="7991280" cy="24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用于任何场景。有些类似于更新模式中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模式，它只有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两类操作。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得到的数据会增加一个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Boolean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类型的标识位（返回的第一个字段），用它来表示到底是新增的数据（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），还是被删除的数据（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35080" y="2652120"/>
            <a:ext cx="8981640" cy="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resultStream: DataStream[Row] = tableEnv.toAppendStream[Row](resultTable)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39640" y="5305320"/>
            <a:ext cx="8067240" cy="77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aggResultStream: DataStream[(Boolean, 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Long))]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.toRetractStream[(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Long)](aggResultTable)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查看执行计划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8760" y="1412640"/>
            <a:ext cx="822816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提供了一种机制来解释计算表的逻辑和优化查询计划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查看执行计划，可以通过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TableEnvironment.explain(table)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方法或 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方法完成，返回一个字符串，描述三个计划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优化前的逻辑查询计划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优化后的逻辑查询计划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实际执行计划。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94760" y="5129640"/>
            <a:ext cx="6581520" cy="10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explaination: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tableEnv.explain(resultTable)</a:t>
            </a:r>
            <a:br/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println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(explaination)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流处理和关系代数的区别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457200" y="1600200"/>
          <a:ext cx="8228880" cy="4204440"/>
        </p:xfrm>
        <a:graphic>
          <a:graphicData uri="http://schemas.openxmlformats.org/drawingml/2006/table">
            <a:tbl>
              <a:tblPr/>
              <a:tblGrid>
                <a:gridCol w="2242440"/>
                <a:gridCol w="3243600"/>
                <a:gridCol w="2743200"/>
              </a:tblGrid>
              <a:tr h="1051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关系代数（表）</a:t>
                      </a: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/SQL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流处理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处理的数据对象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字段元组的有界集合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字段元组的无限序列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Query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对数据的访问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可以访问到完整的数据输入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无法访问所有数据，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必须持续“等待”流式输入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查询终止条件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生成固定大小的结果集后终止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永不停止，根据持续收到的数据不断更新查询结果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Dynamic Tables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18760" y="1412640"/>
            <a:ext cx="822816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动态表是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对流数据的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支持的核心概念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与表示批处理数据的静态表不同，动态表是随时间变化的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动态表可以像静态的批处理表一样进行查询，查询一个动态表会产生持续查询（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连续查询永远不会终止，并会生成另一个动态表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查询会不断更新其动态结果表，以反映其动态输入表上的更改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动态表和持续查询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9640" y="3501000"/>
            <a:ext cx="664416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流式表查询的处理过程：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流被转换为动态表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对动态表计算连续查询，生成新的动态表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生成的动态表被转换回流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262720" cy="13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将流转换成动态表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9640" y="1700640"/>
            <a:ext cx="7415280" cy="18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为了处理带有关系查询的流，必须先将其转换为表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从概念上讲，流的每个数据记录，都被解释为对结果表的插入（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）修改操作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115640" y="3573000"/>
            <a:ext cx="6728040" cy="24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99640" y="1700640"/>
            <a:ext cx="74152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持续查询会在动态表上做计算处理，并作为结果生成新的动态表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图片 4" descr=""/>
          <p:cNvPicPr/>
          <p:nvPr/>
        </p:nvPicPr>
        <p:blipFill>
          <a:blip r:embed="rId1"/>
          <a:stretch/>
        </p:blipFill>
        <p:spPr>
          <a:xfrm>
            <a:off x="1331640" y="2473560"/>
            <a:ext cx="6407280" cy="333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9640" y="1484640"/>
            <a:ext cx="77752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与常规的数据库表一样，动态表可以通过插入（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）、更新（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）和删除（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）更改，进行持续的修改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将动态表转换为流或将其写入外部系统时，需要对这些更改进行编码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180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仅追加（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Append-only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仅通过插入（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）更改来修改的动态表，可以直接转换为仅追加流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撤回流是包含两类消息的流：添加（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（更新插入）流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流也包含两种类型的消息：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消息和删除（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0" name="图片 4" descr=""/>
          <p:cNvPicPr/>
          <p:nvPr/>
        </p:nvPicPr>
        <p:blipFill>
          <a:blip r:embed="rId1"/>
          <a:stretch/>
        </p:blipFill>
        <p:spPr>
          <a:xfrm>
            <a:off x="899640" y="1628640"/>
            <a:ext cx="5115960" cy="2143080"/>
          </a:xfrm>
          <a:prstGeom prst="rect">
            <a:avLst/>
          </a:prstGeom>
          <a:ln>
            <a:noFill/>
          </a:ln>
        </p:spPr>
      </p:pic>
      <p:pic>
        <p:nvPicPr>
          <p:cNvPr id="171" name="图片 5" descr=""/>
          <p:cNvPicPr/>
          <p:nvPr/>
        </p:nvPicPr>
        <p:blipFill>
          <a:blip r:embed="rId2"/>
          <a:stretch/>
        </p:blipFill>
        <p:spPr>
          <a:xfrm>
            <a:off x="899640" y="3933000"/>
            <a:ext cx="5115960" cy="210996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6444360" y="2238480"/>
            <a:ext cx="172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047720" y="2760840"/>
            <a:ext cx="289080" cy="286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6444360" y="3203640"/>
            <a:ext cx="172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Retract 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444360" y="4611240"/>
            <a:ext cx="172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7047720" y="5133600"/>
            <a:ext cx="289080" cy="286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6444360" y="5576760"/>
            <a:ext cx="1721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Upsert Stream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基本程序结构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8760" y="1412640"/>
            <a:ext cx="82281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的程序结构，与流式处理的程序结构十分类似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7440" y="2088720"/>
            <a:ext cx="7953120" cy="431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...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创建表的执行环境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创建一张表，用于读取数据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注册一张表，用于把计算结果输出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 API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查询算子，得到一张结果表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).select(...)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SQL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查询语句，得到一张结果表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sqlResult  = tableEnv.sqlQuery(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... FROM inputTable ..."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将结果表写入输出表中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时间特性（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 Attributes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18760" y="1412640"/>
            <a:ext cx="822816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基于时间的操作（比如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中窗口操作），需要定义相关的时间语义和时间数据来源的信息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可以提供一个逻辑上的时间字段，用于在表处理程序中，指示时间和访问相应的时间戳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时间属性，可以是每个表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的一部分。一旦定义了时间属性，它就可以作为一个字段引用，并且可以在基于时间的操作中使用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时间属性的行为类似于常规时间戳，可以访问，并且进行计算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8760" y="1412640"/>
            <a:ext cx="8228160" cy="37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期间，可以使用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，指定字段名定义处理时间字段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这个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属性只能通过附加逻辑字段，来扩展物理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。因此，只能在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定义的末尾定义它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45120" y="5168520"/>
            <a:ext cx="8295480" cy="77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.proctime)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18760" y="155664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72560" y="2485440"/>
            <a:ext cx="5095800" cy="328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"pt"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DataTypes.TIMESTAMP(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.proctime()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18760" y="141264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71640" y="2143800"/>
            <a:ext cx="5471280" cy="42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3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pt AS PROCTIME()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18760" y="1412640"/>
            <a:ext cx="8228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事件时间语义，允许表处理程序根据每个记录中包含的时间生成结果。这样即使在有乱序事件或者延迟事件时，也可以获得正确的结果。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为了处理无序事件，并区分流中的准时和迟到事件；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需要从事件数据中，提取时间戳，并用来推进事件时间的进展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定义事件时间，同样有三种方法：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18760" y="1484640"/>
            <a:ext cx="822816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.rowtime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可以定义事件时间属性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25640" y="2953080"/>
            <a:ext cx="8638560" cy="282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DataStream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转换为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，并指定时间字段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或者，直接追加时间字段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rt”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.rowtime)</a:t>
            </a:r>
            <a:br/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18760" y="155664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06840" y="2349360"/>
            <a:ext cx="7198920" cy="351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.rowtime(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Rowtime()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.timestampsFromField(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从字段中提取时间戳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.watermarksPeriodicBounded(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watermark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延迟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1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秒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8760" y="1412640"/>
            <a:ext cx="822816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722240" y="2086560"/>
            <a:ext cx="6009840" cy="41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rt AS TO_TIMESTAMP( FROM_UNIXTIME(ts) ),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watermark for rt as rt - interval '1' second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18760" y="1412640"/>
            <a:ext cx="822816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时间语义，要配合窗口操作才能发挥作用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中，主要有两种窗口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（分组窗口）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根据时间或行计数间隔，将行聚合到有限的组（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）中，并对每个组的数据执行一次聚合函数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针对每个输入行，计算相邻行范围内的聚合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18760" y="1412640"/>
            <a:ext cx="822816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w:GroupWindow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）子句定义的，并且必须由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子句指定一个别名。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为了按窗口对表进行分组，窗口的别名必须在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子句中，像常规的分组字段一样引用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276200" y="3759840"/>
            <a:ext cx="6415560" cy="145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GroupWindow]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定义窗口，别名为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.groupBy($”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按照字段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a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和窗口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分组 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b”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.sum)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聚合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9640" y="5157360"/>
            <a:ext cx="8135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提供了一组具有特定语义的预定义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类，这些类会被转换为底层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的窗口操作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8760" y="1412640"/>
            <a:ext cx="82281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创建表的执行环境，需要将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流处理的执行环境传入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4960" y="2278440"/>
            <a:ext cx="650196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8760" y="2889720"/>
            <a:ext cx="8228160" cy="30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中集成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 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的核心概念，所有对表的操作都基于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执行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注册用户自定义函数（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18760" y="1412640"/>
            <a:ext cx="82281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滚动窗口要用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276200" y="2296800"/>
            <a:ext cx="543888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Event-time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Row-count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18760" y="1412640"/>
            <a:ext cx="822816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滑动窗口要用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Slide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75800" y="2189880"/>
            <a:ext cx="715356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Processing-time window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Row-count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18760" y="1772640"/>
            <a:ext cx="82281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会话窗口要用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99640" y="2829240"/>
            <a:ext cx="6911280" cy="18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18760" y="1412640"/>
            <a:ext cx="8228160" cy="28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聚合是标准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中已有的（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子句），可以在查询的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子句中定义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聚合，会针对每个输入行，计算相邻行范围内的聚合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w:overwindows*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）子句定义，并在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（）方法中通过别名来引用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01560" y="4466880"/>
            <a:ext cx="5324040" cy="111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OverWindow]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'b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611640" y="5589360"/>
            <a:ext cx="784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类，来配置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窗口的属性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无界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18760" y="1340640"/>
            <a:ext cx="8228160" cy="18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可以在事件时间或处理时间，以及指定为时间间隔、或行计数的范围内，定义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无界的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是使用常量指定的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7640" y="2370240"/>
            <a:ext cx="8063280" cy="469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18760" y="1412640"/>
            <a:ext cx="82281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有界的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是用间隔的大小指定的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5520" y="2058480"/>
            <a:ext cx="8410680" cy="40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18760" y="1412640"/>
            <a:ext cx="822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TUMBLE(time_attr, interval)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定义一个滚动窗口，第一个参数是时间字段，第二个参数是窗口长度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HOP(time_attr, interval, interval)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定义一个滑动窗口，第一个参数是时间字段，第二个参数是窗口滑动步长，第三个是窗口长度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SESSION(time_attr, interval)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定义一个会话窗口，第一个参数是时间字段，第二个参数是窗口间隔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18760" y="1412640"/>
            <a:ext cx="8228160" cy="23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做窗口聚合时，所有聚合必须在同一窗口上定义，也就是说必须是相同的分区、排序和范围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目前仅支持在当前行范围之前的窗口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ORDER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必须在单一的时间属性上指定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619640" y="3923640"/>
            <a:ext cx="59032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(amount) OVER 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PARTITION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proctime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BETWEEN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2 PRECEDING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CURRENT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Orders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18760" y="1412640"/>
            <a:ext cx="82281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为用户提供了一组用于数据转换的内置函数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中支持的很多函数，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都已经做了实现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11640" y="2668680"/>
            <a:ext cx="2446920" cy="29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比较函数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= value2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&gt; value2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=== ANY2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&gt; ANY2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988000" y="2668680"/>
            <a:ext cx="2806920" cy="36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逻辑函数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OR boolean2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 IS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NOT boolean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|| BOOLEAN2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BOOLEAN.isFalse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!BOOLEAN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5652000" y="2650680"/>
            <a:ext cx="3166920" cy="29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算数函数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POWER(numeric1, numeric2)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NUMERIC1.power(NUMERIC2)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1640" y="1358640"/>
            <a:ext cx="244692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字符串函数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||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UPPER(string)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CHAR_LENGTH(string)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+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STRING.upperCase()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STRING.charLength()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276000" y="1358640"/>
            <a:ext cx="2806920" cy="51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DATE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TIMESTAMP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CURRENT_TIME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INTERVAL string range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STRING.toDate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STRING.toTimestamp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currentTime()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NUMERIC.days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NUMERIC.minutes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012000" y="1340640"/>
            <a:ext cx="259092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聚合函数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COUNT(*)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SUM(expression)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RANK()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ROW_NUMBER()</a:t>
            </a:r>
            <a:endParaRPr b="0" lang="en-US" sz="1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FIELD.count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FIELD.sum0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配置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8760" y="1412640"/>
            <a:ext cx="82281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的流式查询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8760" y="3789000"/>
            <a:ext cx="82281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的批式查询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98920" y="1998720"/>
            <a:ext cx="7495560" cy="18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.inStreamingMode()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(env, bsSettings)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50040" y="4374720"/>
            <a:ext cx="6123960" cy="18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.inBatchMode()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bbTableEnv = 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(bbSettings)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用户自定义函数（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UDF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18760" y="1412640"/>
            <a:ext cx="822816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）是一个重要的特性，它们显著地扩展了查询的表达能力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在大多数情况下，用户定义的函数必须先注册，然后才能在查询中使用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函数通过调用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registerFunction()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中注册。当用户定义的函数被注册时，它被插入到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的函数目录中，这样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解析器就可以识别并正确地解释它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标量函数（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Scalar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8760" y="1412640"/>
            <a:ext cx="822816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用户定义的标量函数，可以将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或多个标量值，映射到新的标量值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为了定义标量函数，必须在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中扩展基类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Scalar 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，并实现（一个或多个）求值（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）方法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标量函数的行为由求值方法决定，求值方法必须公开声明并命名为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326240" y="3985200"/>
            <a:ext cx="6352560" cy="237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HashCode( factor: Int 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ScalarFunction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 s: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Int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s.hashCode * factor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}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18760" y="1340640"/>
            <a:ext cx="8228160" cy="29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用户定义的表函数，也可以将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或多个标量值作为输入参数；与标量函数不同的是，它可以返回任意数量的行作为输出，而不是单个值</a:t>
            </a:r>
            <a:endParaRPr b="0" lang="en-US" sz="17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为了定义一个表函数，必须扩展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中的基类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TableFunction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并实现（一个或多个）求值方法</a:t>
            </a:r>
            <a:endParaRPr b="0" lang="en-US" sz="17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表函数的行为由其求值方法决定，求值方法必须是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public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的，并命名为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49440" y="4223520"/>
            <a:ext cx="7953120" cy="214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Split(separator: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TableFunction[(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Int)]{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eval(str: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Unit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str.split(separator).foreach(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word =&gt; collect((word, word.length))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}}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18760" y="1412640"/>
            <a:ext cx="822816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用户自定义聚合函数（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）可以把一个表中的数据，聚合成一个标量值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图片 4" descr=""/>
          <p:cNvPicPr/>
          <p:nvPr/>
        </p:nvPicPr>
        <p:blipFill>
          <a:blip r:embed="rId1"/>
          <a:stretch/>
        </p:blipFill>
        <p:spPr>
          <a:xfrm>
            <a:off x="1475640" y="3194280"/>
            <a:ext cx="6047280" cy="31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18760" y="1412640"/>
            <a:ext cx="8228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的工作原理如下：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），用来保存聚合中间结果的数据结构；可以通过调用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方法创建空累加器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18760" y="1412640"/>
            <a:ext cx="8228160" cy="20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Table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UDTAGGs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），可以把一个表中数据，聚合为具有多行和多列的结果表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用户定义表聚合函数，是通过继承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抽象类来实现的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图片 4" descr=""/>
          <p:cNvPicPr/>
          <p:nvPr/>
        </p:nvPicPr>
        <p:blipFill>
          <a:blip r:embed="rId1"/>
          <a:stretch/>
        </p:blipFill>
        <p:spPr>
          <a:xfrm>
            <a:off x="1691640" y="3213000"/>
            <a:ext cx="6047280" cy="309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18760" y="1412640"/>
            <a:ext cx="82281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 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首先，它同样需要一个累加器（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），它是保存聚合中间结果的数据结构。通过调用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方法可以创建空累加器。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方法来更新累加器。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32000" y="2565000"/>
            <a:ext cx="28069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18760" y="1412640"/>
            <a:ext cx="822816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可以注册目录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，并可以基于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注册表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）是由一个“标识符”（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identifier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）来指定的，由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3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部分组成：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名、数据库（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database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）名和对象名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表可以是常规的，也可以是虚拟的（视图，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常规表（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）一般可以用来描述外部数据，比如文件、数据库表或消息队列的数据，也可以直接从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转换而来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视图（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）可以从现有的表中创建，通常是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查询的一个结果集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18760" y="1412640"/>
            <a:ext cx="822816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.connect()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方法，连接外部系统，并调用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.createTemporaryTable()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307160" y="2832120"/>
            <a:ext cx="6169680" cy="237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定义表的数据来源，和外部系统建立连接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定义数据格式化方法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"MyTable"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8760" y="1412640"/>
            <a:ext cx="837216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来描述文件数据，它可以从文件中读取，或者将数据写入文件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71640" y="2154600"/>
            <a:ext cx="7343280" cy="385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“YOUR_Path/sensor.txt”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定义以</a:t>
            </a:r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csv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格式进行数据格式化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485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8760" y="1412640"/>
            <a:ext cx="822816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是集成在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语言内的查询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基于代表“表”的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类，并提供一整套操作处理的方法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；这些方法会返回一个新的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对象，表示对输入表应用转换操作的结果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有些关系型转换操作，可以由多个方法调用组成，构成链式调用结构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03640" y="4397400"/>
            <a:ext cx="6476760" cy="191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resultTable: Table = sensorTable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"id, 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.filter(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 = 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45342</TotalTime>
  <Application>LibreOffice/6.4.4.2$Linux_X86_64 LibreOffice_project/40$Build-2</Application>
  <Words>3426</Words>
  <Paragraphs>380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2020-10-12T17:04:08Z</dcterms:modified>
  <cp:revision>555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58</vt:i4>
  </property>
</Properties>
</file>