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B660994-2CC4-4E1E-B6C9-BB348C501E3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BF87966-0944-4988-82E2-18AD543D6D5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6AA7A95-8242-482D-9D2C-D420B20C10A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2C7782B-369F-42C2-B112-DDE018166CC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283D82-2266-4052-9F78-948FC1EC1C7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0046AD-9770-4B50-8CA9-E83E727CE7B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B6D492-8871-458B-82E5-EC457252EE4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88928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 CEP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简介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437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模式序列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43480" y="1496880"/>
            <a:ext cx="61045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不同的“近邻”模式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8" name="Group 3"/>
          <p:cNvGrpSpPr/>
          <p:nvPr/>
        </p:nvGrpSpPr>
        <p:grpSpPr>
          <a:xfrm>
            <a:off x="1619640" y="4401360"/>
            <a:ext cx="4319640" cy="1547640"/>
            <a:chOff x="1619640" y="4401360"/>
            <a:chExt cx="4319640" cy="1547640"/>
          </a:xfrm>
        </p:grpSpPr>
        <p:sp>
          <p:nvSpPr>
            <p:cNvPr id="119" name="CustomShape 4"/>
            <p:cNvSpPr/>
            <p:nvPr/>
          </p:nvSpPr>
          <p:spPr>
            <a:xfrm>
              <a:off x="2122560" y="4672080"/>
              <a:ext cx="373320" cy="34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5"/>
            <p:cNvSpPr/>
            <p:nvPr/>
          </p:nvSpPr>
          <p:spPr>
            <a:xfrm>
              <a:off x="2720520" y="4672080"/>
              <a:ext cx="370080" cy="346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6"/>
            <p:cNvSpPr/>
            <p:nvPr/>
          </p:nvSpPr>
          <p:spPr>
            <a:xfrm>
              <a:off x="3314880" y="467208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7"/>
            <p:cNvSpPr/>
            <p:nvPr/>
          </p:nvSpPr>
          <p:spPr>
            <a:xfrm>
              <a:off x="3909600" y="467208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8"/>
            <p:cNvSpPr/>
            <p:nvPr/>
          </p:nvSpPr>
          <p:spPr>
            <a:xfrm>
              <a:off x="4484160" y="4689000"/>
              <a:ext cx="352080" cy="313560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9"/>
            <p:cNvSpPr/>
            <p:nvPr/>
          </p:nvSpPr>
          <p:spPr>
            <a:xfrm>
              <a:off x="5069520" y="4689000"/>
              <a:ext cx="352080" cy="3135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0"/>
            <p:cNvSpPr/>
            <p:nvPr/>
          </p:nvSpPr>
          <p:spPr>
            <a:xfrm>
              <a:off x="3307320" y="5294520"/>
              <a:ext cx="373320" cy="34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1"/>
            <p:cNvSpPr/>
            <p:nvPr/>
          </p:nvSpPr>
          <p:spPr>
            <a:xfrm>
              <a:off x="2714760" y="5294520"/>
              <a:ext cx="370080" cy="346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"/>
            <p:cNvSpPr/>
            <p:nvPr/>
          </p:nvSpPr>
          <p:spPr>
            <a:xfrm>
              <a:off x="4477320" y="529452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3"/>
            <p:cNvSpPr/>
            <p:nvPr/>
          </p:nvSpPr>
          <p:spPr>
            <a:xfrm>
              <a:off x="2122560" y="529452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4"/>
            <p:cNvSpPr/>
            <p:nvPr/>
          </p:nvSpPr>
          <p:spPr>
            <a:xfrm>
              <a:off x="5069520" y="5311080"/>
              <a:ext cx="352080" cy="313560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5"/>
            <p:cNvSpPr/>
            <p:nvPr/>
          </p:nvSpPr>
          <p:spPr>
            <a:xfrm>
              <a:off x="3902760" y="5311080"/>
              <a:ext cx="352080" cy="3135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6"/>
            <p:cNvSpPr/>
            <p:nvPr/>
          </p:nvSpPr>
          <p:spPr>
            <a:xfrm>
              <a:off x="1619640" y="4401360"/>
              <a:ext cx="4319640" cy="15476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7"/>
            <p:cNvSpPr/>
            <p:nvPr/>
          </p:nvSpPr>
          <p:spPr>
            <a:xfrm>
              <a:off x="2037600" y="4595760"/>
              <a:ext cx="543240" cy="49968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8"/>
            <p:cNvSpPr/>
            <p:nvPr/>
          </p:nvSpPr>
          <p:spPr>
            <a:xfrm>
              <a:off x="3222360" y="5218200"/>
              <a:ext cx="543240" cy="49968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9"/>
            <p:cNvSpPr/>
            <p:nvPr/>
          </p:nvSpPr>
          <p:spPr>
            <a:xfrm>
              <a:off x="4388400" y="4595760"/>
              <a:ext cx="543240" cy="49968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0"/>
            <p:cNvSpPr/>
            <p:nvPr/>
          </p:nvSpPr>
          <p:spPr>
            <a:xfrm>
              <a:off x="4973760" y="5218200"/>
              <a:ext cx="543240" cy="49968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" name="Group 21"/>
          <p:cNvGrpSpPr/>
          <p:nvPr/>
        </p:nvGrpSpPr>
        <p:grpSpPr>
          <a:xfrm>
            <a:off x="1619640" y="2421000"/>
            <a:ext cx="4319640" cy="1547640"/>
            <a:chOff x="1619640" y="2421000"/>
            <a:chExt cx="4319640" cy="1547640"/>
          </a:xfrm>
        </p:grpSpPr>
        <p:sp>
          <p:nvSpPr>
            <p:cNvPr id="137" name="CustomShape 22"/>
            <p:cNvSpPr/>
            <p:nvPr/>
          </p:nvSpPr>
          <p:spPr>
            <a:xfrm>
              <a:off x="2122560" y="2691720"/>
              <a:ext cx="373320" cy="34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3"/>
            <p:cNvSpPr/>
            <p:nvPr/>
          </p:nvSpPr>
          <p:spPr>
            <a:xfrm>
              <a:off x="2703960" y="2691720"/>
              <a:ext cx="370080" cy="346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4"/>
            <p:cNvSpPr/>
            <p:nvPr/>
          </p:nvSpPr>
          <p:spPr>
            <a:xfrm>
              <a:off x="3282120" y="269172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5"/>
            <p:cNvSpPr/>
            <p:nvPr/>
          </p:nvSpPr>
          <p:spPr>
            <a:xfrm>
              <a:off x="3860280" y="269172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6"/>
            <p:cNvSpPr/>
            <p:nvPr/>
          </p:nvSpPr>
          <p:spPr>
            <a:xfrm>
              <a:off x="4438080" y="2708280"/>
              <a:ext cx="352080" cy="313560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7"/>
            <p:cNvSpPr/>
            <p:nvPr/>
          </p:nvSpPr>
          <p:spPr>
            <a:xfrm>
              <a:off x="3258360" y="3319560"/>
              <a:ext cx="352080" cy="3135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8"/>
            <p:cNvSpPr/>
            <p:nvPr/>
          </p:nvSpPr>
          <p:spPr>
            <a:xfrm>
              <a:off x="4410000" y="3302640"/>
              <a:ext cx="373320" cy="34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9"/>
            <p:cNvSpPr/>
            <p:nvPr/>
          </p:nvSpPr>
          <p:spPr>
            <a:xfrm>
              <a:off x="4998240" y="3303000"/>
              <a:ext cx="370080" cy="346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30"/>
            <p:cNvSpPr/>
            <p:nvPr/>
          </p:nvSpPr>
          <p:spPr>
            <a:xfrm>
              <a:off x="4998240" y="2691720"/>
              <a:ext cx="37008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1"/>
            <p:cNvSpPr/>
            <p:nvPr/>
          </p:nvSpPr>
          <p:spPr>
            <a:xfrm>
              <a:off x="2103480" y="3319560"/>
              <a:ext cx="352080" cy="313560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2"/>
            <p:cNvSpPr/>
            <p:nvPr/>
          </p:nvSpPr>
          <p:spPr>
            <a:xfrm>
              <a:off x="1619640" y="2421000"/>
              <a:ext cx="4319640" cy="15476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3"/>
            <p:cNvSpPr/>
            <p:nvPr/>
          </p:nvSpPr>
          <p:spPr>
            <a:xfrm>
              <a:off x="1916640" y="2615400"/>
              <a:ext cx="1255320" cy="49968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4"/>
            <p:cNvSpPr/>
            <p:nvPr/>
          </p:nvSpPr>
          <p:spPr>
            <a:xfrm>
              <a:off x="4277160" y="3226320"/>
              <a:ext cx="1255320" cy="49968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5"/>
            <p:cNvSpPr/>
            <p:nvPr/>
          </p:nvSpPr>
          <p:spPr>
            <a:xfrm>
              <a:off x="3825360" y="3303000"/>
              <a:ext cx="370080" cy="346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6"/>
            <p:cNvSpPr/>
            <p:nvPr/>
          </p:nvSpPr>
          <p:spPr>
            <a:xfrm>
              <a:off x="2670120" y="3302640"/>
              <a:ext cx="373320" cy="34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CustomShape 37"/>
          <p:cNvSpPr/>
          <p:nvPr/>
        </p:nvSpPr>
        <p:spPr>
          <a:xfrm>
            <a:off x="6444360" y="299700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ff0000"/>
                </a:solidFill>
                <a:latin typeface="微软雅黑"/>
                <a:ea typeface="微软雅黑"/>
              </a:rPr>
              <a:t>严格近邻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8"/>
          <p:cNvSpPr/>
          <p:nvPr/>
        </p:nvSpPr>
        <p:spPr>
          <a:xfrm>
            <a:off x="6462360" y="4966560"/>
            <a:ext cx="156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ff0000"/>
                </a:solidFill>
                <a:latin typeface="微软雅黑"/>
                <a:ea typeface="微软雅黑"/>
              </a:rPr>
              <a:t>宽松近邻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模式序列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27480" y="1496880"/>
            <a:ext cx="8120520" cy="48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严格近邻（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Strict Contiguity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所有事件按照严格的顺序出现，中间没有任何不匹配的事件，由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.next()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指定</a:t>
            </a:r>
            <a:endParaRPr b="0" lang="en-US" sz="15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例如对于模式”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  next b”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，事件序列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[a, c, b1, b2]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没有匹配</a:t>
            </a:r>
            <a:endParaRPr b="0" lang="en-US" sz="15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宽松近邻（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Relaxed Contiguity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允许中间出现不匹配的事件，由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.followedBy()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指定</a:t>
            </a:r>
            <a:endParaRPr b="0" lang="en-US" sz="15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例如对于模式”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 followedBy b”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，事件序列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[a, c, b1, b2]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匹配为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{a, b1}</a:t>
            </a:r>
            <a:endParaRPr b="0" lang="en-US" sz="15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非确定性宽松近邻（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Non-Deterministic Relaxed Contiguity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进一步放宽条件，之前已经匹配过的事件也可以再次使用，由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.followedByAny()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指定</a:t>
            </a:r>
            <a:endParaRPr b="0" lang="en-US" sz="15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例如对于模式”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 followedByAny b”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，事件序列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[a, c, b1, b2]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匹配为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{a, b1}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{a, b2}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模式序列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27640" y="1352880"/>
            <a:ext cx="7688520" cy="48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除以上模式序列外，还可以定义“不希望出现某种近邻关系”：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.notNext()  ——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不想让某个事件严格紧邻前一个事件发生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.notFollowedBy() ——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不想让某个事件在两个事件之间发生</a:t>
            </a:r>
            <a:endParaRPr b="0" lang="en-US" sz="16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需要注意：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所有模式序列必须以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.begin()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开始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模式序列不能以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.notFollowedBy()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结束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“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not”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类型的模式不能被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optional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所修饰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此外，还可以为模式指定时间约束，用来要求在多长时间内匹配有效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2988000" y="5976000"/>
            <a:ext cx="2876040" cy="3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模式的检测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27640" y="1352880"/>
            <a:ext cx="7688520" cy="26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指定要查找的模式序列后，就可以将其应用于输入流以检测潜在匹配</a:t>
            </a:r>
            <a:endParaRPr b="0" lang="en-US" sz="20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调用 </a:t>
            </a:r>
            <a:r>
              <a:rPr b="0" lang="en-US" sz="2000" spc="97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CEP.pattern()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，给定输入流和模式，就能得到一个 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PatternStream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347840" y="4212360"/>
            <a:ext cx="6648120" cy="132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匹配事件的提取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27640" y="1352880"/>
            <a:ext cx="7688520" cy="32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PatternStream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之后，就可以应用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或者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flatselect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方法，从检测到的事件序列中提取事件了</a:t>
            </a:r>
            <a:endParaRPr b="0" lang="en-US" sz="16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方法需要输入一个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function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作为参数，每个成功匹配的事件序列都会调用它</a:t>
            </a:r>
            <a:endParaRPr b="0" lang="en-US" sz="16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以一个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Map[String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Iterable [IN]]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来接收匹配到的事件序列，其中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key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就是每个模式的名称，而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value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就是所有接收到的事件的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Iterable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类型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1886040" y="4612680"/>
            <a:ext cx="5571720" cy="15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超时事件的提取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99480" y="1352880"/>
            <a:ext cx="7688520" cy="23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343080" indent="-34272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当一个模式通过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within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关键字定义了检测窗口时间时，部分事件序列可能因为超过窗口长度而被丢弃；为了能够处理这些超时的部分匹配，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flatSelect API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调用允许指定超时处理程序</a:t>
            </a:r>
            <a:endParaRPr b="0" lang="en-US" sz="1500" spc="-1" strike="noStrike">
              <a:latin typeface="Arial"/>
            </a:endParaRPr>
          </a:p>
          <a:p>
            <a:pPr lvl="1" marL="343080" indent="-342720">
              <a:lnSpc>
                <a:spcPct val="200000"/>
              </a:lnSpc>
              <a:spcBef>
                <a:spcPts val="3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超时处理程序会接收到目前为止由模式匹配到的所有事件，由一个 </a:t>
            </a:r>
            <a:r>
              <a:rPr b="0" lang="en-US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OutputTag </a:t>
            </a:r>
            <a:r>
              <a:rPr b="0" lang="zh-CN" sz="15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定义接收到的超时事件序列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1835640" y="3789000"/>
            <a:ext cx="5767560" cy="25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00000" y="2232000"/>
            <a:ext cx="41522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Flink → Spark Core &amp; Spark Streaming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Flink Gelly → Spark Graphx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Flink Mllib → Spark Mllib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Flink SQL → Spark SQL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Flink CEP → Spark 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什么是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CEP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18760" y="1556640"/>
            <a:ext cx="8229240" cy="482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复杂事件处理（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Complex Event Processing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CEP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CEP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是在 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中实现的复杂事件处理（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CEP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）库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CEP 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允许在无休止的事件流中检测事件模式，让我们有机会掌握数据中重要的部分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一个或多个由简单事件构成的事件流通过一定的规则匹配，然后输出用户想得到的数据 —— 满足规则的复杂事件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CEP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的特点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34760" y="4221000"/>
            <a:ext cx="8013240" cy="230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目标：从有序的简单事件流中发现一些高阶特征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输入：一个或多个由简单事件构成的事件流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处理：识别简单事件之间的内在联系，多个符合一定规则的简单事件构成复杂事件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输出：满足规则的复杂事件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" descr="说明: cep1"/>
          <p:cNvPicPr/>
          <p:nvPr/>
        </p:nvPicPr>
        <p:blipFill>
          <a:blip r:embed="rId1"/>
          <a:stretch/>
        </p:blipFill>
        <p:spPr>
          <a:xfrm>
            <a:off x="1691640" y="1484640"/>
            <a:ext cx="5976360" cy="279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Pattern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API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18760" y="1412640"/>
            <a:ext cx="8229240" cy="18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处理事件的规则，被叫做“模式”（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Pattern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CEP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Pattern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，用于对输入流数据进行复杂事件规则定义，用来提取符合规则的事件序列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1691640" y="3285000"/>
            <a:ext cx="5832360" cy="307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Pattern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 API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18760" y="1284120"/>
            <a:ext cx="8229240" cy="338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个体模式（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Individual Patterns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组成复杂规则的每一个单独的模式定义，就是“个体模式”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11640" y="5013000"/>
            <a:ext cx="7560360" cy="12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模式组（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Groups of patterns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将一个模式序列作为条件嵌套在个体模式里，成为一组模式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657880" y="4709520"/>
            <a:ext cx="3323880" cy="42840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683640" y="2925000"/>
            <a:ext cx="8229240" cy="16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组合模式（</a:t>
            </a:r>
            <a:r>
              <a:rPr b="0" lang="en-US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Combining Patterns</a:t>
            </a:r>
            <a:r>
              <a:rPr b="0" lang="zh-CN" sz="20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，也叫模式序列）</a:t>
            </a:r>
            <a:endParaRPr b="0" lang="en-US" sz="20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很多个体模式组合起来，就形成了整个的模式序列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模式序列必须以一个“初始模式”开始：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2"/>
          <a:stretch/>
        </p:blipFill>
        <p:spPr>
          <a:xfrm>
            <a:off x="2123640" y="2534400"/>
            <a:ext cx="4762080" cy="39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个体模式（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Individual Patterns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18760" y="1556640"/>
            <a:ext cx="8229240" cy="446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个体模式可以包括“单例（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singleton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）模式”和“循环（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looping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）模式”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单例模式只接收一个事件，而循环模式可以接收多个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量词（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Quantifier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可以在一个个体模式后追加量词，也就是指定循环次数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971640" y="4005000"/>
            <a:ext cx="2685600" cy="1828440"/>
          </a:xfrm>
          <a:prstGeom prst="rect">
            <a:avLst/>
          </a:prstGeom>
          <a:ln>
            <a:noFill/>
          </a:ln>
        </p:spPr>
      </p:pic>
      <p:pic>
        <p:nvPicPr>
          <p:cNvPr id="109" name="Picture 5" descr=""/>
          <p:cNvPicPr/>
          <p:nvPr/>
        </p:nvPicPr>
        <p:blipFill>
          <a:blip r:embed="rId2"/>
          <a:stretch/>
        </p:blipFill>
        <p:spPr>
          <a:xfrm>
            <a:off x="3780000" y="4098600"/>
            <a:ext cx="4552560" cy="17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个体模式的条件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1876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条件（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Condition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每个模式都需要指定触发条件，作为模式是否接受事件进入的判断依据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CEP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中的个体模式主要通过调用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.where()  .or()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.until()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来指定条件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按不同的调用方式，可以分成以下几类：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简单条件（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Simple Condition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通过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.where()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方法对事件中的字段进行判断筛选，决定是否接受该事件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835640" y="5145840"/>
            <a:ext cx="5009760" cy="37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个体模式的条件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18760" y="1340640"/>
            <a:ext cx="8229240" cy="446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组合条件（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Combining Condition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将简单条件进行合并；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方法表示或逻辑相连，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where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的直接组合就是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AND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终止条件（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Stop Condition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如果使用了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oneOrMore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或者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oneOrMore.optional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，建议使用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.until()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作为终止条件，以便清理状态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迭代条件（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Iterative Condition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能够对模式之前所有接收的事件进行处理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.where( (value, ctx) =&gt; {...} )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，可以调用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ctx.getEventsForPattern(“name”)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384920" y="2625480"/>
            <a:ext cx="6787080" cy="29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28674</TotalTime>
  <Application>LibreOffice/6.4.4.2$Linux_X86_64 LibreOffice_project/40$Build-2</Application>
  <Words>959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2020-10-10T11:49:41Z</dcterms:modified>
  <cp:revision>366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