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0287000" cx="18288000"/>
  <p:notesSz cx="6858000" cy="9144000"/>
  <p:embeddedFontLst>
    <p:embeddedFont>
      <p:font typeface="League Spartan"/>
      <p:bold r:id="rId15"/>
    </p:embeddedFon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hL35zhCs6W3WlGb2PXJwwSQQIM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996437-2541-4C7A-B561-49D766BBAD4A}">
  <a:tblStyle styleId="{3D996437-2541-4C7A-B561-49D766BBAD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eagueSpartan-bold.fntdata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7c17394c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07c17394cc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arver.com/blog/characteristics-of-customer-service/" TargetMode="External"/><Relationship Id="rId4" Type="http://schemas.openxmlformats.org/officeDocument/2006/relationships/hyperlink" Target="https://www.kustomer.com/blog/top-customer-service-qualities/" TargetMode="External"/><Relationship Id="rId5" Type="http://schemas.openxmlformats.org/officeDocument/2006/relationships/hyperlink" Target="https://www.americanexpress.com/en-us/business/trends-and-insights/articles/customer-service-skills-using-emotional-intelligence-to-make-a-connection/#:~:text=Emotional%20intelligence%20training%20may%20be,the%20customers%20they%20interact%20with." TargetMode="External"/><Relationship Id="rId6" Type="http://schemas.openxmlformats.org/officeDocument/2006/relationships/hyperlink" Target="https://www.americanexpress.com/en-us/business/trends-and-insights/articles/customer-service-skills-using-emotional-intelligence-to-make-a-connection/#:~:text=Emotional%20intelligence%20training%20may%20be,the%20customers%20they%20interact%20with." TargetMode="External"/><Relationship Id="rId7" Type="http://schemas.openxmlformats.org/officeDocument/2006/relationships/hyperlink" Target="https://www.americanexpress.com/en-us/business/trends-and-insights/articles/customer-service-skills-using-emotional-intelligence-to-make-a-connection/#:~:text=Emotional%20intelligence%20training%20may%20be,the%20customers%20they%20interact%20with." TargetMode="External"/><Relationship Id="rId8" Type="http://schemas.openxmlformats.org/officeDocument/2006/relationships/hyperlink" Target="https://www.americanexpress.com/en-us/business/trends-and-insights/articles/customer-service-skills-using-emotional-intelligence-to-make-a-connection/#:~:text=Emotional%20intelligence%20training%20may%20be,the%20customers%20they%20interact%20with.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hyperlink" Target="https://drive.google.com/file/d/1VrAf3BW4rgysDFvO8xLNTxo4kdUFOf_J/view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741425" y="498700"/>
            <a:ext cx="15935400" cy="22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RENDERING CONNECTIVITY ISSUES IN VIDEO STREAMING APPS FOR CUSTOMERS</a:t>
            </a:r>
            <a:endParaRPr b="1" sz="650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1197862" y="5305597"/>
            <a:ext cx="872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741432" y="3843855"/>
            <a:ext cx="10185300" cy="3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2349" y="2197451"/>
            <a:ext cx="7915650" cy="79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741425" y="7397600"/>
            <a:ext cx="72438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Industry : Entertainment</a:t>
            </a:r>
            <a:endParaRPr b="1" sz="31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Department: CRM Pain Points</a:t>
            </a:r>
            <a:endParaRPr b="1" sz="31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Batch No: 42</a:t>
            </a:r>
            <a:endParaRPr b="1" sz="31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/>
          <p:nvPr/>
        </p:nvSpPr>
        <p:spPr>
          <a:xfrm rot="5400000">
            <a:off x="8643650" y="78775"/>
            <a:ext cx="10315500" cy="9347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"/>
          <p:cNvSpPr txBox="1"/>
          <p:nvPr/>
        </p:nvSpPr>
        <p:spPr>
          <a:xfrm>
            <a:off x="554800" y="651250"/>
            <a:ext cx="8302500" cy="22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chemeClr val="dk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</a:t>
            </a:r>
            <a:r>
              <a:rPr b="1" lang="en-US" sz="6500">
                <a:solidFill>
                  <a:schemeClr val="dk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hat is the Connectivity issue?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673002" y="3273825"/>
            <a:ext cx="83025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 have faced this problem recently, with our prime video subscription and there are many people who are suffering with this connectivity issues. </a:t>
            </a:r>
            <a:endParaRPr sz="2800">
              <a:solidFill>
                <a:schemeClr val="dk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4337" r="15630" t="19967"/>
          <a:stretch/>
        </p:blipFill>
        <p:spPr>
          <a:xfrm>
            <a:off x="1399599" y="5172849"/>
            <a:ext cx="5598025" cy="38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 txBox="1"/>
          <p:nvPr/>
        </p:nvSpPr>
        <p:spPr>
          <a:xfrm>
            <a:off x="9707964" y="394146"/>
            <a:ext cx="77553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4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Real Life LOOPHOLES </a:t>
            </a:r>
            <a:endParaRPr b="1" sz="644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4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 Identified</a:t>
            </a:r>
            <a:endParaRPr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9981864" y="4421670"/>
            <a:ext cx="72075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ague Spartan"/>
              <a:buAutoNum type="arabicPeriod"/>
            </a:pPr>
            <a:r>
              <a:rPr lang="en-US" sz="3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Connectivity Issues</a:t>
            </a:r>
            <a:endParaRPr sz="3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ague Spartan"/>
              <a:buAutoNum type="arabicPeriod"/>
            </a:pPr>
            <a:r>
              <a:rPr lang="en-US" sz="3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Payment issues</a:t>
            </a:r>
            <a:endParaRPr sz="34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ague Spartan"/>
              <a:buAutoNum type="arabicPeriod"/>
            </a:pPr>
            <a:r>
              <a:rPr lang="en-US" sz="3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Technical issues</a:t>
            </a:r>
            <a:endParaRPr sz="34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ague Spartan"/>
              <a:buAutoNum type="arabicPeriod"/>
            </a:pPr>
            <a:r>
              <a:rPr lang="en-US" sz="3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Account cancellation issues</a:t>
            </a:r>
            <a:endParaRPr sz="3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ague Spartan"/>
              <a:buAutoNum type="arabicPeriod"/>
            </a:pPr>
            <a:r>
              <a:rPr lang="en-US" sz="3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Search issues </a:t>
            </a:r>
            <a:endParaRPr sz="3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/>
        </p:nvSpPr>
        <p:spPr>
          <a:xfrm>
            <a:off x="4058476" y="470774"/>
            <a:ext cx="10423575" cy="100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041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Feature Collection</a:t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4164875" y="1471355"/>
            <a:ext cx="10210800" cy="37500"/>
          </a:xfrm>
          <a:prstGeom prst="rect">
            <a:avLst/>
          </a:prstGeom>
          <a:solidFill>
            <a:srgbClr val="041F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5"/>
          <p:cNvGrpSpPr/>
          <p:nvPr/>
        </p:nvGrpSpPr>
        <p:grpSpPr>
          <a:xfrm>
            <a:off x="3126475" y="1471350"/>
            <a:ext cx="15161525" cy="6333900"/>
            <a:chOff x="2261475" y="2176975"/>
            <a:chExt cx="15161525" cy="6333900"/>
          </a:xfrm>
        </p:grpSpPr>
        <p:sp>
          <p:nvSpPr>
            <p:cNvPr id="106" name="Google Shape;106;p5"/>
            <p:cNvSpPr txBox="1"/>
            <p:nvPr/>
          </p:nvSpPr>
          <p:spPr>
            <a:xfrm>
              <a:off x="2261475" y="2176975"/>
              <a:ext cx="6673200" cy="6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indent="-419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eague Spartan"/>
                <a:buAutoNum type="arabicPeriod"/>
              </a:pPr>
              <a:r>
                <a:rPr lang="en-US" sz="3000">
                  <a:solidFill>
                    <a:schemeClr val="dk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Empathy</a:t>
              </a:r>
              <a:endParaRPr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indent="-419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eague Spartan"/>
                <a:buAutoNum type="arabicPeriod"/>
              </a:pPr>
              <a:r>
                <a:rPr lang="en-US" sz="3000">
                  <a:solidFill>
                    <a:schemeClr val="dk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Emotional intelligence</a:t>
              </a:r>
              <a:endParaRPr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indent="-419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eague Spartan"/>
                <a:buAutoNum type="arabicPeriod"/>
              </a:pPr>
              <a:r>
                <a:rPr lang="en-US" sz="3000">
                  <a:solidFill>
                    <a:schemeClr val="dk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Humble</a:t>
              </a:r>
              <a:endParaRPr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indent="-419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eague Spartan"/>
                <a:buAutoNum type="arabicPeriod"/>
              </a:pPr>
              <a:r>
                <a:rPr lang="en-US" sz="3000">
                  <a:solidFill>
                    <a:schemeClr val="dk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Communication</a:t>
              </a:r>
              <a:endParaRPr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indent="-419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eague Spartan"/>
                <a:buAutoNum type="arabicPeriod"/>
              </a:pPr>
              <a:r>
                <a:rPr lang="en-US" sz="3000">
                  <a:solidFill>
                    <a:schemeClr val="dk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Quick Issue resolution </a:t>
              </a:r>
              <a:endParaRPr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indent="-419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eague Spartan"/>
                <a:buAutoNum type="arabicPeriod"/>
              </a:pPr>
              <a:r>
                <a:rPr lang="en-US" sz="3000">
                  <a:solidFill>
                    <a:schemeClr val="dk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Patience</a:t>
              </a:r>
              <a:endParaRPr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indent="-419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eague Spartan"/>
                <a:buAutoNum type="arabicPeriod"/>
              </a:pPr>
              <a:r>
                <a:rPr lang="en-US" sz="3000">
                  <a:solidFill>
                    <a:schemeClr val="dk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Feedback</a:t>
              </a:r>
              <a:endParaRPr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indent="-419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eague Spartan"/>
                <a:buAutoNum type="arabicPeriod"/>
              </a:pPr>
              <a:r>
                <a:rPr lang="en-US" sz="3000">
                  <a:solidFill>
                    <a:schemeClr val="dk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Updates explain</a:t>
              </a:r>
              <a:endParaRPr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indent="-419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eague Spartan"/>
                <a:buAutoNum type="arabicPeriod"/>
              </a:pPr>
              <a:r>
                <a:rPr lang="en-US" sz="3000">
                  <a:solidFill>
                    <a:schemeClr val="dk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Checking Device compatibility</a:t>
              </a:r>
              <a:endParaRPr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indent="-419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eague Spartan"/>
                <a:buAutoNum type="arabicPeriod"/>
              </a:pPr>
              <a:r>
                <a:rPr lang="en-US" sz="3000">
                  <a:solidFill>
                    <a:schemeClr val="dk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Respect</a:t>
              </a:r>
              <a:endParaRPr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041F60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07" name="Google Shape;107;p5"/>
            <p:cNvSpPr txBox="1"/>
            <p:nvPr/>
          </p:nvSpPr>
          <p:spPr>
            <a:xfrm>
              <a:off x="8335100" y="2285125"/>
              <a:ext cx="9087900" cy="61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11. Apology</a:t>
              </a:r>
              <a:endParaRPr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12. Technical knowledge</a:t>
              </a:r>
              <a:endParaRPr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13. Listening skills</a:t>
              </a:r>
              <a:endParaRPr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14. Re-Confirmation of the problem</a:t>
              </a:r>
              <a:endParaRPr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15. Interaction with customer</a:t>
              </a:r>
              <a:endParaRPr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16. Problem solving capability</a:t>
              </a:r>
              <a:endParaRPr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17. Suggest in person technical support</a:t>
              </a:r>
              <a:endParaRPr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18. Concern towards problem</a:t>
              </a:r>
              <a:endParaRPr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19. Time</a:t>
              </a:r>
              <a:endParaRPr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20. Follow up</a:t>
              </a:r>
              <a:endParaRPr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08" name="Google Shape;108;p5"/>
          <p:cNvSpPr/>
          <p:nvPr/>
        </p:nvSpPr>
        <p:spPr>
          <a:xfrm>
            <a:off x="0" y="7717875"/>
            <a:ext cx="18288000" cy="2569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 txBox="1"/>
          <p:nvPr/>
        </p:nvSpPr>
        <p:spPr>
          <a:xfrm>
            <a:off x="1124700" y="7949275"/>
            <a:ext cx="15320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 u="sng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Resources used:</a:t>
            </a:r>
            <a:endParaRPr b="1" sz="2400" u="sng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ague Spartan"/>
              <a:buChar char="●"/>
            </a:pPr>
            <a:r>
              <a:rPr lang="en-US" sz="1800">
                <a:solidFill>
                  <a:schemeClr val="lt1"/>
                </a:solidFill>
                <a:uFill>
                  <a:noFill/>
                </a:uFill>
                <a:latin typeface="League Spartan"/>
                <a:ea typeface="League Spartan"/>
                <a:cs typeface="League Spartan"/>
                <a:sym typeface="League Spart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https://harver.com/blog/characteristics-of-customer-service/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ague Spartan"/>
              <a:buChar char="●"/>
            </a:pPr>
            <a:r>
              <a:rPr lang="en-US" sz="1800" u="sng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https://www.kustomer.com/blog/top-customer-service-qualities/</a:t>
            </a:r>
            <a:endParaRPr sz="18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 u="sng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https://www.americanexpress.com/en-us/business/trends-and-insights/articles/customer-ser</a:t>
            </a:r>
            <a:r>
              <a:rPr lang="en-US" sz="1800" u="sng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</a:t>
            </a:r>
            <a:r>
              <a:rPr lang="en-US" sz="1800" u="sng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ce-skills-using-emotional-intelligence-to-make-a-connection/#:~:text=Emotional%2</a:t>
            </a:r>
            <a:r>
              <a:rPr lang="en-US" sz="1800" u="sng">
                <a:solidFill>
                  <a:schemeClr val="lt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0intelligence  %20training%20may%20be,the%20customers%20they%20interact%20with.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/>
        </p:nvSpPr>
        <p:spPr>
          <a:xfrm>
            <a:off x="1064750" y="1049475"/>
            <a:ext cx="6882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2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Feature Selection / Extraction</a:t>
            </a:r>
            <a:endParaRPr sz="1100"/>
          </a:p>
        </p:txBody>
      </p:sp>
      <p:sp>
        <p:nvSpPr>
          <p:cNvPr id="115" name="Google Shape;115;p6"/>
          <p:cNvSpPr txBox="1"/>
          <p:nvPr/>
        </p:nvSpPr>
        <p:spPr>
          <a:xfrm>
            <a:off x="1467177" y="4032522"/>
            <a:ext cx="6236700" cy="4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1) Emotional intelligence</a:t>
            </a:r>
            <a:endParaRPr b="1" sz="31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2) Technical knowledge </a:t>
            </a:r>
            <a:endParaRPr b="1" sz="31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3) Communication</a:t>
            </a:r>
            <a:endParaRPr b="1" sz="31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4) Customer Rating</a:t>
            </a:r>
            <a:endParaRPr b="1" sz="31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5) Issue resolution time</a:t>
            </a:r>
            <a:endParaRPr b="1" sz="31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6) Follow up</a:t>
            </a:r>
            <a:endParaRPr b="1" sz="31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180800" y="3672975"/>
            <a:ext cx="7996500" cy="62700"/>
          </a:xfrm>
          <a:prstGeom prst="rect">
            <a:avLst/>
          </a:prstGeom>
          <a:solidFill>
            <a:srgbClr val="4BE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8443988" y="-248150"/>
            <a:ext cx="10025100" cy="1039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9517053" y="518928"/>
            <a:ext cx="6882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dk2"/>
                </a:solidFill>
                <a:highlight>
                  <a:schemeClr val="lt1"/>
                </a:highlight>
                <a:latin typeface="League Spartan"/>
                <a:ea typeface="League Spartan"/>
                <a:cs typeface="League Spartan"/>
                <a:sym typeface="League Spartan"/>
              </a:rPr>
              <a:t>Feature Transformation</a:t>
            </a:r>
            <a:endParaRPr b="1" sz="5000">
              <a:solidFill>
                <a:schemeClr val="dk2"/>
              </a:solidFill>
              <a:highlight>
                <a:schemeClr val="lt1"/>
              </a:highlight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9139700" y="1487213"/>
            <a:ext cx="7996500" cy="62700"/>
          </a:xfrm>
          <a:prstGeom prst="rect">
            <a:avLst/>
          </a:prstGeom>
          <a:solidFill>
            <a:srgbClr val="4BE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0" name="Google Shape;120;p6"/>
          <p:cNvGraphicFramePr/>
          <p:nvPr/>
        </p:nvGraphicFramePr>
        <p:xfrm>
          <a:off x="9139700" y="1748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{3D996437-2541-4C7A-B561-49D766BBAD4A}</a:tableStyleId>
              </a:tblPr>
              <a:tblGrid>
                <a:gridCol w="4208900"/>
                <a:gridCol w="4158425"/>
              </a:tblGrid>
              <a:tr h="94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Emotional Intelligence</a:t>
                      </a:r>
                      <a:endParaRPr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1-Angry, 5-Happy</a:t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83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Technical Knowledge</a:t>
                      </a:r>
                      <a:endParaRPr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5-Smart, 1-Dumb</a:t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202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Communication</a:t>
                      </a:r>
                      <a:endParaRPr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5- best communication, 1- worst communication</a:t>
                      </a:r>
                      <a:endParaRPr b="1" sz="21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99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Follow up (1-3)</a:t>
                      </a:r>
                      <a:endParaRPr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1-Mail ,2-Text ,3-Call</a:t>
                      </a:r>
                      <a:endParaRPr b="1" sz="21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1172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Customer Rating (1-5)</a:t>
                      </a:r>
                      <a:endParaRPr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5-excellent ,1-Very bad</a:t>
                      </a:r>
                      <a:endParaRPr b="1" sz="21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94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Days Remaining Before Deadline</a:t>
                      </a:r>
                      <a:endParaRPr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 number of days, 5 number of days</a:t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94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Customer satisfaction(1-100)  </a:t>
                      </a:r>
                      <a:endParaRPr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 rot="5400000">
            <a:off x="4055250" y="-2414875"/>
            <a:ext cx="10025100" cy="1831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6" name="Google Shape;126;p8"/>
          <p:cNvSpPr txBox="1"/>
          <p:nvPr/>
        </p:nvSpPr>
        <p:spPr>
          <a:xfrm>
            <a:off x="1305625" y="542575"/>
            <a:ext cx="6473475" cy="100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Set Creation</a:t>
            </a:r>
            <a:endParaRPr/>
          </a:p>
        </p:txBody>
      </p:sp>
      <p:sp>
        <p:nvSpPr>
          <p:cNvPr id="127" name="Google Shape;127;p8"/>
          <p:cNvSpPr txBox="1"/>
          <p:nvPr/>
        </p:nvSpPr>
        <p:spPr>
          <a:xfrm>
            <a:off x="569749" y="2328525"/>
            <a:ext cx="1028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41F60"/>
                </a:solidFill>
                <a:latin typeface="Proxima Nova"/>
                <a:ea typeface="Proxima Nova"/>
                <a:cs typeface="Proxima Nova"/>
                <a:sym typeface="Proxima Nova"/>
              </a:rPr>
              <a:t>We have selected </a:t>
            </a:r>
            <a:r>
              <a:rPr b="1" lang="en-US" sz="3200">
                <a:solidFill>
                  <a:srgbClr val="041F60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 Data</a:t>
            </a:r>
            <a:r>
              <a:rPr b="1" lang="en-US" sz="3200">
                <a:solidFill>
                  <a:srgbClr val="041F60"/>
                </a:solidFill>
                <a:latin typeface="Proxima Nova"/>
                <a:ea typeface="Proxima Nova"/>
                <a:cs typeface="Proxima Nova"/>
                <a:sym typeface="Proxima Nova"/>
              </a:rPr>
              <a:t> based on: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1079373" y="2912250"/>
            <a:ext cx="162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37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41F60"/>
              </a:buClr>
              <a:buSzPts val="2600"/>
              <a:buFont typeface="League Spartan"/>
              <a:buAutoNum type="arabicPeriod"/>
            </a:pPr>
            <a:r>
              <a:rPr lang="en-US" sz="2600">
                <a:solidFill>
                  <a:srgbClr val="041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Reviews of Customers</a:t>
            </a:r>
            <a:endParaRPr sz="16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1170950" y="3814650"/>
            <a:ext cx="72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655350" y="7328900"/>
            <a:ext cx="159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824" y="3890100"/>
            <a:ext cx="11192749" cy="17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125" y="4898400"/>
            <a:ext cx="9821602" cy="21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1388" y="7748375"/>
            <a:ext cx="11961034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8000" y="6370925"/>
            <a:ext cx="8627750" cy="200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94825" y="1939500"/>
            <a:ext cx="3662475" cy="329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5361" y="7867425"/>
            <a:ext cx="3793415" cy="35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7c17394cc_0_47"/>
          <p:cNvSpPr/>
          <p:nvPr/>
        </p:nvSpPr>
        <p:spPr>
          <a:xfrm rot="5400000">
            <a:off x="4131450" y="-2220062"/>
            <a:ext cx="10025100" cy="1831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2" name="Google Shape;142;g207c17394cc_0_47"/>
          <p:cNvSpPr txBox="1"/>
          <p:nvPr/>
        </p:nvSpPr>
        <p:spPr>
          <a:xfrm>
            <a:off x="1305625" y="542575"/>
            <a:ext cx="64734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Set Creation</a:t>
            </a:r>
            <a:endParaRPr/>
          </a:p>
        </p:txBody>
      </p:sp>
      <p:sp>
        <p:nvSpPr>
          <p:cNvPr id="143" name="Google Shape;143;g207c17394cc_0_47"/>
          <p:cNvSpPr txBox="1"/>
          <p:nvPr/>
        </p:nvSpPr>
        <p:spPr>
          <a:xfrm>
            <a:off x="1170950" y="3814650"/>
            <a:ext cx="72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07c17394cc_0_47"/>
          <p:cNvSpPr txBox="1"/>
          <p:nvPr/>
        </p:nvSpPr>
        <p:spPr>
          <a:xfrm>
            <a:off x="655350" y="7328900"/>
            <a:ext cx="159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207c17394cc_0_47"/>
          <p:cNvSpPr txBox="1"/>
          <p:nvPr/>
        </p:nvSpPr>
        <p:spPr>
          <a:xfrm>
            <a:off x="569749" y="2328525"/>
            <a:ext cx="1028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41F60"/>
                </a:solidFill>
                <a:latin typeface="Proxima Nova"/>
                <a:ea typeface="Proxima Nova"/>
                <a:cs typeface="Proxima Nova"/>
                <a:sym typeface="Proxima Nova"/>
              </a:rPr>
              <a:t>We have selected Features Data based on: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g207c17394cc_0_47"/>
          <p:cNvSpPr txBox="1"/>
          <p:nvPr/>
        </p:nvSpPr>
        <p:spPr>
          <a:xfrm>
            <a:off x="1120650" y="3022375"/>
            <a:ext cx="10110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League Spartan"/>
                <a:ea typeface="League Spartan"/>
                <a:cs typeface="League Spartan"/>
                <a:sym typeface="League Spartan"/>
              </a:rPr>
              <a:t>2. Call with </a:t>
            </a:r>
            <a:r>
              <a:rPr lang="en-US" sz="2700">
                <a:latin typeface="League Spartan"/>
                <a:ea typeface="League Spartan"/>
                <a:cs typeface="League Spartan"/>
                <a:sym typeface="League Spartan"/>
              </a:rPr>
              <a:t>customer support</a:t>
            </a:r>
            <a:endParaRPr sz="27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47" name="Google Shape;147;g207c17394cc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075" y="4152250"/>
            <a:ext cx="6473400" cy="601223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07c17394cc_0_47"/>
          <p:cNvSpPr txBox="1"/>
          <p:nvPr/>
        </p:nvSpPr>
        <p:spPr>
          <a:xfrm>
            <a:off x="8527775" y="4152250"/>
            <a:ext cx="91551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latin typeface="League Spartan"/>
                <a:ea typeface="League Spartan"/>
                <a:cs typeface="League Spartan"/>
                <a:sym typeface="League Spartan"/>
              </a:rPr>
              <a:t>Audio File: </a:t>
            </a:r>
            <a:endParaRPr sz="43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latin typeface="League Spartan"/>
                <a:ea typeface="League Spartan"/>
                <a:cs typeface="League Spartan"/>
                <a:sym typeface="League Spartan"/>
              </a:rPr>
              <a:t>Google drive link:</a:t>
            </a:r>
            <a:endParaRPr sz="43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https://drive.google.com/file/d/1VrAf3BW4rgysDFvO8xLNTxo4kdUFOf_J/view?usp=sharing</a:t>
            </a:r>
            <a:endParaRPr sz="4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/>
        </p:nvSpPr>
        <p:spPr>
          <a:xfrm>
            <a:off x="3767400" y="752375"/>
            <a:ext cx="10753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55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Selection - </a:t>
            </a:r>
            <a:r>
              <a:rPr b="1" lang="en-US" sz="55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Random Forest</a:t>
            </a:r>
            <a:endParaRPr b="1" sz="48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1213850" y="1783775"/>
            <a:ext cx="15592800" cy="6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                        </a:t>
            </a:r>
            <a:r>
              <a:rPr b="1" lang="en-US" sz="5400">
                <a:solidFill>
                  <a:srgbClr val="1F497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Why we used Random Forest Algorithm?</a:t>
            </a:r>
            <a:endParaRPr b="1" sz="5400">
              <a:solidFill>
                <a:srgbClr val="1F497D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just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600">
                <a:solidFill>
                  <a:srgbClr val="1F497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●</a:t>
            </a:r>
            <a:r>
              <a:rPr b="1" lang="en-US" sz="4700">
                <a:solidFill>
                  <a:srgbClr val="1F497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</a:t>
            </a:r>
            <a:r>
              <a:rPr lang="en-US" sz="4700">
                <a:solidFill>
                  <a:srgbClr val="1F497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 takes less training time as compared to other algorithms.</a:t>
            </a:r>
            <a:endParaRPr sz="4700">
              <a:solidFill>
                <a:srgbClr val="1F497D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600">
                <a:solidFill>
                  <a:srgbClr val="1F497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●</a:t>
            </a:r>
            <a:r>
              <a:rPr b="1" lang="en-US" sz="4700">
                <a:solidFill>
                  <a:srgbClr val="1F497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</a:t>
            </a:r>
            <a:r>
              <a:rPr lang="en-US" sz="4700">
                <a:solidFill>
                  <a:srgbClr val="1F497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 predicts output with high accuracy, even for the large                                     dataset it runs efficiently.</a:t>
            </a:r>
            <a:endParaRPr sz="4700">
              <a:solidFill>
                <a:srgbClr val="1F497D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600">
                <a:solidFill>
                  <a:srgbClr val="1F497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●</a:t>
            </a:r>
            <a:r>
              <a:rPr b="1" lang="en-US" sz="4700">
                <a:solidFill>
                  <a:srgbClr val="1F497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</a:t>
            </a:r>
            <a:r>
              <a:rPr lang="en-US" sz="4700">
                <a:solidFill>
                  <a:srgbClr val="1F497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rediction based on Decision Tree outcomes.</a:t>
            </a:r>
            <a:endParaRPr sz="4700">
              <a:solidFill>
                <a:srgbClr val="1F497D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/>
        </p:nvSpPr>
        <p:spPr>
          <a:xfrm>
            <a:off x="2177000" y="7109525"/>
            <a:ext cx="12691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Conclusion: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To provide a satisfactory service to the customer.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025" y="580525"/>
            <a:ext cx="7835150" cy="63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