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50"/>
  </p:notesMasterIdLst>
  <p:handoutMasterIdLst>
    <p:handoutMasterId r:id="rId51"/>
  </p:handoutMasterIdLst>
  <p:sldIdLst>
    <p:sldId id="345" r:id="rId2"/>
    <p:sldId id="351" r:id="rId3"/>
    <p:sldId id="352" r:id="rId4"/>
    <p:sldId id="379" r:id="rId5"/>
    <p:sldId id="366" r:id="rId6"/>
    <p:sldId id="368" r:id="rId7"/>
    <p:sldId id="371" r:id="rId8"/>
    <p:sldId id="364" r:id="rId9"/>
    <p:sldId id="365" r:id="rId10"/>
    <p:sldId id="369" r:id="rId11"/>
    <p:sldId id="357" r:id="rId12"/>
    <p:sldId id="362" r:id="rId13"/>
    <p:sldId id="363" r:id="rId14"/>
    <p:sldId id="375" r:id="rId15"/>
    <p:sldId id="374" r:id="rId16"/>
    <p:sldId id="393" r:id="rId17"/>
    <p:sldId id="358" r:id="rId18"/>
    <p:sldId id="359" r:id="rId19"/>
    <p:sldId id="409" r:id="rId20"/>
    <p:sldId id="410" r:id="rId21"/>
    <p:sldId id="411" r:id="rId22"/>
    <p:sldId id="412" r:id="rId23"/>
    <p:sldId id="413" r:id="rId24"/>
    <p:sldId id="414" r:id="rId25"/>
    <p:sldId id="416" r:id="rId26"/>
    <p:sldId id="415" r:id="rId27"/>
    <p:sldId id="380" r:id="rId28"/>
    <p:sldId id="400" r:id="rId29"/>
    <p:sldId id="401" r:id="rId30"/>
    <p:sldId id="372" r:id="rId31"/>
    <p:sldId id="383" r:id="rId32"/>
    <p:sldId id="418" r:id="rId33"/>
    <p:sldId id="392" r:id="rId34"/>
    <p:sldId id="381" r:id="rId35"/>
    <p:sldId id="373" r:id="rId36"/>
    <p:sldId id="388" r:id="rId37"/>
    <p:sldId id="387" r:id="rId38"/>
    <p:sldId id="389" r:id="rId39"/>
    <p:sldId id="384" r:id="rId40"/>
    <p:sldId id="399" r:id="rId41"/>
    <p:sldId id="391" r:id="rId42"/>
    <p:sldId id="420" r:id="rId43"/>
    <p:sldId id="337" r:id="rId44"/>
    <p:sldId id="338" r:id="rId45"/>
    <p:sldId id="346" r:id="rId46"/>
    <p:sldId id="349" r:id="rId47"/>
    <p:sldId id="350" r:id="rId48"/>
    <p:sldId id="344" r:id="rId49"/>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ireh" initials="ce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5682"/>
    <a:srgbClr val="36669A"/>
    <a:srgbClr val="3D72AD"/>
    <a:srgbClr val="A3C6FF"/>
    <a:srgbClr val="F6AE1E"/>
    <a:srgbClr val="FFFFFF"/>
    <a:srgbClr val="FF0066"/>
    <a:srgbClr val="000000"/>
    <a:srgbClr val="F3AF35"/>
    <a:srgbClr val="9C42E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786" autoAdjust="0"/>
    <p:restoredTop sz="96161" autoAdjust="0"/>
  </p:normalViewPr>
  <p:slideViewPr>
    <p:cSldViewPr>
      <p:cViewPr varScale="1">
        <p:scale>
          <a:sx n="65" d="100"/>
          <a:sy n="65" d="100"/>
        </p:scale>
        <p:origin x="-486" y="-102"/>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outlineViewPr>
    <p:cViewPr>
      <p:scale>
        <a:sx n="33" d="100"/>
        <a:sy n="33" d="100"/>
      </p:scale>
      <p:origin x="0" y="654"/>
    </p:cViewPr>
  </p:outlineViewPr>
  <p:notesTextViewPr>
    <p:cViewPr>
      <p:scale>
        <a:sx n="100" d="100"/>
        <a:sy n="100" d="100"/>
      </p:scale>
      <p:origin x="0" y="0"/>
    </p:cViewPr>
  </p:notesTextViewPr>
  <p:sorterViewPr>
    <p:cViewPr>
      <p:scale>
        <a:sx n="20" d="100"/>
        <a:sy n="20" d="100"/>
      </p:scale>
      <p:origin x="0" y="0"/>
    </p:cViewPr>
  </p:sorterViewPr>
  <p:notesViewPr>
    <p:cSldViewPr showGuides="1">
      <p:cViewPr varScale="1">
        <p:scale>
          <a:sx n="85" d="100"/>
          <a:sy n="85" d="100"/>
        </p:scale>
        <p:origin x="-3244" y="-103"/>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6/8/2008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6/8/2008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6/8/2008 12:43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examples</a:t>
            </a:r>
            <a:r>
              <a:rPr lang="en-US" baseline="0" dirty="0" smtClean="0"/>
              <a:t> of why this is useful:</a:t>
            </a:r>
          </a:p>
          <a:p>
            <a:pPr lvl="0">
              <a:buFont typeface="Arial" pitchFamily="34" charset="0"/>
              <a:buChar char="•"/>
            </a:pPr>
            <a:r>
              <a:rPr lang="en-US" sz="900" kern="1200" dirty="0" smtClean="0">
                <a:solidFill>
                  <a:schemeClr val="tx1"/>
                </a:solidFill>
                <a:latin typeface="Segoe" pitchFamily="34" charset="0"/>
                <a:ea typeface="+mn-ea"/>
                <a:cs typeface="+mn-cs"/>
              </a:rPr>
              <a:t> An architect new on a project can use all of this to understand the app, why it was designed as it is, how it operates, etc.</a:t>
            </a:r>
          </a:p>
          <a:p>
            <a:pPr lvl="0">
              <a:buFont typeface="Arial" pitchFamily="34" charset="0"/>
              <a:buChar char="•"/>
            </a:pPr>
            <a:r>
              <a:rPr lang="en-US" sz="900" kern="1200" dirty="0" smtClean="0">
                <a:solidFill>
                  <a:schemeClr val="tx1"/>
                </a:solidFill>
                <a:latin typeface="Segoe" pitchFamily="34" charset="0"/>
                <a:ea typeface="+mn-ea"/>
                <a:cs typeface="+mn-cs"/>
              </a:rPr>
              <a:t>I T  pros live with a deployed app, and they need to do root cause analysis. </a:t>
            </a:r>
          </a:p>
          <a:p>
            <a:pPr lvl="0">
              <a:buFont typeface="Arial" pitchFamily="34" charset="0"/>
              <a:buChar char="•"/>
            </a:pPr>
            <a:endParaRPr lang="en-US" sz="900" kern="1200" dirty="0" smtClean="0">
              <a:solidFill>
                <a:schemeClr val="tx1"/>
              </a:solidFill>
              <a:latin typeface="Segoe" pitchFamily="34" charset="0"/>
              <a:ea typeface="+mn-ea"/>
              <a:cs typeface="+mn-cs"/>
            </a:endParaRPr>
          </a:p>
          <a:p>
            <a:pPr lvl="0">
              <a:buFont typeface="Arial" pitchFamily="34" charset="0"/>
              <a:buNone/>
            </a:pPr>
            <a:r>
              <a:rPr lang="en-US" sz="900" kern="1200" dirty="0" smtClean="0">
                <a:solidFill>
                  <a:schemeClr val="tx1"/>
                </a:solidFill>
                <a:latin typeface="Segoe" pitchFamily="34" charset="0"/>
                <a:ea typeface="+mn-ea"/>
                <a:cs typeface="+mn-cs"/>
              </a:rPr>
              <a:t>The repository can also contain an endpoint for an external service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might be a person in a firm who can create and modify schemas,</a:t>
            </a:r>
            <a:r>
              <a:rPr lang="en-US" baseline="0" dirty="0" smtClean="0"/>
              <a:t> but knowing this schema language isn’t </a:t>
            </a:r>
            <a:r>
              <a:rPr lang="en-US" dirty="0" smtClean="0"/>
              <a:t>a pre-requisite to using this stuff.</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means that third</a:t>
            </a:r>
            <a:r>
              <a:rPr lang="en-US" baseline="0" dirty="0" smtClean="0"/>
              <a:t> parties are also free to create tools that work with the repository. For example, an ISV that’s really good at making business analysts tools could build one (or extend an existing product) to work with the “Oslo” repository.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federation will allow </a:t>
            </a:r>
            <a:r>
              <a:rPr lang="en-US" sz="900" kern="1200" dirty="0" smtClean="0">
                <a:solidFill>
                  <a:schemeClr val="tx1"/>
                </a:solidFill>
                <a:latin typeface="Segoe" pitchFamily="34" charset="0"/>
                <a:ea typeface="+mn-ea"/>
                <a:cs typeface="+mn-cs"/>
              </a:rPr>
              <a:t>relating a TFS work item to a business process diagram to something in an</a:t>
            </a:r>
            <a:r>
              <a:rPr lang="en-US" sz="900" kern="1200" baseline="0" dirty="0" smtClean="0">
                <a:solidFill>
                  <a:schemeClr val="tx1"/>
                </a:solidFill>
                <a:latin typeface="Segoe" pitchFamily="34" charset="0"/>
                <a:ea typeface="+mn-ea"/>
                <a:cs typeface="+mn-cs"/>
              </a:rPr>
              <a:t> application </a:t>
            </a:r>
            <a:r>
              <a:rPr lang="en-US" sz="900" kern="1200" dirty="0" smtClean="0">
                <a:solidFill>
                  <a:schemeClr val="tx1"/>
                </a:solidFill>
                <a:latin typeface="Segoe" pitchFamily="34" charset="0"/>
                <a:ea typeface="+mn-ea"/>
                <a:cs typeface="+mn-cs"/>
              </a:rPr>
              <a:t>to the deployment map, for example. You’ll be able to examine and link information about all kinds of things in your environment.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visual editor </a:t>
            </a:r>
            <a:r>
              <a:rPr lang="en-US" baseline="0" dirty="0" smtClean="0"/>
              <a:t>lets people create, look at, modify, and delete instances and schemas in the repository.</a:t>
            </a:r>
          </a:p>
          <a:p>
            <a:r>
              <a:rPr lang="en-US" baseline="0" dirty="0" smtClean="0"/>
              <a:t>The editor uses the Office ribbon for all views—the goal was to be easily usable by everybody. </a:t>
            </a:r>
          </a:p>
          <a:p>
            <a:r>
              <a:rPr lang="en-US" baseline="0" dirty="0" smtClean="0"/>
              <a:t>The tool has no built-in schemas. Rather, it’s a generalized editor for schematized data stored in the repository.</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the categories here:</a:t>
            </a:r>
          </a:p>
          <a:p>
            <a:pPr>
              <a:buFontTx/>
              <a:buChar char="-"/>
            </a:pPr>
            <a:r>
              <a:rPr lang="en-US" dirty="0" smtClean="0"/>
              <a:t>Business data: Processes, SLAs, etc.</a:t>
            </a:r>
          </a:p>
          <a:p>
            <a:pPr>
              <a:buFontTx/>
              <a:buChar char="-"/>
            </a:pPr>
            <a:r>
              <a:rPr lang="en-US" dirty="0" smtClean="0"/>
              <a:t>Development data: Applications</a:t>
            </a:r>
            <a:r>
              <a:rPr lang="en-US" baseline="0" dirty="0" smtClean="0"/>
              <a:t> and workflows</a:t>
            </a:r>
            <a:endParaRPr lang="en-US" dirty="0" smtClean="0"/>
          </a:p>
          <a:p>
            <a:pPr>
              <a:buFontTx/>
              <a:buChar char="-"/>
            </a:pPr>
            <a:r>
              <a:rPr lang="en-US" dirty="0" smtClean="0"/>
              <a:t>Monitoring data: Operations KPIs</a:t>
            </a:r>
          </a:p>
          <a:p>
            <a:pPr>
              <a:buFontTx/>
              <a:buChar char="-"/>
            </a:pPr>
            <a:r>
              <a:rPr lang="en-US" dirty="0" smtClean="0"/>
              <a:t>Operations data: Computers, data centers, etc.</a:t>
            </a:r>
          </a:p>
          <a:p>
            <a:pPr>
              <a:buFontTx/>
              <a:buChar char="-"/>
            </a:pPr>
            <a:r>
              <a:rPr lang="en-US" dirty="0" smtClean="0"/>
              <a:t>Teams: People, tasks, etc.</a:t>
            </a:r>
          </a:p>
          <a:p>
            <a:pPr>
              <a:buFontTx/>
              <a:buChar char="-"/>
            </a:pPr>
            <a:endParaRPr lang="en-US" dirty="0" smtClean="0"/>
          </a:p>
          <a:p>
            <a:pPr>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business process can contain applications or it can be part of applications—it depends on what granularity you have in mind for the business process. The business process and workflow schemas are similar; the BP schema has the ability to have non-executable steps, though, more like documentation.</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key point is that the repository can store all kinds of data, including business-oriented things like service level agreements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smtClean="0"/>
          </a:p>
          <a:p>
            <a:pPr>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There will probably be lines among the various pieces</a:t>
            </a:r>
            <a:r>
              <a:rPr lang="en-US" baseline="0" dirty="0" smtClean="0"/>
              <a:t> of the app in the final product.</a:t>
            </a:r>
            <a:endParaRPr lang="en-US" sz="900" kern="1200" dirty="0" smtClean="0">
              <a:solidFill>
                <a:schemeClr val="tx1"/>
              </a:solidFill>
              <a:latin typeface="Segoe" pitchFamily="34" charset="0"/>
              <a:ea typeface="+mn-ea"/>
              <a:cs typeface="+mn-cs"/>
            </a:endParaRPr>
          </a:p>
          <a:p>
            <a:pPr>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smtClean="0"/>
          </a:p>
          <a:p>
            <a:pPr>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Third</a:t>
            </a:r>
            <a:r>
              <a:rPr lang="en-US" baseline="0" dirty="0" smtClean="0"/>
              <a:t> parties are also free to create tools that work with the repository. For example, an ISV that’s really good at making BA tools could build one (or extend an existing product) to work with the “Oslo” repository.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6/8/2008 12:43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Segoe" pitchFamily="34" charset="0"/>
                <a:ea typeface="+mn-ea"/>
                <a:cs typeface="+mn-cs"/>
              </a:rPr>
              <a:t>The WF designer will have a rules editor that lets people use a simple VB-like syntax to specify rules in workflows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Segoe" pitchFamily="34" charset="0"/>
                <a:ea typeface="+mn-ea"/>
                <a:cs typeface="+mn-cs"/>
              </a:rPr>
              <a:t>The Quadrant PUM (</a:t>
            </a:r>
            <a:r>
              <a:rPr lang="en-US" sz="900" kern="1200" dirty="0" err="1" smtClean="0">
                <a:solidFill>
                  <a:schemeClr val="tx1"/>
                </a:solidFill>
                <a:latin typeface="Segoe" pitchFamily="34" charset="0"/>
                <a:ea typeface="+mn-ea"/>
                <a:cs typeface="+mn-cs"/>
              </a:rPr>
              <a:t>dennis</a:t>
            </a:r>
            <a:r>
              <a:rPr lang="en-US" sz="900" kern="1200" dirty="0" smtClean="0">
                <a:solidFill>
                  <a:schemeClr val="tx1"/>
                </a:solidFill>
                <a:latin typeface="Segoe" pitchFamily="34" charset="0"/>
                <a:ea typeface="+mn-ea"/>
                <a:cs typeface="+mn-cs"/>
              </a:rPr>
              <a:t>) was the dev manager for VB 1.0. His roots are in the transformational space of changing how people write applications. It raises the level of abstraction and enables new classes of people to participate in creating applications. “It’s a VB-like mission for me”, he says.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None/>
            </a:pPr>
            <a:r>
              <a:rPr lang="en-US" sz="900" kern="1200" dirty="0" smtClean="0">
                <a:solidFill>
                  <a:schemeClr val="tx1"/>
                </a:solidFill>
                <a:latin typeface="Segoe" pitchFamily="34" charset="0"/>
                <a:ea typeface="+mn-ea"/>
                <a:cs typeface="+mn-cs"/>
              </a:rPr>
              <a:t>This</a:t>
            </a:r>
            <a:r>
              <a:rPr lang="en-US" sz="900" kern="1200" baseline="0" dirty="0" smtClean="0">
                <a:solidFill>
                  <a:schemeClr val="tx1"/>
                </a:solidFill>
                <a:latin typeface="Segoe" pitchFamily="34" charset="0"/>
                <a:ea typeface="+mn-ea"/>
                <a:cs typeface="+mn-cs"/>
              </a:rPr>
              <a:t> is</a:t>
            </a:r>
            <a:r>
              <a:rPr lang="en-US" sz="900" kern="1200" dirty="0" smtClean="0">
                <a:solidFill>
                  <a:schemeClr val="tx1"/>
                </a:solidFill>
                <a:latin typeface="Segoe" pitchFamily="34" charset="0"/>
                <a:ea typeface="+mn-ea"/>
                <a:cs typeface="+mn-cs"/>
              </a:rPr>
              <a:t> analogous to how VS and Expression Blend work together via XAML.</a:t>
            </a:r>
          </a:p>
          <a:p>
            <a:pPr lvl="0"/>
            <a:endParaRPr lang="en-US" sz="900" kern="1200" dirty="0">
              <a:solidFill>
                <a:schemeClr val="tx1"/>
              </a:solidFill>
              <a:latin typeface="Segoe" pitchFamily="34" charset="0"/>
              <a:ea typeface="+mn-ea"/>
              <a:cs typeface="+mn-cs"/>
            </a:endParaRP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Segoe" pitchFamily="34" charset="0"/>
                <a:ea typeface="+mn-ea"/>
                <a:cs typeface="+mn-cs"/>
              </a:rPr>
              <a:t>A developer is more likely to use Visual Studio—it’s more familiar, the dev is probably doing things that aren’t possible in the visual editor or supported in the repository. Over time, this may change. </a:t>
            </a:r>
          </a:p>
          <a:p>
            <a:pPr lvl="0"/>
            <a:endParaRPr lang="en-US" sz="900" kern="1200" dirty="0" smtClean="0">
              <a:solidFill>
                <a:schemeClr val="tx1"/>
              </a:solidFill>
              <a:latin typeface="Segoe"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6/8/2008 12:43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14EA9E1-2219-44A9-8CCF-7BCA2B0DABEA}" type="slidenum">
              <a:rPr lang="en-US"/>
              <a:pPr/>
              <a:t>43</a:t>
            </a:fld>
            <a:endParaRPr lang="en-US"/>
          </a:p>
        </p:txBody>
      </p:sp>
      <p:sp>
        <p:nvSpPr>
          <p:cNvPr id="90115" name="Rectangle 2"/>
          <p:cNvSpPr>
            <a:spLocks noGrp="1" noRot="1" noChangeAspect="1" noChangeArrowheads="1" noTextEdit="1"/>
          </p:cNvSpPr>
          <p:nvPr>
            <p:ph type="sldImg"/>
          </p:nvPr>
        </p:nvSpPr>
        <p:spPr>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C131B63-D1BB-4581-B07F-FFF7B33F567E}" type="slidenum">
              <a:rPr lang="en-US"/>
              <a:pPr/>
              <a:t>44</a:t>
            </a:fld>
            <a:endParaRPr lang="en-US"/>
          </a:p>
        </p:txBody>
      </p:sp>
      <p:sp>
        <p:nvSpPr>
          <p:cNvPr id="91139" name="Rectangle 2"/>
          <p:cNvSpPr>
            <a:spLocks noGrp="1" noRot="1" noChangeAspect="1" noChangeArrowheads="1" noTextEdit="1"/>
          </p:cNvSpPr>
          <p:nvPr>
            <p:ph type="sldImg"/>
          </p:nvPr>
        </p:nvSpPr>
        <p:spPr>
          <a:xfrm>
            <a:off x="863600" y="233363"/>
            <a:ext cx="5214938" cy="3911600"/>
          </a:xfrm>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6/8/2008 12:43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6/8/2008 12:43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48</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6/8/2008 12:43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the business comes to you complaining that a service level agreement isn’t being</a:t>
            </a:r>
            <a:r>
              <a:rPr lang="en-US" baseline="0" dirty="0" smtClean="0"/>
              <a:t> met. How do you determine where the problem is? First, you’ve got to figure out which application supports this part of the process—not always an easy thing to do.</a:t>
            </a:r>
            <a:endParaRPr lang="en-US" dirty="0" smtClean="0"/>
          </a:p>
          <a:p>
            <a:endParaRPr lang="en-US" dirty="0" smtClean="0"/>
          </a:p>
          <a:p>
            <a:r>
              <a:rPr lang="en-US" dirty="0" smtClean="0"/>
              <a:t>Once the app is identified,</a:t>
            </a:r>
            <a:r>
              <a:rPr lang="en-US" baseline="0" dirty="0" smtClean="0"/>
              <a:t> you might first suspect </a:t>
            </a:r>
            <a:r>
              <a:rPr lang="en-US" dirty="0" smtClean="0"/>
              <a:t>that </a:t>
            </a:r>
            <a:r>
              <a:rPr lang="en-US" baseline="0" dirty="0" smtClean="0"/>
              <a:t>the problem is in the data center. This means that you’ve got to find the right computer in the right data center, talk to the right person—its admin—and work things out. How easy is this?</a:t>
            </a:r>
          </a:p>
          <a:p>
            <a:endParaRPr lang="en-US" baseline="0" dirty="0" smtClean="0"/>
          </a:p>
          <a:p>
            <a:r>
              <a:rPr lang="en-US" baseline="0" dirty="0" smtClean="0"/>
              <a:t>If this doesn’t help, the problem might actually be in the app itself. Perhaps the logic of the workflow is wrong—we’ve misunderstood something when we implemented it—and the business analyst who defined this workflow might be able to help. Sadly, she can’t read C#--she defines workflows using Visio—so she can’t really be helpful.</a:t>
            </a:r>
          </a:p>
          <a:p>
            <a:endParaRPr lang="en-US" baseline="0" dirty="0" smtClean="0"/>
          </a:p>
          <a:p>
            <a:r>
              <a:rPr lang="en-US" baseline="0" dirty="0" smtClean="0"/>
              <a:t>Or maybe, in this brave new service-oriented world, one of the activities in the workflow exposes a service, and there’s a problem with this service. An architect with a global knowledge of our organization’s services might be able to help us here, but again, he’s got his own descriptions of the architecture. He also can’t help.</a:t>
            </a:r>
          </a:p>
          <a:p>
            <a:endParaRPr lang="en-US" baseline="0" dirty="0" smtClean="0"/>
          </a:p>
          <a:p>
            <a:r>
              <a:rPr lang="en-US" baseline="0" dirty="0" smtClean="0"/>
              <a:t>Does this sound like your world?</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Right now, the</a:t>
            </a:r>
            <a:r>
              <a:rPr lang="en-US" baseline="0" dirty="0" smtClean="0"/>
              <a:t> information needed to solve this problem</a:t>
            </a:r>
            <a:r>
              <a:rPr lang="en-US" dirty="0" smtClean="0"/>
              <a:t> is fragmented, stored in different ways and accessed by different tools. There</a:t>
            </a:r>
            <a:r>
              <a:rPr lang="en-US" baseline="0" dirty="0" smtClean="0"/>
              <a:t> usually aren't connections between these information silos, and so it's tough to do things like track a problem or make a change across the entire environment.</a:t>
            </a:r>
          </a:p>
          <a:p>
            <a:r>
              <a:rPr lang="en-US" baseline="0" dirty="0" smtClean="0"/>
              <a:t>Suppose, for example, that this business process changes so that the SLA on this service gets more stringent, or perhaps another business process wants to use this service. How in the world can anybody figure this out? What has to change to make this happen? Today we rely on email or Word documents or human contact—it’s a difficult process.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Microsoft sometimes refers to this information as “models”.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endParaRPr lang="en-US" sz="900" kern="1200" dirty="0" smtClean="0">
              <a:solidFill>
                <a:schemeClr val="tx1"/>
              </a:solidFill>
              <a:latin typeface="Segoe"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schema is a definition of some category</a:t>
            </a:r>
            <a:r>
              <a:rPr lang="en-US" baseline="0" dirty="0" smtClean="0"/>
              <a:t> (kind) of information. A schema for a computer, for instance, would specify the various sorts of information you might like to track about computers: name, administrator’s name, installed memory, the cluster it belongs to, etc.</a:t>
            </a:r>
          </a:p>
          <a:p>
            <a:endParaRPr lang="en-US" baseline="0" dirty="0" smtClean="0"/>
          </a:p>
          <a:p>
            <a:r>
              <a:rPr lang="en-US" baseline="0" dirty="0" smtClean="0"/>
              <a:t>Making the repository successful depends on getting lots of useful content in it and keeping that content up to date.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Text Box 4"/>
          <p:cNvSpPr txBox="1">
            <a:spLocks noChangeArrowheads="1"/>
          </p:cNvSpPr>
          <p:nvPr userDrawn="1"/>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r>
              <a:rPr lang="en-US" dirty="0">
                <a:solidFill>
                  <a:srgbClr val="990033"/>
                </a:solidFill>
              </a:rPr>
              <a:t>Speaker instructions: </a:t>
            </a:r>
            <a:r>
              <a:rPr lang="en-US" sz="1600" dirty="0" smtClean="0">
                <a:solidFill>
                  <a:srgbClr val="000000"/>
                </a:solidFill>
              </a:rPr>
              <a:t>Complete this slide to assist your SME (subject matter expert) in evaluatin</a:t>
            </a:r>
            <a:r>
              <a:rPr lang="en-US" sz="1600" dirty="0">
                <a:solidFill>
                  <a:srgbClr val="000000"/>
                </a:solidFill>
              </a:rPr>
              <a:t>g </a:t>
            </a:r>
            <a:r>
              <a:rPr lang="en-US" sz="1600" dirty="0" smtClean="0">
                <a:solidFill>
                  <a:srgbClr val="000000"/>
                </a:solidFill>
              </a:rPr>
              <a:t>your </a:t>
            </a:r>
            <a:r>
              <a:rPr lang="en-US" sz="1600" dirty="0">
                <a:solidFill>
                  <a:srgbClr val="000000"/>
                </a:solidFill>
              </a:rPr>
              <a:t>presentation flow, topic coverage, demo integration and alignment of content to your session description and level. </a:t>
            </a:r>
          </a:p>
          <a:p>
            <a:pPr>
              <a:lnSpc>
                <a:spcPct val="90000"/>
              </a:lnSpc>
              <a:spcBef>
                <a:spcPct val="20000"/>
              </a:spcBef>
            </a:pPr>
            <a:endParaRPr lang="en-US" dirty="0">
              <a:solidFill>
                <a:srgbClr val="990033"/>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ources for Developers">
    <p:spTree>
      <p:nvGrpSpPr>
        <p:cNvPr id="1" name=""/>
        <p:cNvGrpSpPr/>
        <p:nvPr/>
      </p:nvGrpSpPr>
      <p:grpSpPr>
        <a:xfrm>
          <a:off x="0" y="0"/>
          <a:ext cx="0" cy="0"/>
          <a:chOff x="0" y="0"/>
          <a:chExt cx="0" cy="0"/>
        </a:xfrm>
      </p:grpSpPr>
      <p:sp>
        <p:nvSpPr>
          <p:cNvPr id="3" name="Rounded Rectangle 2"/>
          <p:cNvSpPr/>
          <p:nvPr userDrawn="1"/>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ounded Rectangle 3"/>
          <p:cNvSpPr/>
          <p:nvPr userDrawn="1"/>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4" descr="C:\Users\bmarb\AppData\Local\Temp\msohtmlclip1\01\clip_image001.png"/>
          <p:cNvPicPr>
            <a:picLocks noChangeAspect="1" noChangeArrowheads="1"/>
          </p:cNvPicPr>
          <p:nvPr userDrawn="1"/>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2" name="Group 29"/>
          <p:cNvGrpSpPr/>
          <p:nvPr userDrawn="1"/>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 name="Group 33"/>
          <p:cNvGrpSpPr/>
          <p:nvPr userDrawn="1"/>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5" name="Oval 14"/>
          <p:cNvSpPr/>
          <p:nvPr userDrawn="1"/>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Oval 15"/>
          <p:cNvSpPr/>
          <p:nvPr userDrawn="1"/>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pic>
        <p:nvPicPr>
          <p:cNvPr id="17" name="Picture 16" descr="msdn_1inch_rgb.png"/>
          <p:cNvPicPr>
            <a:picLocks noChangeAspect="1"/>
          </p:cNvPicPr>
          <p:nvPr userDrawn="1"/>
        </p:nvPicPr>
        <p:blipFill>
          <a:blip r:embed="rId3"/>
          <a:stretch>
            <a:fillRect/>
          </a:stretch>
        </p:blipFill>
        <p:spPr bwMode="invGray">
          <a:xfrm>
            <a:off x="838200" y="3505200"/>
            <a:ext cx="1857375" cy="942975"/>
          </a:xfrm>
          <a:prstGeom prst="rect">
            <a:avLst/>
          </a:prstGeom>
        </p:spPr>
      </p:pic>
      <p:sp>
        <p:nvSpPr>
          <p:cNvPr id="18" name="Rectangle 17"/>
          <p:cNvSpPr/>
          <p:nvPr userDrawn="1"/>
        </p:nvSpPr>
        <p:spPr>
          <a:xfrm>
            <a:off x="838200" y="2286000"/>
            <a:ext cx="4572000" cy="954107"/>
          </a:xfrm>
          <a:prstGeom prst="rect">
            <a:avLst/>
          </a:prstGeom>
        </p:spPr>
        <p:txBody>
          <a:bodyPr>
            <a:spAutoFit/>
          </a:bodyPr>
          <a:lstStyle/>
          <a:p>
            <a:pPr>
              <a:spcBef>
                <a:spcPts val="600"/>
              </a:spcBef>
            </a:pPr>
            <a:r>
              <a:rPr lang="en-US" sz="2000" dirty="0" smtClean="0">
                <a:hlinkClick r:id="rId4"/>
              </a:rPr>
              <a:t>www.microsoft.com/teched</a:t>
            </a:r>
            <a:r>
              <a:rPr lang="en-US" sz="2000" dirty="0" smtClean="0"/>
              <a:t> </a:t>
            </a:r>
          </a:p>
          <a:p>
            <a:pPr marL="0" lvl="1" indent="0">
              <a:lnSpc>
                <a:spcPct val="100000"/>
              </a:lnSpc>
              <a:spcBef>
                <a:spcPts val="0"/>
              </a:spcBef>
              <a:buNone/>
              <a:tabLst>
                <a:tab pos="1828800" algn="l"/>
              </a:tabLst>
            </a:pPr>
            <a:r>
              <a:rPr lang="en-US" dirty="0" err="1" smtClean="0"/>
              <a:t>Tech·Talks</a:t>
            </a:r>
            <a:r>
              <a:rPr lang="en-US" dirty="0" smtClean="0"/>
              <a:t>	 </a:t>
            </a:r>
            <a:r>
              <a:rPr lang="en-US" dirty="0" err="1" smtClean="0"/>
              <a:t>Tech·Ed</a:t>
            </a:r>
            <a:r>
              <a:rPr lang="en-US" dirty="0" smtClean="0"/>
              <a:t> Bloggers</a:t>
            </a:r>
          </a:p>
          <a:p>
            <a:pPr marL="0" lvl="1" indent="0">
              <a:lnSpc>
                <a:spcPct val="100000"/>
              </a:lnSpc>
              <a:spcBef>
                <a:spcPts val="0"/>
              </a:spcBef>
              <a:buNone/>
              <a:tabLst>
                <a:tab pos="1828800" algn="l"/>
              </a:tabLst>
            </a:pPr>
            <a:r>
              <a:rPr lang="en-US" dirty="0" smtClean="0"/>
              <a:t>Live Simulcasts	Virtual Labs</a:t>
            </a:r>
          </a:p>
        </p:txBody>
      </p:sp>
      <p:sp>
        <p:nvSpPr>
          <p:cNvPr id="19" name="Rectangle 18"/>
          <p:cNvSpPr/>
          <p:nvPr userDrawn="1"/>
        </p:nvSpPr>
        <p:spPr>
          <a:xfrm>
            <a:off x="838200" y="4419600"/>
            <a:ext cx="4572000" cy="1046440"/>
          </a:xfrm>
          <a:prstGeom prst="rect">
            <a:avLst/>
          </a:prstGeom>
        </p:spPr>
        <p:txBody>
          <a:bodyPr>
            <a:spAutoFit/>
          </a:bodyPr>
          <a:lstStyle/>
          <a:p>
            <a:pPr>
              <a:spcBef>
                <a:spcPts val="600"/>
              </a:spcBef>
              <a:tabLst>
                <a:tab pos="1828800" algn="l"/>
              </a:tabLst>
            </a:pPr>
            <a:r>
              <a:rPr lang="en-US" sz="2000" dirty="0" smtClean="0">
                <a:hlinkClick r:id="rId5"/>
              </a:rPr>
              <a:t>http://microsoft.com/msdn</a:t>
            </a:r>
            <a:r>
              <a:rPr lang="en-US" sz="2400" b="1" dirty="0" smtClean="0"/>
              <a:t>  </a:t>
            </a:r>
            <a:endParaRPr lang="en-US" sz="2400" dirty="0" smtClean="0"/>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sz="2000" dirty="0" smtClean="0"/>
              <a:t>Developer’s Kit, Licenses, and MORE!</a:t>
            </a:r>
          </a:p>
        </p:txBody>
      </p:sp>
      <p:pic>
        <p:nvPicPr>
          <p:cNvPr id="20" name="Picture 19" descr="TechEd_online.png"/>
          <p:cNvPicPr>
            <a:picLocks noChangeAspect="1"/>
          </p:cNvPicPr>
          <p:nvPr userDrawn="1"/>
        </p:nvPicPr>
        <p:blipFill>
          <a:blip r:embed="rId6"/>
          <a:stretch>
            <a:fillRect/>
          </a:stretch>
        </p:blipFill>
        <p:spPr bwMode="invGray">
          <a:xfrm>
            <a:off x="914400" y="1209675"/>
            <a:ext cx="2409825" cy="1076325"/>
          </a:xfrm>
          <a:prstGeom prst="rect">
            <a:avLst/>
          </a:prstGeom>
        </p:spPr>
      </p:pic>
      <p:sp>
        <p:nvSpPr>
          <p:cNvPr id="22" name="Title 1"/>
          <p:cNvSpPr txBox="1">
            <a:spLocks/>
          </p:cNvSpPr>
          <p:nvPr userDrawn="1"/>
        </p:nvSpPr>
        <p:spPr>
          <a:xfrm>
            <a:off x="381000" y="228600"/>
            <a:ext cx="8375946" cy="664797"/>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Resources for Developers</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6"/>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3" name="Round Same Side Corner Rectangle 2"/>
          <p:cNvSpPr/>
          <p:nvPr userDrawn="1"/>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 name="Freeform 3"/>
          <p:cNvSpPr/>
          <p:nvPr userDrawn="1"/>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Freeform 4"/>
          <p:cNvSpPr/>
          <p:nvPr userDrawn="1"/>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4" descr="C:\Users\bmarb\AppData\Local\Temp\msohtmlclip1\01\clip_image001.png"/>
          <p:cNvPicPr>
            <a:picLocks noChangeAspect="1" noChangeArrowheads="1"/>
          </p:cNvPicPr>
          <p:nvPr userDrawn="1"/>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2" name="Group 16"/>
          <p:cNvGrpSpPr/>
          <p:nvPr userDrawn="1"/>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userDrawn="1"/>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Complete an</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evaluation on</a:t>
            </a:r>
          </a:p>
          <a:p>
            <a:pPr lvl="0" defTabSz="914099" fontAlgn="base">
              <a:spcBef>
                <a:spcPct val="0"/>
              </a:spcBef>
              <a:spcAft>
                <a:spcPct val="0"/>
              </a:spcAft>
              <a:defRPr/>
            </a:pPr>
            <a:r>
              <a:rPr lang="en-US" sz="360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dirty="0" smtClean="0">
                <a:solidFill>
                  <a:srgbClr val="FFFFFF"/>
                </a:solidFill>
                <a:effectLst>
                  <a:outerShdw blurRad="38100" dist="38100" dir="2700000" algn="tl">
                    <a:srgbClr val="000000">
                      <a:alpha val="43137"/>
                    </a:srgbClr>
                  </a:outerShdw>
                </a:effectLst>
                <a:latin typeface="Segoe" pitchFamily="34" charset="0"/>
              </a:rPr>
              <a:t> and</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enter to win!</a:t>
            </a:r>
          </a:p>
        </p:txBody>
      </p:sp>
      <p:sp>
        <p:nvSpPr>
          <p:cNvPr id="11" name="Wave 10"/>
          <p:cNvSpPr/>
          <p:nvPr userDrawn="1"/>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fontAlgn="base">
              <a:lnSpc>
                <a:spcPts val="2400"/>
              </a:lnSpc>
              <a:spcBef>
                <a:spcPct val="0"/>
              </a:spcBef>
              <a:spcAft>
                <a:spcPct val="0"/>
              </a:spcAft>
            </a:pPr>
            <a:r>
              <a:rPr lang="en-US" sz="3600" dirty="0" smtClean="0">
                <a:solidFill>
                  <a:srgbClr val="FFFFFF"/>
                </a:solidFill>
                <a:effectLst>
                  <a:outerShdw blurRad="38100" dist="38100" dir="2700000" algn="tl">
                    <a:srgbClr val="000000">
                      <a:alpha val="43137"/>
                    </a:srgbClr>
                  </a:outerShdw>
                </a:effectLst>
                <a:latin typeface="+mj-lt"/>
              </a:rPr>
              <a:t>1 Year </a:t>
            </a:r>
            <a:r>
              <a:rPr lang="en-US" sz="2800" dirty="0" smtClean="0">
                <a:solidFill>
                  <a:srgbClr val="FFFFFF"/>
                </a:solidFill>
                <a:effectLst>
                  <a:outerShdw blurRad="38100" dist="38100" dir="2700000" algn="tl">
                    <a:srgbClr val="000000">
                      <a:alpha val="43137"/>
                    </a:srgbClr>
                  </a:outerShdw>
                </a:effectLst>
                <a:latin typeface="+mj-lt"/>
              </a:rPr>
              <a:t>Subscription!</a:t>
            </a:r>
          </a:p>
        </p:txBody>
      </p:sp>
      <p:pic>
        <p:nvPicPr>
          <p:cNvPr id="12" name="Picture 11" descr="Zune white front.PNG"/>
          <p:cNvPicPr>
            <a:picLocks noChangeAspect="1"/>
          </p:cNvPicPr>
          <p:nvPr userDrawn="1"/>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userDrawn="1"/>
        </p:nvPicPr>
        <p:blipFill>
          <a:blip r:embed="rId6"/>
          <a:stretch>
            <a:fillRect/>
          </a:stretch>
        </p:blipFill>
        <p:spPr bwMode="invGray">
          <a:xfrm>
            <a:off x="4826000" y="3429000"/>
            <a:ext cx="1651000" cy="838200"/>
          </a:xfrm>
          <a:prstGeom prst="rect">
            <a:avLst/>
          </a:prstGeom>
        </p:spPr>
      </p:pic>
      <p:grpSp>
        <p:nvGrpSpPr>
          <p:cNvPr id="7" name="Group 17"/>
          <p:cNvGrpSpPr/>
          <p:nvPr userDrawn="1"/>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9"/>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9"/>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0"/>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0"/>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hyperlink" Target="http://www.davidchappell.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Introducing "Oslo"</a:t>
            </a:r>
            <a:endParaRPr lang="en-US" dirty="0"/>
          </a:p>
        </p:txBody>
      </p:sp>
      <p:sp>
        <p:nvSpPr>
          <p:cNvPr id="3" name="Subtitle 2"/>
          <p:cNvSpPr>
            <a:spLocks noGrp="1"/>
          </p:cNvSpPr>
          <p:nvPr>
            <p:ph type="subTitle" idx="1"/>
          </p:nvPr>
        </p:nvSpPr>
        <p:spPr/>
        <p:txBody>
          <a:bodyPr/>
          <a:lstStyle/>
          <a:p>
            <a:r>
              <a:rPr lang="en-US" smtClean="0"/>
              <a:t>David Chappell</a:t>
            </a:r>
          </a:p>
          <a:p>
            <a:r>
              <a:rPr lang="en-US" smtClean="0"/>
              <a:t>Principal</a:t>
            </a:r>
          </a:p>
          <a:p>
            <a:r>
              <a:rPr lang="en-US" smtClean="0"/>
              <a:t>Chappell and Associates</a:t>
            </a:r>
          </a:p>
          <a:p>
            <a:r>
              <a:rPr lang="en-US" smtClean="0"/>
              <a:t>www.davidchappell.com</a:t>
            </a:r>
            <a:endParaRPr lang="en-US" dirty="0"/>
          </a:p>
        </p:txBody>
      </p:sp>
      <p:sp>
        <p:nvSpPr>
          <p:cNvPr id="6" name="Text Placeholder 5"/>
          <p:cNvSpPr>
            <a:spLocks noGrp="1"/>
          </p:cNvSpPr>
          <p:nvPr>
            <p:ph type="body" sz="quarter" idx="10"/>
          </p:nvPr>
        </p:nvSpPr>
        <p:spPr/>
        <p:txBody>
          <a:bodyPr/>
          <a:lstStyle/>
          <a:p>
            <a:r>
              <a:rPr lang="en-US" dirty="0" smtClean="0"/>
              <a:t>SOA209</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The Repository And Visual Editor</a:t>
            </a:r>
            <a:br>
              <a:rPr lang="en-US" dirty="0" smtClean="0"/>
            </a:br>
            <a:r>
              <a:rPr sz="3600" dirty="0" smtClean="0">
                <a:solidFill>
                  <a:schemeClr val="accent5"/>
                </a:solidFill>
              </a:rPr>
              <a:t>An illustration</a:t>
            </a:r>
          </a:p>
        </p:txBody>
      </p:sp>
      <p:sp>
        <p:nvSpPr>
          <p:cNvPr id="19" name="Content Placeholder 18"/>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bwMode="auto">
          <a:xfrm>
            <a:off x="5715000" y="1676400"/>
            <a:ext cx="2971800" cy="2377440"/>
          </a:xfrm>
          <a:prstGeom prst="rect">
            <a:avLst/>
          </a:prstGeom>
          <a:noFill/>
          <a:ln w="9525">
            <a:noFill/>
            <a:miter lim="800000"/>
            <a:headEnd/>
            <a:tailEnd/>
          </a:ln>
          <a:effectLst>
            <a:outerShdw blurRad="342900" dist="50800" dir="5400000" algn="ctr" rotWithShape="0">
              <a:schemeClr val="bg2"/>
            </a:outerShdw>
          </a:effectLst>
        </p:spPr>
      </p:pic>
      <p:sp>
        <p:nvSpPr>
          <p:cNvPr id="5" name="Can 4"/>
          <p:cNvSpPr/>
          <p:nvPr/>
        </p:nvSpPr>
        <p:spPr bwMode="auto">
          <a:xfrm>
            <a:off x="533400" y="3886200"/>
            <a:ext cx="4495800" cy="2286000"/>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TextBox 5"/>
          <p:cNvSpPr txBox="1"/>
          <p:nvPr/>
        </p:nvSpPr>
        <p:spPr>
          <a:xfrm>
            <a:off x="1828800" y="6172200"/>
            <a:ext cx="1867909" cy="523220"/>
          </a:xfrm>
          <a:prstGeom prst="rect">
            <a:avLst/>
          </a:prstGeom>
          <a:noFill/>
        </p:spPr>
        <p:txBody>
          <a:bodyPr wrap="square" rtlCol="0">
            <a:spAutoFit/>
          </a:bodyPr>
          <a:lstStyle/>
          <a:p>
            <a:pPr algn="ctr"/>
            <a:r>
              <a:rPr lang="en-US" sz="2800" b="1" dirty="0" smtClean="0"/>
              <a:t>Repository</a:t>
            </a:r>
            <a:endParaRPr lang="en-US" sz="2800" b="1" dirty="0"/>
          </a:p>
        </p:txBody>
      </p:sp>
      <p:sp>
        <p:nvSpPr>
          <p:cNvPr id="7" name="TextBox 6"/>
          <p:cNvSpPr txBox="1"/>
          <p:nvPr/>
        </p:nvSpPr>
        <p:spPr>
          <a:xfrm>
            <a:off x="6019800" y="1143000"/>
            <a:ext cx="2362200" cy="523220"/>
          </a:xfrm>
          <a:prstGeom prst="rect">
            <a:avLst/>
          </a:prstGeom>
          <a:noFill/>
        </p:spPr>
        <p:txBody>
          <a:bodyPr wrap="square" rtlCol="0">
            <a:spAutoFit/>
          </a:bodyPr>
          <a:lstStyle/>
          <a:p>
            <a:pPr algn="ctr"/>
            <a:r>
              <a:rPr lang="en-US" sz="2800" b="1" dirty="0" smtClean="0"/>
              <a:t>Visual Editor</a:t>
            </a:r>
            <a:endParaRPr lang="en-US" sz="2800" b="1" dirty="0"/>
          </a:p>
        </p:txBody>
      </p:sp>
      <p:sp>
        <p:nvSpPr>
          <p:cNvPr id="22" name="TextBox 21"/>
          <p:cNvSpPr txBox="1"/>
          <p:nvPr/>
        </p:nvSpPr>
        <p:spPr>
          <a:xfrm>
            <a:off x="457200" y="5181600"/>
            <a:ext cx="4648200" cy="830997"/>
          </a:xfrm>
          <a:prstGeom prst="rect">
            <a:avLst/>
          </a:prstGeom>
          <a:noFill/>
        </p:spPr>
        <p:txBody>
          <a:bodyPr wrap="square" rtlCol="0">
            <a:spAutoFit/>
          </a:bodyPr>
          <a:lstStyle/>
          <a:p>
            <a:pPr algn="ctr"/>
            <a:r>
              <a:rPr lang="en-US" sz="2400" i="1" dirty="0" smtClean="0"/>
              <a:t>Information about applications, computers, business processes, etc.</a:t>
            </a:r>
            <a:endParaRPr lang="en-US" sz="2400" i="1" dirty="0"/>
          </a:p>
        </p:txBody>
      </p:sp>
      <p:sp>
        <p:nvSpPr>
          <p:cNvPr id="23" name="Rectangle 22"/>
          <p:cNvSpPr/>
          <p:nvPr/>
        </p:nvSpPr>
        <p:spPr bwMode="auto">
          <a:xfrm>
            <a:off x="1676400" y="4572000"/>
            <a:ext cx="304800" cy="3048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4" name="Rectangle 23"/>
          <p:cNvSpPr/>
          <p:nvPr/>
        </p:nvSpPr>
        <p:spPr bwMode="auto">
          <a:xfrm>
            <a:off x="1828800" y="4724400"/>
            <a:ext cx="304800" cy="304800"/>
          </a:xfrm>
          <a:prstGeom prst="rect">
            <a:avLst/>
          </a:prstGeom>
          <a:gradFill>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5" name="Rectangle 24"/>
          <p:cNvSpPr/>
          <p:nvPr/>
        </p:nvSpPr>
        <p:spPr bwMode="auto">
          <a:xfrm>
            <a:off x="1981200" y="4876800"/>
            <a:ext cx="304800" cy="3048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6" name="Rectangle 25"/>
          <p:cNvSpPr/>
          <p:nvPr/>
        </p:nvSpPr>
        <p:spPr bwMode="auto">
          <a:xfrm>
            <a:off x="2667000" y="4648200"/>
            <a:ext cx="304800" cy="381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2819400" y="4800600"/>
            <a:ext cx="304800" cy="3810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9" name="Rectangle 28"/>
          <p:cNvSpPr/>
          <p:nvPr/>
        </p:nvSpPr>
        <p:spPr bwMode="auto">
          <a:xfrm>
            <a:off x="3429000" y="4648200"/>
            <a:ext cx="533400" cy="2286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0" name="Rectangle 29"/>
          <p:cNvSpPr/>
          <p:nvPr/>
        </p:nvSpPr>
        <p:spPr bwMode="auto">
          <a:xfrm>
            <a:off x="3581400" y="4800600"/>
            <a:ext cx="533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1" name="Freeform 30"/>
          <p:cNvSpPr/>
          <p:nvPr/>
        </p:nvSpPr>
        <p:spPr>
          <a:xfrm>
            <a:off x="2090056" y="2743200"/>
            <a:ext cx="3762103" cy="1915886"/>
          </a:xfrm>
          <a:custGeom>
            <a:avLst/>
            <a:gdLst>
              <a:gd name="connsiteX0" fmla="*/ 4251960 w 4251960"/>
              <a:gd name="connsiteY0" fmla="*/ 0 h 1874520"/>
              <a:gd name="connsiteX1" fmla="*/ 853440 w 4251960"/>
              <a:gd name="connsiteY1" fmla="*/ 365760 h 1874520"/>
              <a:gd name="connsiteX2" fmla="*/ 0 w 4251960"/>
              <a:gd name="connsiteY2" fmla="*/ 1874520 h 1874520"/>
            </a:gdLst>
            <a:ahLst/>
            <a:cxnLst>
              <a:cxn ang="0">
                <a:pos x="connsiteX0" y="connsiteY0"/>
              </a:cxn>
              <a:cxn ang="0">
                <a:pos x="connsiteX1" y="connsiteY1"/>
              </a:cxn>
              <a:cxn ang="0">
                <a:pos x="connsiteX2" y="connsiteY2"/>
              </a:cxn>
            </a:cxnLst>
            <a:rect l="l" t="t" r="r" b="b"/>
            <a:pathLst>
              <a:path w="4251960" h="1874520">
                <a:moveTo>
                  <a:pt x="4251960" y="0"/>
                </a:moveTo>
                <a:cubicBezTo>
                  <a:pt x="2907030" y="26670"/>
                  <a:pt x="1562100" y="53340"/>
                  <a:pt x="853440" y="365760"/>
                </a:cubicBezTo>
                <a:cubicBezTo>
                  <a:pt x="144780" y="678180"/>
                  <a:pt x="72390" y="1276350"/>
                  <a:pt x="0" y="187452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3048000" y="3583940"/>
            <a:ext cx="3398520" cy="1140460"/>
          </a:xfrm>
          <a:custGeom>
            <a:avLst/>
            <a:gdLst>
              <a:gd name="connsiteX0" fmla="*/ 3276600 w 3276600"/>
              <a:gd name="connsiteY0" fmla="*/ 73660 h 1338580"/>
              <a:gd name="connsiteX1" fmla="*/ 1524000 w 3276600"/>
              <a:gd name="connsiteY1" fmla="*/ 210820 h 1338580"/>
              <a:gd name="connsiteX2" fmla="*/ 0 w 3276600"/>
              <a:gd name="connsiteY2" fmla="*/ 1338580 h 1338580"/>
            </a:gdLst>
            <a:ahLst/>
            <a:cxnLst>
              <a:cxn ang="0">
                <a:pos x="connsiteX0" y="connsiteY0"/>
              </a:cxn>
              <a:cxn ang="0">
                <a:pos x="connsiteX1" y="connsiteY1"/>
              </a:cxn>
              <a:cxn ang="0">
                <a:pos x="connsiteX2" y="connsiteY2"/>
              </a:cxn>
            </a:cxnLst>
            <a:rect l="l" t="t" r="r" b="b"/>
            <a:pathLst>
              <a:path w="3276600" h="1338580">
                <a:moveTo>
                  <a:pt x="3276600" y="73660"/>
                </a:moveTo>
                <a:cubicBezTo>
                  <a:pt x="2673350" y="36830"/>
                  <a:pt x="2070100" y="0"/>
                  <a:pt x="1524000" y="210820"/>
                </a:cubicBezTo>
                <a:cubicBezTo>
                  <a:pt x="977900" y="421640"/>
                  <a:pt x="488950" y="880110"/>
                  <a:pt x="0" y="13385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4191000" y="2819400"/>
            <a:ext cx="4493259" cy="2606040"/>
          </a:xfrm>
          <a:custGeom>
            <a:avLst/>
            <a:gdLst>
              <a:gd name="connsiteX0" fmla="*/ 2087880 w 2801620"/>
              <a:gd name="connsiteY0" fmla="*/ 0 h 2565400"/>
              <a:gd name="connsiteX1" fmla="*/ 2453640 w 2801620"/>
              <a:gd name="connsiteY1" fmla="*/ 2179320 h 2565400"/>
              <a:gd name="connsiteX2" fmla="*/ 0 w 2801620"/>
              <a:gd name="connsiteY2" fmla="*/ 2316480 h 2565400"/>
              <a:gd name="connsiteX0" fmla="*/ 2835532 w 3673880"/>
              <a:gd name="connsiteY0" fmla="*/ 0 h 2514600"/>
              <a:gd name="connsiteX1" fmla="*/ 3201292 w 3673880"/>
              <a:gd name="connsiteY1" fmla="*/ 2179320 h 2514600"/>
              <a:gd name="connsiteX2" fmla="*/ 0 w 3673880"/>
              <a:gd name="connsiteY2" fmla="*/ 2011680 h 2514600"/>
            </a:gdLst>
            <a:ahLst/>
            <a:cxnLst>
              <a:cxn ang="0">
                <a:pos x="connsiteX0" y="connsiteY0"/>
              </a:cxn>
              <a:cxn ang="0">
                <a:pos x="connsiteX1" y="connsiteY1"/>
              </a:cxn>
              <a:cxn ang="0">
                <a:pos x="connsiteX2" y="connsiteY2"/>
              </a:cxn>
            </a:cxnLst>
            <a:rect l="l" t="t" r="r" b="b"/>
            <a:pathLst>
              <a:path w="3673880" h="2514600">
                <a:moveTo>
                  <a:pt x="2835532" y="0"/>
                </a:moveTo>
                <a:cubicBezTo>
                  <a:pt x="3192402" y="896620"/>
                  <a:pt x="3673881" y="1844040"/>
                  <a:pt x="3201292" y="2179320"/>
                </a:cubicBezTo>
                <a:cubicBezTo>
                  <a:pt x="2728703" y="2514600"/>
                  <a:pt x="1052830" y="2136140"/>
                  <a:pt x="0" y="20116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2133600" y="1295400"/>
            <a:ext cx="4792723" cy="4548352"/>
            <a:chOff x="2133600" y="1295400"/>
            <a:chExt cx="4792723" cy="4548352"/>
          </a:xfrm>
        </p:grpSpPr>
        <p:cxnSp>
          <p:nvCxnSpPr>
            <p:cNvPr id="65" name="Straight Connector 64"/>
            <p:cNvCxnSpPr/>
            <p:nvPr/>
          </p:nvCxnSpPr>
          <p:spPr>
            <a:xfrm rot="10800000">
              <a:off x="2286000" y="4572000"/>
              <a:ext cx="2517228" cy="1271752"/>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5" name="Can 4"/>
            <p:cNvSpPr/>
            <p:nvPr/>
          </p:nvSpPr>
          <p:spPr bwMode="auto">
            <a:xfrm>
              <a:off x="2133600" y="1295400"/>
              <a:ext cx="4038600" cy="3581400"/>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7" name="Straight Connector 66"/>
            <p:cNvCxnSpPr/>
            <p:nvPr/>
          </p:nvCxnSpPr>
          <p:spPr>
            <a:xfrm rot="16200000" flipV="1">
              <a:off x="5891050" y="4776951"/>
              <a:ext cx="1316423" cy="754122"/>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7054" y="228600"/>
            <a:ext cx="8375946" cy="1163395"/>
          </a:xfrm>
        </p:spPr>
        <p:txBody>
          <a:bodyPr/>
          <a:lstStyle/>
          <a:p>
            <a:r>
              <a:rPr lang="en-US" dirty="0" smtClean="0"/>
              <a:t>The Repository </a:t>
            </a:r>
            <a:br>
              <a:rPr lang="en-US" dirty="0" smtClean="0"/>
            </a:br>
            <a:r>
              <a:rPr sz="3600" dirty="0" smtClean="0">
                <a:solidFill>
                  <a:schemeClr val="accent5"/>
                </a:solidFill>
              </a:rPr>
              <a:t>A closer look</a:t>
            </a:r>
          </a:p>
        </p:txBody>
      </p:sp>
      <p:grpSp>
        <p:nvGrpSpPr>
          <p:cNvPr id="72" name="Group 71"/>
          <p:cNvGrpSpPr/>
          <p:nvPr/>
        </p:nvGrpSpPr>
        <p:grpSpPr>
          <a:xfrm>
            <a:off x="2209800" y="2362200"/>
            <a:ext cx="1305165" cy="2214265"/>
            <a:chOff x="2209800" y="2362200"/>
            <a:chExt cx="1305165" cy="2214265"/>
          </a:xfrm>
        </p:grpSpPr>
        <p:sp>
          <p:nvSpPr>
            <p:cNvPr id="11" name="TextBox 10"/>
            <p:cNvSpPr txBox="1"/>
            <p:nvPr/>
          </p:nvSpPr>
          <p:spPr>
            <a:xfrm>
              <a:off x="2209800" y="4114800"/>
              <a:ext cx="1305165" cy="461665"/>
            </a:xfrm>
            <a:prstGeom prst="rect">
              <a:avLst/>
            </a:prstGeom>
            <a:noFill/>
          </p:spPr>
          <p:txBody>
            <a:bodyPr wrap="none" rtlCol="0">
              <a:spAutoFit/>
            </a:bodyPr>
            <a:lstStyle/>
            <a:p>
              <a:r>
                <a:rPr lang="en-US" sz="2400" i="1" dirty="0" smtClean="0"/>
                <a:t>Schemas</a:t>
              </a:r>
              <a:endParaRPr lang="en-US" sz="2400" i="1" dirty="0"/>
            </a:p>
          </p:txBody>
        </p:sp>
        <p:sp useBgFill="1">
          <p:nvSpPr>
            <p:cNvPr id="12" name="Rectangle 11"/>
            <p:cNvSpPr/>
            <p:nvPr/>
          </p:nvSpPr>
          <p:spPr bwMode="auto">
            <a:xfrm>
              <a:off x="2743200" y="2895600"/>
              <a:ext cx="304800" cy="3048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useBgFill="1">
          <p:nvSpPr>
            <p:cNvPr id="16" name="Rectangle 15"/>
            <p:cNvSpPr/>
            <p:nvPr/>
          </p:nvSpPr>
          <p:spPr bwMode="auto">
            <a:xfrm>
              <a:off x="2667000" y="2362200"/>
              <a:ext cx="457200" cy="2286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useBgFill="1">
          <p:nvSpPr>
            <p:cNvPr id="17" name="Rectangle 16"/>
            <p:cNvSpPr/>
            <p:nvPr/>
          </p:nvSpPr>
          <p:spPr bwMode="auto">
            <a:xfrm>
              <a:off x="2743200" y="3505200"/>
              <a:ext cx="304800" cy="3810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40" name="Group 39"/>
          <p:cNvGrpSpPr/>
          <p:nvPr/>
        </p:nvGrpSpPr>
        <p:grpSpPr>
          <a:xfrm>
            <a:off x="4800600" y="4495800"/>
            <a:ext cx="4092222" cy="2209800"/>
            <a:chOff x="1066800" y="1676400"/>
            <a:chExt cx="7620000" cy="4114800"/>
          </a:xfrm>
        </p:grpSpPr>
        <p:pic>
          <p:nvPicPr>
            <p:cNvPr id="41" name="Picture 40"/>
            <p:cNvPicPr>
              <a:picLocks noChangeAspect="1" noChangeArrowheads="1"/>
            </p:cNvPicPr>
            <p:nvPr/>
          </p:nvPicPr>
          <p:blipFill>
            <a:blip r:embed="rId3" cstate="print"/>
            <a:srcRect/>
            <a:stretch>
              <a:fillRect/>
            </a:stretch>
          </p:blipFill>
          <p:spPr bwMode="auto">
            <a:xfrm>
              <a:off x="5715000" y="1676400"/>
              <a:ext cx="2971800" cy="2377440"/>
            </a:xfrm>
            <a:prstGeom prst="rect">
              <a:avLst/>
            </a:prstGeom>
            <a:noFill/>
            <a:ln w="9525">
              <a:noFill/>
              <a:miter lim="800000"/>
              <a:headEnd/>
              <a:tailEnd/>
            </a:ln>
            <a:effectLst>
              <a:outerShdw blurRad="342900" dist="50800" dir="5400000" algn="ctr" rotWithShape="0">
                <a:schemeClr val="bg2"/>
              </a:outerShdw>
            </a:effectLst>
          </p:spPr>
        </p:pic>
        <p:sp>
          <p:nvSpPr>
            <p:cNvPr id="42" name="Can 41"/>
            <p:cNvSpPr/>
            <p:nvPr/>
          </p:nvSpPr>
          <p:spPr bwMode="auto">
            <a:xfrm>
              <a:off x="1066800" y="3886200"/>
              <a:ext cx="3962400" cy="1905000"/>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3" name="Freeform 42"/>
            <p:cNvSpPr/>
            <p:nvPr/>
          </p:nvSpPr>
          <p:spPr>
            <a:xfrm>
              <a:off x="2057400" y="2743200"/>
              <a:ext cx="3794760" cy="1828800"/>
            </a:xfrm>
            <a:custGeom>
              <a:avLst/>
              <a:gdLst>
                <a:gd name="connsiteX0" fmla="*/ 4251960 w 4251960"/>
                <a:gd name="connsiteY0" fmla="*/ 0 h 1874520"/>
                <a:gd name="connsiteX1" fmla="*/ 853440 w 4251960"/>
                <a:gd name="connsiteY1" fmla="*/ 365760 h 1874520"/>
                <a:gd name="connsiteX2" fmla="*/ 0 w 4251960"/>
                <a:gd name="connsiteY2" fmla="*/ 1874520 h 1874520"/>
              </a:gdLst>
              <a:ahLst/>
              <a:cxnLst>
                <a:cxn ang="0">
                  <a:pos x="connsiteX0" y="connsiteY0"/>
                </a:cxn>
                <a:cxn ang="0">
                  <a:pos x="connsiteX1" y="connsiteY1"/>
                </a:cxn>
                <a:cxn ang="0">
                  <a:pos x="connsiteX2" y="connsiteY2"/>
                </a:cxn>
              </a:cxnLst>
              <a:rect l="l" t="t" r="r" b="b"/>
              <a:pathLst>
                <a:path w="4251960" h="1874520">
                  <a:moveTo>
                    <a:pt x="4251960" y="0"/>
                  </a:moveTo>
                  <a:cubicBezTo>
                    <a:pt x="2907030" y="26670"/>
                    <a:pt x="1562100" y="53340"/>
                    <a:pt x="853440" y="365760"/>
                  </a:cubicBezTo>
                  <a:cubicBezTo>
                    <a:pt x="144780" y="678180"/>
                    <a:pt x="72390" y="1276350"/>
                    <a:pt x="0" y="187452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3337035" y="3583943"/>
              <a:ext cx="3109486" cy="930252"/>
            </a:xfrm>
            <a:custGeom>
              <a:avLst/>
              <a:gdLst>
                <a:gd name="connsiteX0" fmla="*/ 3276600 w 3276600"/>
                <a:gd name="connsiteY0" fmla="*/ 73660 h 1338580"/>
                <a:gd name="connsiteX1" fmla="*/ 1524000 w 3276600"/>
                <a:gd name="connsiteY1" fmla="*/ 210820 h 1338580"/>
                <a:gd name="connsiteX2" fmla="*/ 0 w 3276600"/>
                <a:gd name="connsiteY2" fmla="*/ 1338580 h 1338580"/>
              </a:gdLst>
              <a:ahLst/>
              <a:cxnLst>
                <a:cxn ang="0">
                  <a:pos x="connsiteX0" y="connsiteY0"/>
                </a:cxn>
                <a:cxn ang="0">
                  <a:pos x="connsiteX1" y="connsiteY1"/>
                </a:cxn>
                <a:cxn ang="0">
                  <a:pos x="connsiteX2" y="connsiteY2"/>
                </a:cxn>
              </a:cxnLst>
              <a:rect l="l" t="t" r="r" b="b"/>
              <a:pathLst>
                <a:path w="3276600" h="1338580">
                  <a:moveTo>
                    <a:pt x="3276600" y="73660"/>
                  </a:moveTo>
                  <a:cubicBezTo>
                    <a:pt x="2673350" y="36830"/>
                    <a:pt x="2070100" y="0"/>
                    <a:pt x="1524000" y="210820"/>
                  </a:cubicBezTo>
                  <a:cubicBezTo>
                    <a:pt x="977900" y="421640"/>
                    <a:pt x="488950" y="880110"/>
                    <a:pt x="0" y="13385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4614040" y="2910840"/>
              <a:ext cx="4070217" cy="2514599"/>
            </a:xfrm>
            <a:custGeom>
              <a:avLst/>
              <a:gdLst>
                <a:gd name="connsiteX0" fmla="*/ 2087880 w 2801620"/>
                <a:gd name="connsiteY0" fmla="*/ 0 h 2565400"/>
                <a:gd name="connsiteX1" fmla="*/ 2453640 w 2801620"/>
                <a:gd name="connsiteY1" fmla="*/ 2179320 h 2565400"/>
                <a:gd name="connsiteX2" fmla="*/ 0 w 2801620"/>
                <a:gd name="connsiteY2" fmla="*/ 2316480 h 2565400"/>
                <a:gd name="connsiteX0" fmla="*/ 2835532 w 3673880"/>
                <a:gd name="connsiteY0" fmla="*/ 0 h 2514600"/>
                <a:gd name="connsiteX1" fmla="*/ 3201292 w 3673880"/>
                <a:gd name="connsiteY1" fmla="*/ 2179320 h 2514600"/>
                <a:gd name="connsiteX2" fmla="*/ 0 w 3673880"/>
                <a:gd name="connsiteY2" fmla="*/ 2011680 h 2514600"/>
              </a:gdLst>
              <a:ahLst/>
              <a:cxnLst>
                <a:cxn ang="0">
                  <a:pos x="connsiteX0" y="connsiteY0"/>
                </a:cxn>
                <a:cxn ang="0">
                  <a:pos x="connsiteX1" y="connsiteY1"/>
                </a:cxn>
                <a:cxn ang="0">
                  <a:pos x="connsiteX2" y="connsiteY2"/>
                </a:cxn>
              </a:cxnLst>
              <a:rect l="l" t="t" r="r" b="b"/>
              <a:pathLst>
                <a:path w="3673880" h="2514600">
                  <a:moveTo>
                    <a:pt x="2835532" y="0"/>
                  </a:moveTo>
                  <a:cubicBezTo>
                    <a:pt x="3192402" y="896620"/>
                    <a:pt x="3673881" y="1844040"/>
                    <a:pt x="3201292" y="2179320"/>
                  </a:cubicBezTo>
                  <a:cubicBezTo>
                    <a:pt x="2728703" y="2514600"/>
                    <a:pt x="1052830" y="2136140"/>
                    <a:pt x="0" y="20116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 name="TextBox 5"/>
          <p:cNvSpPr txBox="1"/>
          <p:nvPr/>
        </p:nvSpPr>
        <p:spPr>
          <a:xfrm>
            <a:off x="4953000" y="6019800"/>
            <a:ext cx="1867909" cy="523220"/>
          </a:xfrm>
          <a:prstGeom prst="rect">
            <a:avLst/>
          </a:prstGeom>
          <a:noFill/>
        </p:spPr>
        <p:txBody>
          <a:bodyPr wrap="square" rtlCol="0">
            <a:spAutoFit/>
          </a:bodyPr>
          <a:lstStyle/>
          <a:p>
            <a:r>
              <a:rPr lang="en-US" sz="2800" b="1" dirty="0" smtClean="0"/>
              <a:t>Repository</a:t>
            </a:r>
            <a:endParaRPr lang="en-US" sz="2800" b="1" dirty="0"/>
          </a:p>
        </p:txBody>
      </p:sp>
      <p:grpSp>
        <p:nvGrpSpPr>
          <p:cNvPr id="73" name="Group 72"/>
          <p:cNvGrpSpPr/>
          <p:nvPr/>
        </p:nvGrpSpPr>
        <p:grpSpPr>
          <a:xfrm>
            <a:off x="3048000" y="2188823"/>
            <a:ext cx="2566044" cy="2633552"/>
            <a:chOff x="3048000" y="2188823"/>
            <a:chExt cx="2566044" cy="2633552"/>
          </a:xfrm>
        </p:grpSpPr>
        <p:cxnSp>
          <p:nvCxnSpPr>
            <p:cNvPr id="20" name="Straight Connector 19"/>
            <p:cNvCxnSpPr/>
            <p:nvPr/>
          </p:nvCxnSpPr>
          <p:spPr>
            <a:xfrm rot="5400000">
              <a:off x="2265022" y="3505201"/>
              <a:ext cx="2633552" cy="79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67200" y="4114800"/>
              <a:ext cx="1346844" cy="461665"/>
            </a:xfrm>
            <a:prstGeom prst="rect">
              <a:avLst/>
            </a:prstGeom>
            <a:noFill/>
          </p:spPr>
          <p:txBody>
            <a:bodyPr wrap="none" rtlCol="0">
              <a:spAutoFit/>
            </a:bodyPr>
            <a:lstStyle/>
            <a:p>
              <a:r>
                <a:rPr lang="en-US" sz="2400" i="1" dirty="0" smtClean="0"/>
                <a:t>Instances</a:t>
              </a:r>
              <a:endParaRPr lang="en-US" sz="2400" i="1" dirty="0"/>
            </a:p>
          </p:txBody>
        </p:sp>
        <p:sp>
          <p:nvSpPr>
            <p:cNvPr id="23" name="Rectangle 22"/>
            <p:cNvSpPr/>
            <p:nvPr/>
          </p:nvSpPr>
          <p:spPr bwMode="auto">
            <a:xfrm>
              <a:off x="4572000" y="2819400"/>
              <a:ext cx="304800" cy="3048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4" name="Rectangle 23"/>
            <p:cNvSpPr/>
            <p:nvPr/>
          </p:nvSpPr>
          <p:spPr bwMode="auto">
            <a:xfrm>
              <a:off x="4724400" y="2971800"/>
              <a:ext cx="304800" cy="304800"/>
            </a:xfrm>
            <a:prstGeom prst="rect">
              <a:avLst/>
            </a:prstGeom>
            <a:gradFill>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5" name="Rectangle 24"/>
            <p:cNvSpPr/>
            <p:nvPr/>
          </p:nvSpPr>
          <p:spPr bwMode="auto">
            <a:xfrm>
              <a:off x="4876800" y="3124200"/>
              <a:ext cx="304800" cy="3048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6" name="Rectangle 25"/>
            <p:cNvSpPr/>
            <p:nvPr/>
          </p:nvSpPr>
          <p:spPr bwMode="auto">
            <a:xfrm>
              <a:off x="4648200" y="3581400"/>
              <a:ext cx="304800" cy="381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4800600" y="3733800"/>
              <a:ext cx="304800" cy="3810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9" name="Rectangle 28"/>
            <p:cNvSpPr/>
            <p:nvPr/>
          </p:nvSpPr>
          <p:spPr bwMode="auto">
            <a:xfrm>
              <a:off x="4495800" y="2286000"/>
              <a:ext cx="533400" cy="2286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0" name="Rectangle 29"/>
            <p:cNvSpPr/>
            <p:nvPr/>
          </p:nvSpPr>
          <p:spPr bwMode="auto">
            <a:xfrm>
              <a:off x="4648200" y="2438400"/>
              <a:ext cx="533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51" name="Straight Arrow Connector 50"/>
            <p:cNvCxnSpPr>
              <a:stCxn id="16" idx="3"/>
              <a:endCxn id="29" idx="1"/>
            </p:cNvCxnSpPr>
            <p:nvPr/>
          </p:nvCxnSpPr>
          <p:spPr>
            <a:xfrm flipV="1">
              <a:off x="3124200" y="24003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3"/>
              <a:endCxn id="30" idx="1"/>
            </p:cNvCxnSpPr>
            <p:nvPr/>
          </p:nvCxnSpPr>
          <p:spPr>
            <a:xfrm>
              <a:off x="3124200" y="2476500"/>
              <a:ext cx="1524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2" idx="3"/>
              <a:endCxn id="23" idx="1"/>
            </p:cNvCxnSpPr>
            <p:nvPr/>
          </p:nvCxnSpPr>
          <p:spPr>
            <a:xfrm flipV="1">
              <a:off x="3048000" y="2971800"/>
              <a:ext cx="1524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3"/>
              <a:endCxn id="24" idx="1"/>
            </p:cNvCxnSpPr>
            <p:nvPr/>
          </p:nvCxnSpPr>
          <p:spPr>
            <a:xfrm>
              <a:off x="3048000" y="3048000"/>
              <a:ext cx="1676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5" idx="1"/>
            </p:cNvCxnSpPr>
            <p:nvPr/>
          </p:nvCxnSpPr>
          <p:spPr>
            <a:xfrm>
              <a:off x="3048000" y="30480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3"/>
            </p:cNvCxnSpPr>
            <p:nvPr/>
          </p:nvCxnSpPr>
          <p:spPr>
            <a:xfrm>
              <a:off x="3048000" y="3695700"/>
              <a:ext cx="1600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7" idx="3"/>
              <a:endCxn id="26" idx="2"/>
            </p:cNvCxnSpPr>
            <p:nvPr/>
          </p:nvCxnSpPr>
          <p:spPr>
            <a:xfrm>
              <a:off x="3048000" y="3695700"/>
              <a:ext cx="1752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4811254" y="2577503"/>
            <a:ext cx="389268" cy="1184425"/>
            <a:chOff x="4811254" y="2577503"/>
            <a:chExt cx="389268" cy="1184425"/>
          </a:xfrm>
        </p:grpSpPr>
        <p:sp>
          <p:nvSpPr>
            <p:cNvPr id="47" name="Freeform 46"/>
            <p:cNvSpPr/>
            <p:nvPr/>
          </p:nvSpPr>
          <p:spPr>
            <a:xfrm>
              <a:off x="4844374" y="2577830"/>
              <a:ext cx="160506" cy="428017"/>
            </a:xfrm>
            <a:custGeom>
              <a:avLst/>
              <a:gdLst>
                <a:gd name="connsiteX0" fmla="*/ 0 w 160506"/>
                <a:gd name="connsiteY0" fmla="*/ 0 h 428017"/>
                <a:gd name="connsiteX1" fmla="*/ 145915 w 160506"/>
                <a:gd name="connsiteY1" fmla="*/ 282102 h 428017"/>
                <a:gd name="connsiteX2" fmla="*/ 87549 w 160506"/>
                <a:gd name="connsiteY2" fmla="*/ 428017 h 428017"/>
                <a:gd name="connsiteX0" fmla="*/ 0 w 160506"/>
                <a:gd name="connsiteY0" fmla="*/ 0 h 428017"/>
                <a:gd name="connsiteX1" fmla="*/ 145915 w 160506"/>
                <a:gd name="connsiteY1" fmla="*/ 282102 h 428017"/>
                <a:gd name="connsiteX2" fmla="*/ 87549 w 160506"/>
                <a:gd name="connsiteY2" fmla="*/ 428017 h 428017"/>
                <a:gd name="connsiteX0" fmla="*/ 0 w 160506"/>
                <a:gd name="connsiteY0" fmla="*/ 0 h 428017"/>
                <a:gd name="connsiteX1" fmla="*/ 145915 w 160506"/>
                <a:gd name="connsiteY1" fmla="*/ 205902 h 428017"/>
                <a:gd name="connsiteX2" fmla="*/ 87549 w 160506"/>
                <a:gd name="connsiteY2" fmla="*/ 428017 h 428017"/>
                <a:gd name="connsiteX0" fmla="*/ 0 w 160506"/>
                <a:gd name="connsiteY0" fmla="*/ 0 h 428017"/>
                <a:gd name="connsiteX1" fmla="*/ 145915 w 160506"/>
                <a:gd name="connsiteY1" fmla="*/ 205902 h 428017"/>
                <a:gd name="connsiteX2" fmla="*/ 87549 w 160506"/>
                <a:gd name="connsiteY2" fmla="*/ 428017 h 428017"/>
              </a:gdLst>
              <a:ahLst/>
              <a:cxnLst>
                <a:cxn ang="0">
                  <a:pos x="connsiteX0" y="connsiteY0"/>
                </a:cxn>
                <a:cxn ang="0">
                  <a:pos x="connsiteX1" y="connsiteY1"/>
                </a:cxn>
                <a:cxn ang="0">
                  <a:pos x="connsiteX2" y="connsiteY2"/>
                </a:cxn>
              </a:cxnLst>
              <a:rect l="l" t="t" r="r" b="b"/>
              <a:pathLst>
                <a:path w="160506" h="428017">
                  <a:moveTo>
                    <a:pt x="0" y="0"/>
                  </a:moveTo>
                  <a:cubicBezTo>
                    <a:pt x="122940" y="111009"/>
                    <a:pt x="131324" y="134566"/>
                    <a:pt x="145915" y="205902"/>
                  </a:cubicBezTo>
                  <a:cubicBezTo>
                    <a:pt x="160506" y="277238"/>
                    <a:pt x="124027" y="390727"/>
                    <a:pt x="87549" y="428017"/>
                  </a:cubicBezTo>
                </a:path>
              </a:pathLst>
            </a:cu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5041474" y="2577503"/>
              <a:ext cx="159048" cy="564596"/>
            </a:xfrm>
            <a:custGeom>
              <a:avLst/>
              <a:gdLst>
                <a:gd name="connsiteX0" fmla="*/ 0 w 159048"/>
                <a:gd name="connsiteY0" fmla="*/ 0 h 564596"/>
                <a:gd name="connsiteX1" fmla="*/ 150354 w 159048"/>
                <a:gd name="connsiteY1" fmla="*/ 297641 h 564596"/>
                <a:gd name="connsiteX2" fmla="*/ 52164 w 159048"/>
                <a:gd name="connsiteY2" fmla="*/ 564596 h 564596"/>
              </a:gdLst>
              <a:ahLst/>
              <a:cxnLst>
                <a:cxn ang="0">
                  <a:pos x="connsiteX0" y="connsiteY0"/>
                </a:cxn>
                <a:cxn ang="0">
                  <a:pos x="connsiteX1" y="connsiteY1"/>
                </a:cxn>
                <a:cxn ang="0">
                  <a:pos x="connsiteX2" y="connsiteY2"/>
                </a:cxn>
              </a:cxnLst>
              <a:rect l="l" t="t" r="r" b="b"/>
              <a:pathLst>
                <a:path w="159048" h="564596">
                  <a:moveTo>
                    <a:pt x="0" y="0"/>
                  </a:moveTo>
                  <a:cubicBezTo>
                    <a:pt x="70830" y="101771"/>
                    <a:pt x="141660" y="203542"/>
                    <a:pt x="150354" y="297641"/>
                  </a:cubicBezTo>
                  <a:cubicBezTo>
                    <a:pt x="159048" y="391740"/>
                    <a:pt x="105606" y="478168"/>
                    <a:pt x="52164" y="564596"/>
                  </a:cubicBezTo>
                </a:path>
              </a:pathLst>
            </a:cu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4811254" y="3369165"/>
              <a:ext cx="156577" cy="248545"/>
            </a:xfrm>
            <a:custGeom>
              <a:avLst/>
              <a:gdLst>
                <a:gd name="connsiteX0" fmla="*/ 203030 w 203030"/>
                <a:gd name="connsiteY0" fmla="*/ 0 h 248545"/>
                <a:gd name="connsiteX1" fmla="*/ 25059 w 203030"/>
                <a:gd name="connsiteY1" fmla="*/ 116601 h 248545"/>
                <a:gd name="connsiteX2" fmla="*/ 52676 w 203030"/>
                <a:gd name="connsiteY2" fmla="*/ 248545 h 248545"/>
                <a:gd name="connsiteX0" fmla="*/ 190330 w 190330"/>
                <a:gd name="connsiteY0" fmla="*/ 0 h 324745"/>
                <a:gd name="connsiteX1" fmla="*/ 12359 w 190330"/>
                <a:gd name="connsiteY1" fmla="*/ 116601 h 324745"/>
                <a:gd name="connsiteX2" fmla="*/ 116176 w 190330"/>
                <a:gd name="connsiteY2" fmla="*/ 324745 h 324745"/>
                <a:gd name="connsiteX0" fmla="*/ 190330 w 190330"/>
                <a:gd name="connsiteY0" fmla="*/ 0 h 248545"/>
                <a:gd name="connsiteX1" fmla="*/ 12359 w 190330"/>
                <a:gd name="connsiteY1" fmla="*/ 116601 h 248545"/>
                <a:gd name="connsiteX2" fmla="*/ 116176 w 190330"/>
                <a:gd name="connsiteY2" fmla="*/ 248545 h 248545"/>
                <a:gd name="connsiteX0" fmla="*/ 190330 w 190330"/>
                <a:gd name="connsiteY0" fmla="*/ 1023 h 249568"/>
                <a:gd name="connsiteX1" fmla="*/ 12359 w 190330"/>
                <a:gd name="connsiteY1" fmla="*/ 41424 h 249568"/>
                <a:gd name="connsiteX2" fmla="*/ 116176 w 190330"/>
                <a:gd name="connsiteY2" fmla="*/ 249568 h 249568"/>
                <a:gd name="connsiteX0" fmla="*/ 156577 w 156577"/>
                <a:gd name="connsiteY0" fmla="*/ 0 h 248545"/>
                <a:gd name="connsiteX1" fmla="*/ 12359 w 156577"/>
                <a:gd name="connsiteY1" fmla="*/ 77223 h 248545"/>
                <a:gd name="connsiteX2" fmla="*/ 82423 w 156577"/>
                <a:gd name="connsiteY2" fmla="*/ 248545 h 248545"/>
              </a:gdLst>
              <a:ahLst/>
              <a:cxnLst>
                <a:cxn ang="0">
                  <a:pos x="connsiteX0" y="connsiteY0"/>
                </a:cxn>
                <a:cxn ang="0">
                  <a:pos x="connsiteX1" y="connsiteY1"/>
                </a:cxn>
                <a:cxn ang="0">
                  <a:pos x="connsiteX2" y="connsiteY2"/>
                </a:cxn>
              </a:cxnLst>
              <a:rect l="l" t="t" r="r" b="b"/>
              <a:pathLst>
                <a:path w="156577" h="248545">
                  <a:moveTo>
                    <a:pt x="156577" y="0"/>
                  </a:moveTo>
                  <a:cubicBezTo>
                    <a:pt x="80121" y="37588"/>
                    <a:pt x="24718" y="35799"/>
                    <a:pt x="12359" y="77223"/>
                  </a:cubicBezTo>
                  <a:cubicBezTo>
                    <a:pt x="0" y="118647"/>
                    <a:pt x="56085" y="203285"/>
                    <a:pt x="82423" y="248545"/>
                  </a:cubicBezTo>
                </a:path>
              </a:pathLst>
            </a:cu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5007722" y="3384507"/>
              <a:ext cx="148309" cy="377421"/>
            </a:xfrm>
            <a:custGeom>
              <a:avLst/>
              <a:gdLst>
                <a:gd name="connsiteX0" fmla="*/ 94099 w 94099"/>
                <a:gd name="connsiteY0" fmla="*/ 0 h 377421"/>
                <a:gd name="connsiteX1" fmla="*/ 11251 w 94099"/>
                <a:gd name="connsiteY1" fmla="*/ 217861 h 377421"/>
                <a:gd name="connsiteX2" fmla="*/ 26593 w 94099"/>
                <a:gd name="connsiteY2" fmla="*/ 377421 h 377421"/>
                <a:gd name="connsiteX0" fmla="*/ 80803 w 161606"/>
                <a:gd name="connsiteY0" fmla="*/ 0 h 377421"/>
                <a:gd name="connsiteX1" fmla="*/ 150355 w 161606"/>
                <a:gd name="connsiteY1" fmla="*/ 217861 h 377421"/>
                <a:gd name="connsiteX2" fmla="*/ 13297 w 161606"/>
                <a:gd name="connsiteY2" fmla="*/ 377421 h 377421"/>
                <a:gd name="connsiteX0" fmla="*/ 80803 w 161606"/>
                <a:gd name="connsiteY0" fmla="*/ 0 h 377421"/>
                <a:gd name="connsiteX1" fmla="*/ 150355 w 161606"/>
                <a:gd name="connsiteY1" fmla="*/ 217861 h 377421"/>
                <a:gd name="connsiteX2" fmla="*/ 13297 w 161606"/>
                <a:gd name="connsiteY2" fmla="*/ 377421 h 377421"/>
                <a:gd name="connsiteX0" fmla="*/ 80803 w 161606"/>
                <a:gd name="connsiteY0" fmla="*/ 0 h 377421"/>
                <a:gd name="connsiteX1" fmla="*/ 150355 w 161606"/>
                <a:gd name="connsiteY1" fmla="*/ 217861 h 377421"/>
                <a:gd name="connsiteX2" fmla="*/ 13297 w 161606"/>
                <a:gd name="connsiteY2" fmla="*/ 377421 h 377421"/>
                <a:gd name="connsiteX0" fmla="*/ 67506 w 148309"/>
                <a:gd name="connsiteY0" fmla="*/ 0 h 377421"/>
                <a:gd name="connsiteX1" fmla="*/ 137058 w 148309"/>
                <a:gd name="connsiteY1" fmla="*/ 217861 h 377421"/>
                <a:gd name="connsiteX2" fmla="*/ 0 w 148309"/>
                <a:gd name="connsiteY2" fmla="*/ 377421 h 377421"/>
                <a:gd name="connsiteX0" fmla="*/ 67506 w 148309"/>
                <a:gd name="connsiteY0" fmla="*/ 0 h 377421"/>
                <a:gd name="connsiteX1" fmla="*/ 137058 w 148309"/>
                <a:gd name="connsiteY1" fmla="*/ 217861 h 377421"/>
                <a:gd name="connsiteX2" fmla="*/ 0 w 148309"/>
                <a:gd name="connsiteY2" fmla="*/ 377421 h 377421"/>
              </a:gdLst>
              <a:ahLst/>
              <a:cxnLst>
                <a:cxn ang="0">
                  <a:pos x="connsiteX0" y="connsiteY0"/>
                </a:cxn>
                <a:cxn ang="0">
                  <a:pos x="connsiteX1" y="connsiteY1"/>
                </a:cxn>
                <a:cxn ang="0">
                  <a:pos x="connsiteX2" y="connsiteY2"/>
                </a:cxn>
              </a:cxnLst>
              <a:rect l="l" t="t" r="r" b="b"/>
              <a:pathLst>
                <a:path w="148309" h="377421">
                  <a:moveTo>
                    <a:pt x="67506" y="0"/>
                  </a:moveTo>
                  <a:cubicBezTo>
                    <a:pt x="123761" y="106629"/>
                    <a:pt x="148309" y="154958"/>
                    <a:pt x="137058" y="217861"/>
                  </a:cubicBezTo>
                  <a:cubicBezTo>
                    <a:pt x="125807" y="280764"/>
                    <a:pt x="54209" y="335740"/>
                    <a:pt x="0" y="377421"/>
                  </a:cubicBezTo>
                </a:path>
              </a:pathLst>
            </a:cu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4" name="Group 63"/>
          <p:cNvGrpSpPr/>
          <p:nvPr/>
        </p:nvGrpSpPr>
        <p:grpSpPr>
          <a:xfrm>
            <a:off x="152401" y="2471057"/>
            <a:ext cx="2667000" cy="3606072"/>
            <a:chOff x="152401" y="2471057"/>
            <a:chExt cx="2667000" cy="3606072"/>
          </a:xfrm>
        </p:grpSpPr>
        <p:sp>
          <p:nvSpPr>
            <p:cNvPr id="46" name="TextBox 45"/>
            <p:cNvSpPr txBox="1"/>
            <p:nvPr/>
          </p:nvSpPr>
          <p:spPr>
            <a:xfrm>
              <a:off x="152401" y="4876800"/>
              <a:ext cx="2667000" cy="1200329"/>
            </a:xfrm>
            <a:prstGeom prst="rect">
              <a:avLst/>
            </a:prstGeom>
            <a:noFill/>
          </p:spPr>
          <p:txBody>
            <a:bodyPr wrap="square" rtlCol="0">
              <a:spAutoFit/>
            </a:bodyPr>
            <a:lstStyle/>
            <a:p>
              <a:pPr algn="ctr"/>
              <a:r>
                <a:rPr lang="en-US" sz="2400" b="1" i="1" dirty="0" smtClean="0"/>
                <a:t>Defined using the "Oslo" schema language</a:t>
              </a:r>
              <a:endParaRPr lang="en-US" sz="2400" b="1" i="1" dirty="0"/>
            </a:p>
          </p:txBody>
        </p:sp>
        <p:sp>
          <p:nvSpPr>
            <p:cNvPr id="54" name="Freeform 53"/>
            <p:cNvSpPr/>
            <p:nvPr/>
          </p:nvSpPr>
          <p:spPr>
            <a:xfrm>
              <a:off x="1480207" y="3699641"/>
              <a:ext cx="1252483" cy="1135118"/>
            </a:xfrm>
            <a:custGeom>
              <a:avLst/>
              <a:gdLst>
                <a:gd name="connsiteX0" fmla="*/ 43793 w 1252483"/>
                <a:gd name="connsiteY0" fmla="*/ 1135118 h 1135118"/>
                <a:gd name="connsiteX1" fmla="*/ 201448 w 1252483"/>
                <a:gd name="connsiteY1" fmla="*/ 199697 h 1135118"/>
                <a:gd name="connsiteX2" fmla="*/ 1252483 w 1252483"/>
                <a:gd name="connsiteY2" fmla="*/ 0 h 1135118"/>
              </a:gdLst>
              <a:ahLst/>
              <a:cxnLst>
                <a:cxn ang="0">
                  <a:pos x="connsiteX0" y="connsiteY0"/>
                </a:cxn>
                <a:cxn ang="0">
                  <a:pos x="connsiteX1" y="connsiteY1"/>
                </a:cxn>
                <a:cxn ang="0">
                  <a:pos x="connsiteX2" y="connsiteY2"/>
                </a:cxn>
              </a:cxnLst>
              <a:rect l="l" t="t" r="r" b="b"/>
              <a:pathLst>
                <a:path w="1252483" h="1135118">
                  <a:moveTo>
                    <a:pt x="43793" y="1135118"/>
                  </a:moveTo>
                  <a:cubicBezTo>
                    <a:pt x="21896" y="762000"/>
                    <a:pt x="0" y="388883"/>
                    <a:pt x="201448" y="199697"/>
                  </a:cubicBezTo>
                  <a:cubicBezTo>
                    <a:pt x="402896" y="10511"/>
                    <a:pt x="827689" y="5255"/>
                    <a:pt x="1252483"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966875" y="3058510"/>
              <a:ext cx="1755304" cy="1758296"/>
            </a:xfrm>
            <a:custGeom>
              <a:avLst/>
              <a:gdLst>
                <a:gd name="connsiteX0" fmla="*/ 574566 w 1751724"/>
                <a:gd name="connsiteY0" fmla="*/ 1755228 h 1755228"/>
                <a:gd name="connsiteX1" fmla="*/ 196193 w 1751724"/>
                <a:gd name="connsiteY1" fmla="*/ 346842 h 1755228"/>
                <a:gd name="connsiteX2" fmla="*/ 1751724 w 1751724"/>
                <a:gd name="connsiteY2" fmla="*/ 0 h 1755228"/>
                <a:gd name="connsiteX0" fmla="*/ 556667 w 1755304"/>
                <a:gd name="connsiteY0" fmla="*/ 1758296 h 1758296"/>
                <a:gd name="connsiteX1" fmla="*/ 199773 w 1755304"/>
                <a:gd name="connsiteY1" fmla="*/ 346842 h 1758296"/>
                <a:gd name="connsiteX2" fmla="*/ 1755304 w 1755304"/>
                <a:gd name="connsiteY2" fmla="*/ 0 h 1758296"/>
              </a:gdLst>
              <a:ahLst/>
              <a:cxnLst>
                <a:cxn ang="0">
                  <a:pos x="connsiteX0" y="connsiteY0"/>
                </a:cxn>
                <a:cxn ang="0">
                  <a:pos x="connsiteX1" y="connsiteY1"/>
                </a:cxn>
                <a:cxn ang="0">
                  <a:pos x="connsiteX2" y="connsiteY2"/>
                </a:cxn>
              </a:cxnLst>
              <a:rect l="l" t="t" r="r" b="b"/>
              <a:pathLst>
                <a:path w="1755304" h="1758296">
                  <a:moveTo>
                    <a:pt x="556667" y="1758296"/>
                  </a:moveTo>
                  <a:cubicBezTo>
                    <a:pt x="269384" y="1200372"/>
                    <a:pt x="0" y="639891"/>
                    <a:pt x="199773" y="346842"/>
                  </a:cubicBezTo>
                  <a:cubicBezTo>
                    <a:pt x="399546" y="53793"/>
                    <a:pt x="1075635" y="27152"/>
                    <a:pt x="1755304"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Freeform 57"/>
            <p:cNvSpPr/>
            <p:nvPr/>
          </p:nvSpPr>
          <p:spPr>
            <a:xfrm>
              <a:off x="282588" y="2471057"/>
              <a:ext cx="2351754" cy="2347385"/>
            </a:xfrm>
            <a:custGeom>
              <a:avLst/>
              <a:gdLst>
                <a:gd name="connsiteX0" fmla="*/ 1252483 w 2271986"/>
                <a:gd name="connsiteY0" fmla="*/ 2333297 h 2333297"/>
                <a:gd name="connsiteX1" fmla="*/ 169917 w 2271986"/>
                <a:gd name="connsiteY1" fmla="*/ 409904 h 2333297"/>
                <a:gd name="connsiteX2" fmla="*/ 2271986 w 2271986"/>
                <a:gd name="connsiteY2" fmla="*/ 0 h 2333297"/>
                <a:gd name="connsiteX0" fmla="*/ 1235436 w 2275395"/>
                <a:gd name="connsiteY0" fmla="*/ 2344037 h 2344037"/>
                <a:gd name="connsiteX1" fmla="*/ 173326 w 2275395"/>
                <a:gd name="connsiteY1" fmla="*/ 409904 h 2344037"/>
                <a:gd name="connsiteX2" fmla="*/ 2275395 w 2275395"/>
                <a:gd name="connsiteY2" fmla="*/ 0 h 2344037"/>
                <a:gd name="connsiteX0" fmla="*/ 1211036 w 2280275"/>
                <a:gd name="connsiteY0" fmla="*/ 2338025 h 2338025"/>
                <a:gd name="connsiteX1" fmla="*/ 178206 w 2280275"/>
                <a:gd name="connsiteY1" fmla="*/ 409904 h 2338025"/>
                <a:gd name="connsiteX2" fmla="*/ 2280275 w 2280275"/>
                <a:gd name="connsiteY2" fmla="*/ 0 h 2338025"/>
                <a:gd name="connsiteX0" fmla="*/ 1203716 w 2281739"/>
                <a:gd name="connsiteY0" fmla="*/ 2338025 h 2338025"/>
                <a:gd name="connsiteX1" fmla="*/ 179670 w 2281739"/>
                <a:gd name="connsiteY1" fmla="*/ 409904 h 2338025"/>
                <a:gd name="connsiteX2" fmla="*/ 2281739 w 2281739"/>
                <a:gd name="connsiteY2" fmla="*/ 0 h 2338025"/>
              </a:gdLst>
              <a:ahLst/>
              <a:cxnLst>
                <a:cxn ang="0">
                  <a:pos x="connsiteX0" y="connsiteY0"/>
                </a:cxn>
                <a:cxn ang="0">
                  <a:pos x="connsiteX1" y="connsiteY1"/>
                </a:cxn>
                <a:cxn ang="0">
                  <a:pos x="connsiteX2" y="connsiteY2"/>
                </a:cxn>
              </a:cxnLst>
              <a:rect l="l" t="t" r="r" b="b"/>
              <a:pathLst>
                <a:path w="2281739" h="2338025">
                  <a:moveTo>
                    <a:pt x="1203716" y="2338025"/>
                  </a:moveTo>
                  <a:cubicBezTo>
                    <a:pt x="577474" y="1570770"/>
                    <a:pt x="0" y="799575"/>
                    <a:pt x="179670" y="409904"/>
                  </a:cubicBezTo>
                  <a:cubicBezTo>
                    <a:pt x="359340" y="20233"/>
                    <a:pt x="1315663" y="10510"/>
                    <a:pt x="2281739"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left)">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dissolve">
                                      <p:cBhvr>
                                        <p:cTn id="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What's In The Repository</a:t>
            </a:r>
            <a:br>
              <a:rPr lang="en-US" dirty="0" smtClean="0"/>
            </a:br>
            <a:r>
              <a:rPr lang="en-US" sz="3600" dirty="0" smtClean="0">
                <a:solidFill>
                  <a:schemeClr val="accent5"/>
                </a:solidFill>
              </a:rPr>
              <a:t>Some examples of pre-defined schemas</a:t>
            </a:r>
          </a:p>
        </p:txBody>
      </p:sp>
      <p:sp>
        <p:nvSpPr>
          <p:cNvPr id="39" name="Content Placeholder 38"/>
          <p:cNvSpPr>
            <a:spLocks noGrp="1"/>
          </p:cNvSpPr>
          <p:nvPr>
            <p:ph idx="1"/>
          </p:nvPr>
        </p:nvSpPr>
        <p:spPr/>
        <p:txBody>
          <a:bodyPr/>
          <a:lstStyle/>
          <a:p>
            <a:endParaRPr lang="en-US"/>
          </a:p>
        </p:txBody>
      </p:sp>
      <p:sp>
        <p:nvSpPr>
          <p:cNvPr id="6" name="TextBox 5"/>
          <p:cNvSpPr txBox="1"/>
          <p:nvPr/>
        </p:nvSpPr>
        <p:spPr>
          <a:xfrm>
            <a:off x="3658394" y="1751806"/>
            <a:ext cx="2819875" cy="523220"/>
          </a:xfrm>
          <a:prstGeom prst="rect">
            <a:avLst/>
          </a:prstGeom>
          <a:noFill/>
        </p:spPr>
        <p:txBody>
          <a:bodyPr wrap="none" rtlCol="0">
            <a:spAutoFit/>
          </a:bodyPr>
          <a:lstStyle/>
          <a:p>
            <a:r>
              <a:rPr lang="en-US" sz="2800" b="1" dirty="0" smtClean="0"/>
              <a:t>What It Describes</a:t>
            </a:r>
            <a:endParaRPr lang="en-US" sz="2800" b="1" dirty="0"/>
          </a:p>
        </p:txBody>
      </p:sp>
      <p:sp>
        <p:nvSpPr>
          <p:cNvPr id="7" name="TextBox 6"/>
          <p:cNvSpPr txBox="1"/>
          <p:nvPr/>
        </p:nvSpPr>
        <p:spPr>
          <a:xfrm>
            <a:off x="381000" y="1752600"/>
            <a:ext cx="1348446" cy="523220"/>
          </a:xfrm>
          <a:prstGeom prst="rect">
            <a:avLst/>
          </a:prstGeom>
          <a:noFill/>
        </p:spPr>
        <p:txBody>
          <a:bodyPr wrap="none" rtlCol="0">
            <a:spAutoFit/>
          </a:bodyPr>
          <a:lstStyle/>
          <a:p>
            <a:r>
              <a:rPr lang="en-US" sz="2800" b="1" dirty="0" smtClean="0"/>
              <a:t>Schema</a:t>
            </a:r>
            <a:endParaRPr lang="en-US" sz="2800" b="1" dirty="0"/>
          </a:p>
        </p:txBody>
      </p:sp>
      <p:cxnSp>
        <p:nvCxnSpPr>
          <p:cNvPr id="9" name="Straight Connector 8"/>
          <p:cNvCxnSpPr/>
          <p:nvPr/>
        </p:nvCxnSpPr>
        <p:spPr>
          <a:xfrm>
            <a:off x="0" y="22860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1334294" y="4456906"/>
            <a:ext cx="43434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0" y="2285206"/>
            <a:ext cx="9144794" cy="840582"/>
            <a:chOff x="0" y="2285206"/>
            <a:chExt cx="9144794" cy="840582"/>
          </a:xfrm>
        </p:grpSpPr>
        <p:grpSp>
          <p:nvGrpSpPr>
            <p:cNvPr id="44" name="Group 43"/>
            <p:cNvGrpSpPr/>
            <p:nvPr/>
          </p:nvGrpSpPr>
          <p:grpSpPr>
            <a:xfrm>
              <a:off x="228600" y="2285206"/>
              <a:ext cx="8916194" cy="830997"/>
              <a:chOff x="228600" y="2285206"/>
              <a:chExt cx="8916194" cy="830997"/>
            </a:xfrm>
          </p:grpSpPr>
          <p:sp>
            <p:nvSpPr>
              <p:cNvPr id="4" name="TextBox 3"/>
              <p:cNvSpPr txBox="1"/>
              <p:nvPr/>
            </p:nvSpPr>
            <p:spPr>
              <a:xfrm>
                <a:off x="228600" y="2438400"/>
                <a:ext cx="1131913" cy="461665"/>
              </a:xfrm>
              <a:prstGeom prst="rect">
                <a:avLst/>
              </a:prstGeom>
              <a:noFill/>
            </p:spPr>
            <p:txBody>
              <a:bodyPr wrap="none" rtlCol="0">
                <a:spAutoFit/>
              </a:bodyPr>
              <a:lstStyle/>
              <a:p>
                <a:r>
                  <a:rPr lang="en-US" sz="2400" dirty="0" smtClean="0"/>
                  <a:t>Process</a:t>
                </a:r>
                <a:endParaRPr lang="en-US" sz="2400" dirty="0"/>
              </a:p>
            </p:txBody>
          </p:sp>
          <p:sp>
            <p:nvSpPr>
              <p:cNvPr id="5" name="TextBox 4"/>
              <p:cNvSpPr txBox="1"/>
              <p:nvPr/>
            </p:nvSpPr>
            <p:spPr>
              <a:xfrm>
                <a:off x="3658394" y="2285206"/>
                <a:ext cx="5486400" cy="830997"/>
              </a:xfrm>
              <a:prstGeom prst="rect">
                <a:avLst/>
              </a:prstGeom>
              <a:noFill/>
            </p:spPr>
            <p:txBody>
              <a:bodyPr wrap="square" rtlCol="0">
                <a:spAutoFit/>
              </a:bodyPr>
              <a:lstStyle/>
              <a:p>
                <a:r>
                  <a:rPr lang="en-US" sz="2400" dirty="0" smtClean="0"/>
                  <a:t>The steps in a process, e.g., a business process</a:t>
                </a:r>
                <a:endParaRPr lang="en-US" sz="2400" dirty="0"/>
              </a:p>
            </p:txBody>
          </p:sp>
        </p:grpSp>
        <p:cxnSp>
          <p:nvCxnSpPr>
            <p:cNvPr id="27" name="Straight Connector 26"/>
            <p:cNvCxnSpPr/>
            <p:nvPr/>
          </p:nvCxnSpPr>
          <p:spPr>
            <a:xfrm>
              <a:off x="0" y="31242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0" y="4190206"/>
            <a:ext cx="9144000" cy="840582"/>
            <a:chOff x="0" y="4190206"/>
            <a:chExt cx="9144000" cy="840582"/>
          </a:xfrm>
        </p:grpSpPr>
        <p:sp>
          <p:nvSpPr>
            <p:cNvPr id="14" name="TextBox 13"/>
            <p:cNvSpPr txBox="1"/>
            <p:nvPr/>
          </p:nvSpPr>
          <p:spPr>
            <a:xfrm>
              <a:off x="228600" y="4343400"/>
              <a:ext cx="1083630" cy="461665"/>
            </a:xfrm>
            <a:prstGeom prst="rect">
              <a:avLst/>
            </a:prstGeom>
            <a:noFill/>
          </p:spPr>
          <p:txBody>
            <a:bodyPr wrap="none" rtlCol="0">
              <a:spAutoFit/>
            </a:bodyPr>
            <a:lstStyle/>
            <a:p>
              <a:r>
                <a:rPr lang="en-US" sz="2400" dirty="0" smtClean="0"/>
                <a:t>Service</a:t>
              </a:r>
              <a:endParaRPr lang="en-US" sz="2400" dirty="0"/>
            </a:p>
          </p:txBody>
        </p:sp>
        <p:sp>
          <p:nvSpPr>
            <p:cNvPr id="15" name="TextBox 14"/>
            <p:cNvSpPr txBox="1"/>
            <p:nvPr/>
          </p:nvSpPr>
          <p:spPr>
            <a:xfrm>
              <a:off x="3658394" y="4190206"/>
              <a:ext cx="5105400" cy="830997"/>
            </a:xfrm>
            <a:prstGeom prst="rect">
              <a:avLst/>
            </a:prstGeom>
            <a:noFill/>
          </p:spPr>
          <p:txBody>
            <a:bodyPr wrap="square" rtlCol="0">
              <a:spAutoFit/>
            </a:bodyPr>
            <a:lstStyle/>
            <a:p>
              <a:r>
                <a:rPr lang="en-US" sz="2400" dirty="0" smtClean="0"/>
                <a:t>A service provided by an application; can run locally or remotely</a:t>
              </a:r>
              <a:endParaRPr lang="en-US" sz="2400" dirty="0"/>
            </a:p>
          </p:txBody>
        </p:sp>
        <p:cxnSp>
          <p:nvCxnSpPr>
            <p:cNvPr id="28" name="Straight Connector 27"/>
            <p:cNvCxnSpPr/>
            <p:nvPr/>
          </p:nvCxnSpPr>
          <p:spPr>
            <a:xfrm>
              <a:off x="0" y="50292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0" y="5028406"/>
            <a:ext cx="9144000" cy="535782"/>
            <a:chOff x="0" y="5028406"/>
            <a:chExt cx="9144000" cy="535782"/>
          </a:xfrm>
        </p:grpSpPr>
        <p:sp>
          <p:nvSpPr>
            <p:cNvPr id="18" name="TextBox 17"/>
            <p:cNvSpPr txBox="1"/>
            <p:nvPr/>
          </p:nvSpPr>
          <p:spPr>
            <a:xfrm>
              <a:off x="228600" y="5029200"/>
              <a:ext cx="1596271" cy="461665"/>
            </a:xfrm>
            <a:prstGeom prst="rect">
              <a:avLst/>
            </a:prstGeom>
            <a:noFill/>
          </p:spPr>
          <p:txBody>
            <a:bodyPr wrap="none" rtlCol="0">
              <a:spAutoFit/>
            </a:bodyPr>
            <a:lstStyle/>
            <a:p>
              <a:r>
                <a:rPr lang="en-US" sz="2400" dirty="0" smtClean="0"/>
                <a:t>Application</a:t>
              </a:r>
              <a:endParaRPr lang="en-US" sz="2400" dirty="0"/>
            </a:p>
          </p:txBody>
        </p:sp>
        <p:sp>
          <p:nvSpPr>
            <p:cNvPr id="19" name="TextBox 18"/>
            <p:cNvSpPr txBox="1"/>
            <p:nvPr/>
          </p:nvSpPr>
          <p:spPr>
            <a:xfrm>
              <a:off x="3658394" y="5028406"/>
              <a:ext cx="4445319" cy="461665"/>
            </a:xfrm>
            <a:prstGeom prst="rect">
              <a:avLst/>
            </a:prstGeom>
            <a:noFill/>
          </p:spPr>
          <p:txBody>
            <a:bodyPr wrap="none" rtlCol="0">
              <a:spAutoFit/>
            </a:bodyPr>
            <a:lstStyle/>
            <a:p>
              <a:r>
                <a:rPr lang="en-US" sz="2400" dirty="0" smtClean="0"/>
                <a:t>A (possibly composite) application</a:t>
              </a:r>
              <a:endParaRPr lang="en-US" sz="2400" dirty="0"/>
            </a:p>
          </p:txBody>
        </p:sp>
        <p:cxnSp>
          <p:nvCxnSpPr>
            <p:cNvPr id="29" name="Straight Connector 28"/>
            <p:cNvCxnSpPr/>
            <p:nvPr/>
          </p:nvCxnSpPr>
          <p:spPr>
            <a:xfrm>
              <a:off x="0" y="55626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0" y="5561806"/>
            <a:ext cx="9144000" cy="535782"/>
            <a:chOff x="0" y="5561806"/>
            <a:chExt cx="9144000" cy="535782"/>
          </a:xfrm>
        </p:grpSpPr>
        <p:sp>
          <p:nvSpPr>
            <p:cNvPr id="10" name="TextBox 9"/>
            <p:cNvSpPr txBox="1"/>
            <p:nvPr/>
          </p:nvSpPr>
          <p:spPr>
            <a:xfrm>
              <a:off x="228600" y="5562600"/>
              <a:ext cx="1439689" cy="461665"/>
            </a:xfrm>
            <a:prstGeom prst="rect">
              <a:avLst/>
            </a:prstGeom>
            <a:noFill/>
          </p:spPr>
          <p:txBody>
            <a:bodyPr wrap="none" rtlCol="0">
              <a:spAutoFit/>
            </a:bodyPr>
            <a:lstStyle/>
            <a:p>
              <a:r>
                <a:rPr lang="en-US" sz="2400" dirty="0" smtClean="0"/>
                <a:t>Computer</a:t>
              </a:r>
              <a:endParaRPr lang="en-US" sz="2400" dirty="0"/>
            </a:p>
          </p:txBody>
        </p:sp>
        <p:sp>
          <p:nvSpPr>
            <p:cNvPr id="11" name="TextBox 10"/>
            <p:cNvSpPr txBox="1"/>
            <p:nvPr/>
          </p:nvSpPr>
          <p:spPr>
            <a:xfrm>
              <a:off x="3658394" y="5561806"/>
              <a:ext cx="2709973" cy="461665"/>
            </a:xfrm>
            <a:prstGeom prst="rect">
              <a:avLst/>
            </a:prstGeom>
            <a:noFill/>
          </p:spPr>
          <p:txBody>
            <a:bodyPr wrap="none" rtlCol="0">
              <a:spAutoFit/>
            </a:bodyPr>
            <a:lstStyle/>
            <a:p>
              <a:r>
                <a:rPr lang="en-US" sz="2400" dirty="0" smtClean="0"/>
                <a:t>A physical computer</a:t>
              </a:r>
              <a:endParaRPr lang="en-US" sz="2400" dirty="0"/>
            </a:p>
          </p:txBody>
        </p:sp>
        <p:cxnSp>
          <p:nvCxnSpPr>
            <p:cNvPr id="30" name="Straight Connector 29"/>
            <p:cNvCxnSpPr/>
            <p:nvPr/>
          </p:nvCxnSpPr>
          <p:spPr>
            <a:xfrm>
              <a:off x="0" y="60960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0" y="3123406"/>
            <a:ext cx="9144000" cy="535782"/>
            <a:chOff x="0" y="3123406"/>
            <a:chExt cx="9144000" cy="535782"/>
          </a:xfrm>
        </p:grpSpPr>
        <p:sp>
          <p:nvSpPr>
            <p:cNvPr id="16" name="TextBox 15"/>
            <p:cNvSpPr txBox="1"/>
            <p:nvPr/>
          </p:nvSpPr>
          <p:spPr>
            <a:xfrm>
              <a:off x="228601" y="3124200"/>
              <a:ext cx="1399999" cy="461665"/>
            </a:xfrm>
            <a:prstGeom prst="rect">
              <a:avLst/>
            </a:prstGeom>
            <a:noFill/>
          </p:spPr>
          <p:txBody>
            <a:bodyPr wrap="none" rtlCol="0">
              <a:spAutoFit/>
            </a:bodyPr>
            <a:lstStyle/>
            <a:p>
              <a:r>
                <a:rPr lang="en-US" sz="2400" dirty="0" smtClean="0"/>
                <a:t>Workflow</a:t>
              </a:r>
              <a:endParaRPr lang="en-US" sz="2400" dirty="0"/>
            </a:p>
          </p:txBody>
        </p:sp>
        <p:sp>
          <p:nvSpPr>
            <p:cNvPr id="17" name="TextBox 16"/>
            <p:cNvSpPr txBox="1"/>
            <p:nvPr/>
          </p:nvSpPr>
          <p:spPr>
            <a:xfrm>
              <a:off x="3658395" y="3123406"/>
              <a:ext cx="5180805" cy="461665"/>
            </a:xfrm>
            <a:prstGeom prst="rect">
              <a:avLst/>
            </a:prstGeom>
            <a:noFill/>
          </p:spPr>
          <p:txBody>
            <a:bodyPr wrap="square" rtlCol="0">
              <a:spAutoFit/>
            </a:bodyPr>
            <a:lstStyle/>
            <a:p>
              <a:r>
                <a:rPr lang="en-US" sz="2400" dirty="0" smtClean="0"/>
                <a:t>A WF workflow</a:t>
              </a:r>
              <a:endParaRPr lang="en-US" sz="2400" dirty="0"/>
            </a:p>
          </p:txBody>
        </p:sp>
        <p:cxnSp>
          <p:nvCxnSpPr>
            <p:cNvPr id="35" name="Straight Connector 34"/>
            <p:cNvCxnSpPr/>
            <p:nvPr/>
          </p:nvCxnSpPr>
          <p:spPr>
            <a:xfrm>
              <a:off x="0" y="36576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0" y="3656806"/>
            <a:ext cx="9144000" cy="535782"/>
            <a:chOff x="0" y="3656806"/>
            <a:chExt cx="9144000" cy="535782"/>
          </a:xfrm>
        </p:grpSpPr>
        <p:sp>
          <p:nvSpPr>
            <p:cNvPr id="33" name="TextBox 32"/>
            <p:cNvSpPr txBox="1"/>
            <p:nvPr/>
          </p:nvSpPr>
          <p:spPr>
            <a:xfrm>
              <a:off x="228601" y="3657600"/>
              <a:ext cx="1117614" cy="461665"/>
            </a:xfrm>
            <a:prstGeom prst="rect">
              <a:avLst/>
            </a:prstGeom>
            <a:noFill/>
          </p:spPr>
          <p:txBody>
            <a:bodyPr wrap="none" rtlCol="0">
              <a:spAutoFit/>
            </a:bodyPr>
            <a:lstStyle/>
            <a:p>
              <a:r>
                <a:rPr lang="en-US" sz="2400" dirty="0" smtClean="0"/>
                <a:t>Activity</a:t>
              </a:r>
              <a:endParaRPr lang="en-US" sz="2400" dirty="0"/>
            </a:p>
          </p:txBody>
        </p:sp>
        <p:sp>
          <p:nvSpPr>
            <p:cNvPr id="34" name="TextBox 33"/>
            <p:cNvSpPr txBox="1"/>
            <p:nvPr/>
          </p:nvSpPr>
          <p:spPr>
            <a:xfrm>
              <a:off x="3658395" y="3656806"/>
              <a:ext cx="5333205" cy="461665"/>
            </a:xfrm>
            <a:prstGeom prst="rect">
              <a:avLst/>
            </a:prstGeom>
            <a:noFill/>
          </p:spPr>
          <p:txBody>
            <a:bodyPr wrap="square" rtlCol="0">
              <a:spAutoFit/>
            </a:bodyPr>
            <a:lstStyle/>
            <a:p>
              <a:r>
                <a:rPr lang="en-US" sz="2400" dirty="0" smtClean="0"/>
                <a:t>A specific activity in a WF workflow</a:t>
              </a:r>
              <a:endParaRPr lang="en-US" sz="2400" dirty="0"/>
            </a:p>
          </p:txBody>
        </p:sp>
        <p:cxnSp>
          <p:nvCxnSpPr>
            <p:cNvPr id="37" name="Straight Connector 36"/>
            <p:cNvCxnSpPr/>
            <p:nvPr/>
          </p:nvCxnSpPr>
          <p:spPr>
            <a:xfrm>
              <a:off x="0" y="41910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0" y="6095206"/>
            <a:ext cx="9144000" cy="535782"/>
            <a:chOff x="0" y="6095206"/>
            <a:chExt cx="9144000" cy="535782"/>
          </a:xfrm>
        </p:grpSpPr>
        <p:sp>
          <p:nvSpPr>
            <p:cNvPr id="20" name="TextBox 19"/>
            <p:cNvSpPr txBox="1"/>
            <p:nvPr/>
          </p:nvSpPr>
          <p:spPr>
            <a:xfrm>
              <a:off x="228600" y="6096000"/>
              <a:ext cx="3120854" cy="461665"/>
            </a:xfrm>
            <a:prstGeom prst="rect">
              <a:avLst/>
            </a:prstGeom>
            <a:noFill/>
          </p:spPr>
          <p:txBody>
            <a:bodyPr wrap="none" rtlCol="0">
              <a:spAutoFit/>
            </a:bodyPr>
            <a:lstStyle/>
            <a:p>
              <a:r>
                <a:rPr lang="en-US" sz="2400" dirty="0" err="1" smtClean="0"/>
                <a:t>ServiceLevelAgreement</a:t>
              </a:r>
              <a:endParaRPr lang="en-US" sz="2400" dirty="0"/>
            </a:p>
          </p:txBody>
        </p:sp>
        <p:sp>
          <p:nvSpPr>
            <p:cNvPr id="21" name="TextBox 20"/>
            <p:cNvSpPr txBox="1"/>
            <p:nvPr/>
          </p:nvSpPr>
          <p:spPr>
            <a:xfrm>
              <a:off x="3658394" y="6095206"/>
              <a:ext cx="4222181" cy="461665"/>
            </a:xfrm>
            <a:prstGeom prst="rect">
              <a:avLst/>
            </a:prstGeom>
            <a:noFill/>
          </p:spPr>
          <p:txBody>
            <a:bodyPr wrap="none" rtlCol="0">
              <a:spAutoFit/>
            </a:bodyPr>
            <a:lstStyle/>
            <a:p>
              <a:r>
                <a:rPr lang="en-US" sz="2400" dirty="0" smtClean="0"/>
                <a:t>Requirements defined by an SLA</a:t>
              </a:r>
              <a:endParaRPr lang="en-US" sz="2400" dirty="0"/>
            </a:p>
          </p:txBody>
        </p:sp>
        <p:cxnSp>
          <p:nvCxnSpPr>
            <p:cNvPr id="38" name="Straight Connector 37"/>
            <p:cNvCxnSpPr/>
            <p:nvPr/>
          </p:nvCxnSpPr>
          <p:spPr>
            <a:xfrm>
              <a:off x="0" y="66294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dissolv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dissolv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dissolve">
                                      <p:cBhvr>
                                        <p:cTn id="3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Defining Schemas</a:t>
            </a:r>
            <a:br>
              <a:rPr lang="en-US" dirty="0" smtClean="0"/>
            </a:br>
            <a:r>
              <a:rPr sz="3600" dirty="0" smtClean="0">
                <a:solidFill>
                  <a:schemeClr val="accent5"/>
                </a:solidFill>
              </a:rPr>
              <a:t>The "Oslo" schema language</a:t>
            </a:r>
          </a:p>
        </p:txBody>
      </p:sp>
      <p:sp>
        <p:nvSpPr>
          <p:cNvPr id="3" name="Content Placeholder 2"/>
          <p:cNvSpPr>
            <a:spLocks noGrp="1"/>
          </p:cNvSpPr>
          <p:nvPr>
            <p:ph idx="1"/>
          </p:nvPr>
        </p:nvSpPr>
        <p:spPr>
          <a:xfrm>
            <a:off x="381000" y="1905000"/>
            <a:ext cx="8382000" cy="4278094"/>
          </a:xfrm>
        </p:spPr>
        <p:txBody>
          <a:bodyPr/>
          <a:lstStyle/>
          <a:p>
            <a:r>
              <a:rPr lang="en-US" sz="2800" dirty="0" smtClean="0"/>
              <a:t>"Oslo" introduces a new language </a:t>
            </a:r>
            <a:br>
              <a:rPr lang="en-US" sz="2800" dirty="0" smtClean="0"/>
            </a:br>
            <a:r>
              <a:rPr lang="en-US" sz="2800" dirty="0" smtClean="0"/>
              <a:t>for defining schemas</a:t>
            </a:r>
          </a:p>
          <a:p>
            <a:pPr lvl="1"/>
            <a:r>
              <a:rPr lang="en-US" sz="2400" dirty="0" smtClean="0"/>
              <a:t>All schemas in the </a:t>
            </a:r>
            <a:br>
              <a:rPr lang="en-US" sz="2400" dirty="0" smtClean="0"/>
            </a:br>
            <a:r>
              <a:rPr lang="en-US" sz="2400" dirty="0" smtClean="0"/>
              <a:t>repository are defined using this language</a:t>
            </a:r>
          </a:p>
          <a:p>
            <a:pPr lvl="1"/>
            <a:r>
              <a:rPr lang="en-US" sz="2400" dirty="0" smtClean="0"/>
              <a:t>The language generates SQL</a:t>
            </a:r>
          </a:p>
          <a:p>
            <a:pPr lvl="2"/>
            <a:r>
              <a:rPr lang="en-US" sz="2000" dirty="0" smtClean="0"/>
              <a:t>The repository can be accessed </a:t>
            </a:r>
            <a:br>
              <a:rPr lang="en-US" sz="2000" dirty="0" smtClean="0"/>
            </a:br>
            <a:r>
              <a:rPr lang="en-US" sz="2000" dirty="0" smtClean="0"/>
              <a:t>using standard SQL and common database tools</a:t>
            </a:r>
          </a:p>
          <a:p>
            <a:endParaRPr lang="en-US" sz="2800" dirty="0" smtClean="0"/>
          </a:p>
          <a:p>
            <a:r>
              <a:rPr lang="en-US" sz="2800" dirty="0" smtClean="0"/>
              <a:t>Many (most?) people won't need to </a:t>
            </a:r>
            <a:br>
              <a:rPr lang="en-US" sz="2800" dirty="0" smtClean="0"/>
            </a:br>
            <a:r>
              <a:rPr lang="en-US" sz="2800" dirty="0" smtClean="0"/>
              <a:t>use this language explicitly</a:t>
            </a:r>
          </a:p>
          <a:p>
            <a:pPr lvl="1"/>
            <a:r>
              <a:rPr lang="en-US" sz="2400" dirty="0" smtClean="0"/>
              <a:t>They'll rely on schemas defined by others</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Extending The Repository</a:t>
            </a:r>
            <a:br>
              <a:rPr lang="en-US" dirty="0" smtClean="0"/>
            </a:br>
            <a:r>
              <a:rPr sz="3600" dirty="0" smtClean="0">
                <a:solidFill>
                  <a:schemeClr val="accent5"/>
                </a:solidFill>
              </a:rPr>
              <a:t>Customizing your world</a:t>
            </a:r>
            <a:endParaRPr sz="3600" dirty="0">
              <a:solidFill>
                <a:schemeClr val="accent5"/>
              </a:solidFill>
            </a:endParaRPr>
          </a:p>
        </p:txBody>
      </p:sp>
      <p:sp>
        <p:nvSpPr>
          <p:cNvPr id="3" name="Content Placeholder 2"/>
          <p:cNvSpPr>
            <a:spLocks noGrp="1"/>
          </p:cNvSpPr>
          <p:nvPr>
            <p:ph idx="1"/>
          </p:nvPr>
        </p:nvSpPr>
        <p:spPr/>
        <p:txBody>
          <a:bodyPr/>
          <a:lstStyle/>
          <a:p>
            <a:r>
              <a:rPr lang="en-US" smtClean="0"/>
              <a:t>Microsoft will ship a set of schemas with the repository</a:t>
            </a:r>
          </a:p>
          <a:p>
            <a:r>
              <a:rPr lang="en-US" smtClean="0"/>
              <a:t>Customers and ISVs are free to add their own</a:t>
            </a:r>
            <a:endParaRPr lang="en-US" dirty="0" smtClean="0"/>
          </a:p>
        </p:txBody>
      </p:sp>
      <p:grpSp>
        <p:nvGrpSpPr>
          <p:cNvPr id="111" name="Group 110"/>
          <p:cNvGrpSpPr/>
          <p:nvPr/>
        </p:nvGrpSpPr>
        <p:grpSpPr>
          <a:xfrm>
            <a:off x="3581400" y="3048000"/>
            <a:ext cx="3810000" cy="3658393"/>
            <a:chOff x="3505200" y="2895600"/>
            <a:chExt cx="3810000" cy="3658393"/>
          </a:xfrm>
        </p:grpSpPr>
        <p:sp>
          <p:nvSpPr>
            <p:cNvPr id="71" name="Can 70"/>
            <p:cNvSpPr/>
            <p:nvPr/>
          </p:nvSpPr>
          <p:spPr bwMode="auto">
            <a:xfrm>
              <a:off x="3505200" y="2895600"/>
              <a:ext cx="3810000" cy="3657600"/>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3" name="TextBox 72"/>
            <p:cNvSpPr txBox="1"/>
            <p:nvPr/>
          </p:nvSpPr>
          <p:spPr>
            <a:xfrm>
              <a:off x="3581400" y="5791200"/>
              <a:ext cx="1305165" cy="461665"/>
            </a:xfrm>
            <a:prstGeom prst="rect">
              <a:avLst/>
            </a:prstGeom>
            <a:noFill/>
          </p:spPr>
          <p:txBody>
            <a:bodyPr wrap="none" rtlCol="0">
              <a:spAutoFit/>
            </a:bodyPr>
            <a:lstStyle/>
            <a:p>
              <a:r>
                <a:rPr lang="en-US" sz="2400" i="1" dirty="0" smtClean="0"/>
                <a:t>Schemas</a:t>
              </a:r>
              <a:endParaRPr lang="en-US" sz="2400" i="1" dirty="0"/>
            </a:p>
          </p:txBody>
        </p:sp>
        <p:sp useBgFill="1">
          <p:nvSpPr>
            <p:cNvPr id="74" name="Rectangle 73"/>
            <p:cNvSpPr/>
            <p:nvPr/>
          </p:nvSpPr>
          <p:spPr bwMode="auto">
            <a:xfrm>
              <a:off x="4114800" y="4572000"/>
              <a:ext cx="304800" cy="3048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useBgFill="1">
          <p:nvSpPr>
            <p:cNvPr id="75" name="Rectangle 74"/>
            <p:cNvSpPr/>
            <p:nvPr/>
          </p:nvSpPr>
          <p:spPr bwMode="auto">
            <a:xfrm>
              <a:off x="3962400" y="4038600"/>
              <a:ext cx="533400" cy="2286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useBgFill="1">
          <p:nvSpPr>
            <p:cNvPr id="76" name="Rectangle 75"/>
            <p:cNvSpPr/>
            <p:nvPr/>
          </p:nvSpPr>
          <p:spPr bwMode="auto">
            <a:xfrm>
              <a:off x="4114800" y="5181600"/>
              <a:ext cx="304800" cy="3810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78" name="Straight Connector 77"/>
            <p:cNvCxnSpPr/>
            <p:nvPr/>
          </p:nvCxnSpPr>
          <p:spPr>
            <a:xfrm rot="16200000" flipH="1">
              <a:off x="3554911" y="5156698"/>
              <a:ext cx="2791841" cy="27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638800" y="5791200"/>
              <a:ext cx="1346844" cy="461665"/>
            </a:xfrm>
            <a:prstGeom prst="rect">
              <a:avLst/>
            </a:prstGeom>
            <a:noFill/>
          </p:spPr>
          <p:txBody>
            <a:bodyPr wrap="none" rtlCol="0">
              <a:spAutoFit/>
            </a:bodyPr>
            <a:lstStyle/>
            <a:p>
              <a:r>
                <a:rPr lang="en-US" sz="2400" i="1" dirty="0" smtClean="0"/>
                <a:t>Instances</a:t>
              </a:r>
              <a:endParaRPr lang="en-US" sz="2400" i="1" dirty="0"/>
            </a:p>
          </p:txBody>
        </p:sp>
        <p:sp>
          <p:nvSpPr>
            <p:cNvPr id="80" name="Rectangle 79"/>
            <p:cNvSpPr/>
            <p:nvPr/>
          </p:nvSpPr>
          <p:spPr bwMode="auto">
            <a:xfrm>
              <a:off x="5943600" y="4495800"/>
              <a:ext cx="304800" cy="3048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1" name="Rectangle 80"/>
            <p:cNvSpPr/>
            <p:nvPr/>
          </p:nvSpPr>
          <p:spPr bwMode="auto">
            <a:xfrm>
              <a:off x="6096000" y="4648200"/>
              <a:ext cx="304800" cy="304800"/>
            </a:xfrm>
            <a:prstGeom prst="rect">
              <a:avLst/>
            </a:prstGeom>
            <a:gradFill>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2" name="Rectangle 81"/>
            <p:cNvSpPr/>
            <p:nvPr/>
          </p:nvSpPr>
          <p:spPr bwMode="auto">
            <a:xfrm>
              <a:off x="6248400" y="4800600"/>
              <a:ext cx="304800" cy="3048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3" name="Rectangle 82"/>
            <p:cNvSpPr/>
            <p:nvPr/>
          </p:nvSpPr>
          <p:spPr bwMode="auto">
            <a:xfrm>
              <a:off x="6019800" y="5257800"/>
              <a:ext cx="304800" cy="381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4" name="Rectangle 83"/>
            <p:cNvSpPr/>
            <p:nvPr/>
          </p:nvSpPr>
          <p:spPr bwMode="auto">
            <a:xfrm>
              <a:off x="6172200" y="5410200"/>
              <a:ext cx="304800" cy="3810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5" name="Rectangle 84"/>
            <p:cNvSpPr/>
            <p:nvPr/>
          </p:nvSpPr>
          <p:spPr bwMode="auto">
            <a:xfrm>
              <a:off x="5867400" y="3962400"/>
              <a:ext cx="533400" cy="2286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6" name="Rectangle 85"/>
            <p:cNvSpPr/>
            <p:nvPr/>
          </p:nvSpPr>
          <p:spPr bwMode="auto">
            <a:xfrm>
              <a:off x="6019800" y="4114800"/>
              <a:ext cx="533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87" name="Straight Arrow Connector 86"/>
            <p:cNvCxnSpPr>
              <a:stCxn id="75" idx="3"/>
              <a:endCxn id="85" idx="1"/>
            </p:cNvCxnSpPr>
            <p:nvPr/>
          </p:nvCxnSpPr>
          <p:spPr>
            <a:xfrm flipV="1">
              <a:off x="4495800" y="40767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3"/>
              <a:endCxn id="86" idx="1"/>
            </p:cNvCxnSpPr>
            <p:nvPr/>
          </p:nvCxnSpPr>
          <p:spPr>
            <a:xfrm>
              <a:off x="4495800" y="4152900"/>
              <a:ext cx="1524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4" idx="3"/>
              <a:endCxn id="80" idx="1"/>
            </p:cNvCxnSpPr>
            <p:nvPr/>
          </p:nvCxnSpPr>
          <p:spPr>
            <a:xfrm flipV="1">
              <a:off x="4419600" y="4648200"/>
              <a:ext cx="1524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4" idx="3"/>
              <a:endCxn id="81" idx="1"/>
            </p:cNvCxnSpPr>
            <p:nvPr/>
          </p:nvCxnSpPr>
          <p:spPr>
            <a:xfrm>
              <a:off x="4419600" y="4724400"/>
              <a:ext cx="1676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82" idx="1"/>
            </p:cNvCxnSpPr>
            <p:nvPr/>
          </p:nvCxnSpPr>
          <p:spPr>
            <a:xfrm>
              <a:off x="4419600" y="47244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6" idx="3"/>
            </p:cNvCxnSpPr>
            <p:nvPr/>
          </p:nvCxnSpPr>
          <p:spPr>
            <a:xfrm>
              <a:off x="4419600" y="5372100"/>
              <a:ext cx="1600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6" idx="3"/>
              <a:endCxn id="83" idx="2"/>
            </p:cNvCxnSpPr>
            <p:nvPr/>
          </p:nvCxnSpPr>
          <p:spPr>
            <a:xfrm>
              <a:off x="4419600" y="5372100"/>
              <a:ext cx="1752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Freeform 94"/>
            <p:cNvSpPr/>
            <p:nvPr/>
          </p:nvSpPr>
          <p:spPr>
            <a:xfrm>
              <a:off x="6215974" y="4254230"/>
              <a:ext cx="160506" cy="428017"/>
            </a:xfrm>
            <a:custGeom>
              <a:avLst/>
              <a:gdLst>
                <a:gd name="connsiteX0" fmla="*/ 0 w 160506"/>
                <a:gd name="connsiteY0" fmla="*/ 0 h 428017"/>
                <a:gd name="connsiteX1" fmla="*/ 145915 w 160506"/>
                <a:gd name="connsiteY1" fmla="*/ 282102 h 428017"/>
                <a:gd name="connsiteX2" fmla="*/ 87549 w 160506"/>
                <a:gd name="connsiteY2" fmla="*/ 428017 h 428017"/>
                <a:gd name="connsiteX0" fmla="*/ 0 w 160506"/>
                <a:gd name="connsiteY0" fmla="*/ 0 h 428017"/>
                <a:gd name="connsiteX1" fmla="*/ 145915 w 160506"/>
                <a:gd name="connsiteY1" fmla="*/ 282102 h 428017"/>
                <a:gd name="connsiteX2" fmla="*/ 87549 w 160506"/>
                <a:gd name="connsiteY2" fmla="*/ 428017 h 428017"/>
                <a:gd name="connsiteX0" fmla="*/ 0 w 160506"/>
                <a:gd name="connsiteY0" fmla="*/ 0 h 428017"/>
                <a:gd name="connsiteX1" fmla="*/ 145915 w 160506"/>
                <a:gd name="connsiteY1" fmla="*/ 205902 h 428017"/>
                <a:gd name="connsiteX2" fmla="*/ 87549 w 160506"/>
                <a:gd name="connsiteY2" fmla="*/ 428017 h 428017"/>
                <a:gd name="connsiteX0" fmla="*/ 0 w 160506"/>
                <a:gd name="connsiteY0" fmla="*/ 0 h 428017"/>
                <a:gd name="connsiteX1" fmla="*/ 145915 w 160506"/>
                <a:gd name="connsiteY1" fmla="*/ 205902 h 428017"/>
                <a:gd name="connsiteX2" fmla="*/ 87549 w 160506"/>
                <a:gd name="connsiteY2" fmla="*/ 428017 h 428017"/>
              </a:gdLst>
              <a:ahLst/>
              <a:cxnLst>
                <a:cxn ang="0">
                  <a:pos x="connsiteX0" y="connsiteY0"/>
                </a:cxn>
                <a:cxn ang="0">
                  <a:pos x="connsiteX1" y="connsiteY1"/>
                </a:cxn>
                <a:cxn ang="0">
                  <a:pos x="connsiteX2" y="connsiteY2"/>
                </a:cxn>
              </a:cxnLst>
              <a:rect l="l" t="t" r="r" b="b"/>
              <a:pathLst>
                <a:path w="160506" h="428017">
                  <a:moveTo>
                    <a:pt x="0" y="0"/>
                  </a:moveTo>
                  <a:cubicBezTo>
                    <a:pt x="122940" y="111009"/>
                    <a:pt x="131324" y="134566"/>
                    <a:pt x="145915" y="205902"/>
                  </a:cubicBezTo>
                  <a:cubicBezTo>
                    <a:pt x="160506" y="277238"/>
                    <a:pt x="124027" y="390727"/>
                    <a:pt x="87549" y="428017"/>
                  </a:cubicBezTo>
                </a:path>
              </a:pathLst>
            </a:cu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eform 95"/>
            <p:cNvSpPr/>
            <p:nvPr/>
          </p:nvSpPr>
          <p:spPr>
            <a:xfrm>
              <a:off x="6413074" y="4253903"/>
              <a:ext cx="159048" cy="564596"/>
            </a:xfrm>
            <a:custGeom>
              <a:avLst/>
              <a:gdLst>
                <a:gd name="connsiteX0" fmla="*/ 0 w 159048"/>
                <a:gd name="connsiteY0" fmla="*/ 0 h 564596"/>
                <a:gd name="connsiteX1" fmla="*/ 150354 w 159048"/>
                <a:gd name="connsiteY1" fmla="*/ 297641 h 564596"/>
                <a:gd name="connsiteX2" fmla="*/ 52164 w 159048"/>
                <a:gd name="connsiteY2" fmla="*/ 564596 h 564596"/>
              </a:gdLst>
              <a:ahLst/>
              <a:cxnLst>
                <a:cxn ang="0">
                  <a:pos x="connsiteX0" y="connsiteY0"/>
                </a:cxn>
                <a:cxn ang="0">
                  <a:pos x="connsiteX1" y="connsiteY1"/>
                </a:cxn>
                <a:cxn ang="0">
                  <a:pos x="connsiteX2" y="connsiteY2"/>
                </a:cxn>
              </a:cxnLst>
              <a:rect l="l" t="t" r="r" b="b"/>
              <a:pathLst>
                <a:path w="159048" h="564596">
                  <a:moveTo>
                    <a:pt x="0" y="0"/>
                  </a:moveTo>
                  <a:cubicBezTo>
                    <a:pt x="70830" y="101771"/>
                    <a:pt x="141660" y="203542"/>
                    <a:pt x="150354" y="297641"/>
                  </a:cubicBezTo>
                  <a:cubicBezTo>
                    <a:pt x="159048" y="391740"/>
                    <a:pt x="105606" y="478168"/>
                    <a:pt x="52164" y="564596"/>
                  </a:cubicBezTo>
                </a:path>
              </a:pathLst>
            </a:cu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Freeform 96"/>
            <p:cNvSpPr/>
            <p:nvPr/>
          </p:nvSpPr>
          <p:spPr>
            <a:xfrm>
              <a:off x="6182854" y="5045565"/>
              <a:ext cx="156577" cy="248545"/>
            </a:xfrm>
            <a:custGeom>
              <a:avLst/>
              <a:gdLst>
                <a:gd name="connsiteX0" fmla="*/ 203030 w 203030"/>
                <a:gd name="connsiteY0" fmla="*/ 0 h 248545"/>
                <a:gd name="connsiteX1" fmla="*/ 25059 w 203030"/>
                <a:gd name="connsiteY1" fmla="*/ 116601 h 248545"/>
                <a:gd name="connsiteX2" fmla="*/ 52676 w 203030"/>
                <a:gd name="connsiteY2" fmla="*/ 248545 h 248545"/>
                <a:gd name="connsiteX0" fmla="*/ 190330 w 190330"/>
                <a:gd name="connsiteY0" fmla="*/ 0 h 324745"/>
                <a:gd name="connsiteX1" fmla="*/ 12359 w 190330"/>
                <a:gd name="connsiteY1" fmla="*/ 116601 h 324745"/>
                <a:gd name="connsiteX2" fmla="*/ 116176 w 190330"/>
                <a:gd name="connsiteY2" fmla="*/ 324745 h 324745"/>
                <a:gd name="connsiteX0" fmla="*/ 190330 w 190330"/>
                <a:gd name="connsiteY0" fmla="*/ 0 h 248545"/>
                <a:gd name="connsiteX1" fmla="*/ 12359 w 190330"/>
                <a:gd name="connsiteY1" fmla="*/ 116601 h 248545"/>
                <a:gd name="connsiteX2" fmla="*/ 116176 w 190330"/>
                <a:gd name="connsiteY2" fmla="*/ 248545 h 248545"/>
                <a:gd name="connsiteX0" fmla="*/ 190330 w 190330"/>
                <a:gd name="connsiteY0" fmla="*/ 1023 h 249568"/>
                <a:gd name="connsiteX1" fmla="*/ 12359 w 190330"/>
                <a:gd name="connsiteY1" fmla="*/ 41424 h 249568"/>
                <a:gd name="connsiteX2" fmla="*/ 116176 w 190330"/>
                <a:gd name="connsiteY2" fmla="*/ 249568 h 249568"/>
                <a:gd name="connsiteX0" fmla="*/ 156577 w 156577"/>
                <a:gd name="connsiteY0" fmla="*/ 0 h 248545"/>
                <a:gd name="connsiteX1" fmla="*/ 12359 w 156577"/>
                <a:gd name="connsiteY1" fmla="*/ 77223 h 248545"/>
                <a:gd name="connsiteX2" fmla="*/ 82423 w 156577"/>
                <a:gd name="connsiteY2" fmla="*/ 248545 h 248545"/>
              </a:gdLst>
              <a:ahLst/>
              <a:cxnLst>
                <a:cxn ang="0">
                  <a:pos x="connsiteX0" y="connsiteY0"/>
                </a:cxn>
                <a:cxn ang="0">
                  <a:pos x="connsiteX1" y="connsiteY1"/>
                </a:cxn>
                <a:cxn ang="0">
                  <a:pos x="connsiteX2" y="connsiteY2"/>
                </a:cxn>
              </a:cxnLst>
              <a:rect l="l" t="t" r="r" b="b"/>
              <a:pathLst>
                <a:path w="156577" h="248545">
                  <a:moveTo>
                    <a:pt x="156577" y="0"/>
                  </a:moveTo>
                  <a:cubicBezTo>
                    <a:pt x="80121" y="37588"/>
                    <a:pt x="24718" y="35799"/>
                    <a:pt x="12359" y="77223"/>
                  </a:cubicBezTo>
                  <a:cubicBezTo>
                    <a:pt x="0" y="118647"/>
                    <a:pt x="56085" y="203285"/>
                    <a:pt x="82423" y="248545"/>
                  </a:cubicBezTo>
                </a:path>
              </a:pathLst>
            </a:cu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97"/>
            <p:cNvSpPr/>
            <p:nvPr/>
          </p:nvSpPr>
          <p:spPr>
            <a:xfrm>
              <a:off x="6379322" y="5060907"/>
              <a:ext cx="148309" cy="377421"/>
            </a:xfrm>
            <a:custGeom>
              <a:avLst/>
              <a:gdLst>
                <a:gd name="connsiteX0" fmla="*/ 94099 w 94099"/>
                <a:gd name="connsiteY0" fmla="*/ 0 h 377421"/>
                <a:gd name="connsiteX1" fmla="*/ 11251 w 94099"/>
                <a:gd name="connsiteY1" fmla="*/ 217861 h 377421"/>
                <a:gd name="connsiteX2" fmla="*/ 26593 w 94099"/>
                <a:gd name="connsiteY2" fmla="*/ 377421 h 377421"/>
                <a:gd name="connsiteX0" fmla="*/ 80803 w 161606"/>
                <a:gd name="connsiteY0" fmla="*/ 0 h 377421"/>
                <a:gd name="connsiteX1" fmla="*/ 150355 w 161606"/>
                <a:gd name="connsiteY1" fmla="*/ 217861 h 377421"/>
                <a:gd name="connsiteX2" fmla="*/ 13297 w 161606"/>
                <a:gd name="connsiteY2" fmla="*/ 377421 h 377421"/>
                <a:gd name="connsiteX0" fmla="*/ 80803 w 161606"/>
                <a:gd name="connsiteY0" fmla="*/ 0 h 377421"/>
                <a:gd name="connsiteX1" fmla="*/ 150355 w 161606"/>
                <a:gd name="connsiteY1" fmla="*/ 217861 h 377421"/>
                <a:gd name="connsiteX2" fmla="*/ 13297 w 161606"/>
                <a:gd name="connsiteY2" fmla="*/ 377421 h 377421"/>
                <a:gd name="connsiteX0" fmla="*/ 80803 w 161606"/>
                <a:gd name="connsiteY0" fmla="*/ 0 h 377421"/>
                <a:gd name="connsiteX1" fmla="*/ 150355 w 161606"/>
                <a:gd name="connsiteY1" fmla="*/ 217861 h 377421"/>
                <a:gd name="connsiteX2" fmla="*/ 13297 w 161606"/>
                <a:gd name="connsiteY2" fmla="*/ 377421 h 377421"/>
                <a:gd name="connsiteX0" fmla="*/ 67506 w 148309"/>
                <a:gd name="connsiteY0" fmla="*/ 0 h 377421"/>
                <a:gd name="connsiteX1" fmla="*/ 137058 w 148309"/>
                <a:gd name="connsiteY1" fmla="*/ 217861 h 377421"/>
                <a:gd name="connsiteX2" fmla="*/ 0 w 148309"/>
                <a:gd name="connsiteY2" fmla="*/ 377421 h 377421"/>
                <a:gd name="connsiteX0" fmla="*/ 67506 w 148309"/>
                <a:gd name="connsiteY0" fmla="*/ 0 h 377421"/>
                <a:gd name="connsiteX1" fmla="*/ 137058 w 148309"/>
                <a:gd name="connsiteY1" fmla="*/ 217861 h 377421"/>
                <a:gd name="connsiteX2" fmla="*/ 0 w 148309"/>
                <a:gd name="connsiteY2" fmla="*/ 377421 h 377421"/>
              </a:gdLst>
              <a:ahLst/>
              <a:cxnLst>
                <a:cxn ang="0">
                  <a:pos x="connsiteX0" y="connsiteY0"/>
                </a:cxn>
                <a:cxn ang="0">
                  <a:pos x="connsiteX1" y="connsiteY1"/>
                </a:cxn>
                <a:cxn ang="0">
                  <a:pos x="connsiteX2" y="connsiteY2"/>
                </a:cxn>
              </a:cxnLst>
              <a:rect l="l" t="t" r="r" b="b"/>
              <a:pathLst>
                <a:path w="148309" h="377421">
                  <a:moveTo>
                    <a:pt x="67506" y="0"/>
                  </a:moveTo>
                  <a:cubicBezTo>
                    <a:pt x="123761" y="106629"/>
                    <a:pt x="148309" y="154958"/>
                    <a:pt x="137058" y="217861"/>
                  </a:cubicBezTo>
                  <a:cubicBezTo>
                    <a:pt x="125807" y="280764"/>
                    <a:pt x="54209" y="335740"/>
                    <a:pt x="0" y="377421"/>
                  </a:cubicBezTo>
                </a:path>
              </a:pathLst>
            </a:cu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2" name="Group 111"/>
          <p:cNvGrpSpPr/>
          <p:nvPr/>
        </p:nvGrpSpPr>
        <p:grpSpPr>
          <a:xfrm>
            <a:off x="914400" y="3733800"/>
            <a:ext cx="3214744" cy="1174376"/>
            <a:chOff x="838200" y="3581400"/>
            <a:chExt cx="3214744" cy="1174376"/>
          </a:xfrm>
        </p:grpSpPr>
        <p:sp>
          <p:nvSpPr>
            <p:cNvPr id="103" name="TextBox 102"/>
            <p:cNvSpPr txBox="1"/>
            <p:nvPr/>
          </p:nvSpPr>
          <p:spPr>
            <a:xfrm>
              <a:off x="838200" y="3581400"/>
              <a:ext cx="1981199" cy="830997"/>
            </a:xfrm>
            <a:prstGeom prst="rect">
              <a:avLst/>
            </a:prstGeom>
            <a:noFill/>
          </p:spPr>
          <p:txBody>
            <a:bodyPr wrap="square" rtlCol="0">
              <a:spAutoFit/>
            </a:bodyPr>
            <a:lstStyle/>
            <a:p>
              <a:pPr algn="ctr"/>
              <a:r>
                <a:rPr lang="en-US" sz="2400" b="1" i="1" dirty="0" smtClean="0"/>
                <a:t>Defined by Microsoft</a:t>
              </a:r>
              <a:endParaRPr lang="en-US" sz="2400" b="1" i="1" dirty="0"/>
            </a:p>
          </p:txBody>
        </p:sp>
        <p:sp>
          <p:nvSpPr>
            <p:cNvPr id="105" name="Freeform 104"/>
            <p:cNvSpPr/>
            <p:nvPr/>
          </p:nvSpPr>
          <p:spPr>
            <a:xfrm>
              <a:off x="2514600" y="3715869"/>
              <a:ext cx="1387737" cy="404437"/>
            </a:xfrm>
            <a:custGeom>
              <a:avLst/>
              <a:gdLst>
                <a:gd name="connsiteX0" fmla="*/ 0 w 1387737"/>
                <a:gd name="connsiteY0" fmla="*/ 159572 h 342452"/>
                <a:gd name="connsiteX1" fmla="*/ 753036 w 1387737"/>
                <a:gd name="connsiteY1" fmla="*/ 30480 h 342452"/>
                <a:gd name="connsiteX2" fmla="*/ 1387737 w 1387737"/>
                <a:gd name="connsiteY2" fmla="*/ 342452 h 342452"/>
              </a:gdLst>
              <a:ahLst/>
              <a:cxnLst>
                <a:cxn ang="0">
                  <a:pos x="connsiteX0" y="connsiteY0"/>
                </a:cxn>
                <a:cxn ang="0">
                  <a:pos x="connsiteX1" y="connsiteY1"/>
                </a:cxn>
                <a:cxn ang="0">
                  <a:pos x="connsiteX2" y="connsiteY2"/>
                </a:cxn>
              </a:cxnLst>
              <a:rect l="l" t="t" r="r" b="b"/>
              <a:pathLst>
                <a:path w="1387737" h="342452">
                  <a:moveTo>
                    <a:pt x="0" y="159572"/>
                  </a:moveTo>
                  <a:cubicBezTo>
                    <a:pt x="260873" y="79786"/>
                    <a:pt x="521747" y="0"/>
                    <a:pt x="753036" y="30480"/>
                  </a:cubicBezTo>
                  <a:cubicBezTo>
                    <a:pt x="984326" y="60960"/>
                    <a:pt x="1186031" y="201706"/>
                    <a:pt x="1387737" y="342452"/>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Freeform 105"/>
            <p:cNvSpPr/>
            <p:nvPr/>
          </p:nvSpPr>
          <p:spPr>
            <a:xfrm>
              <a:off x="2514600" y="3886200"/>
              <a:ext cx="1538344" cy="869576"/>
            </a:xfrm>
            <a:custGeom>
              <a:avLst/>
              <a:gdLst>
                <a:gd name="connsiteX0" fmla="*/ 0 w 1538344"/>
                <a:gd name="connsiteY0" fmla="*/ 0 h 869576"/>
                <a:gd name="connsiteX1" fmla="*/ 537883 w 1538344"/>
                <a:gd name="connsiteY1" fmla="*/ 742277 h 869576"/>
                <a:gd name="connsiteX2" fmla="*/ 1538344 w 1538344"/>
                <a:gd name="connsiteY2" fmla="*/ 763793 h 869576"/>
              </a:gdLst>
              <a:ahLst/>
              <a:cxnLst>
                <a:cxn ang="0">
                  <a:pos x="connsiteX0" y="connsiteY0"/>
                </a:cxn>
                <a:cxn ang="0">
                  <a:pos x="connsiteX1" y="connsiteY1"/>
                </a:cxn>
                <a:cxn ang="0">
                  <a:pos x="connsiteX2" y="connsiteY2"/>
                </a:cxn>
              </a:cxnLst>
              <a:rect l="l" t="t" r="r" b="b"/>
              <a:pathLst>
                <a:path w="1538344" h="869576">
                  <a:moveTo>
                    <a:pt x="0" y="0"/>
                  </a:moveTo>
                  <a:cubicBezTo>
                    <a:pt x="140746" y="307489"/>
                    <a:pt x="281492" y="614978"/>
                    <a:pt x="537883" y="742277"/>
                  </a:cubicBezTo>
                  <a:cubicBezTo>
                    <a:pt x="794274" y="869576"/>
                    <a:pt x="1166309" y="816684"/>
                    <a:pt x="1538344" y="763793"/>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3" name="Group 112"/>
          <p:cNvGrpSpPr/>
          <p:nvPr/>
        </p:nvGrpSpPr>
        <p:grpSpPr>
          <a:xfrm>
            <a:off x="685800" y="5105400"/>
            <a:ext cx="3464859" cy="830997"/>
            <a:chOff x="609600" y="4953000"/>
            <a:chExt cx="3464859" cy="830997"/>
          </a:xfrm>
        </p:grpSpPr>
        <p:sp>
          <p:nvSpPr>
            <p:cNvPr id="102" name="TextBox 101"/>
            <p:cNvSpPr txBox="1"/>
            <p:nvPr/>
          </p:nvSpPr>
          <p:spPr>
            <a:xfrm>
              <a:off x="609600" y="4953000"/>
              <a:ext cx="1981199" cy="830997"/>
            </a:xfrm>
            <a:prstGeom prst="rect">
              <a:avLst/>
            </a:prstGeom>
            <a:noFill/>
          </p:spPr>
          <p:txBody>
            <a:bodyPr wrap="square" rtlCol="0">
              <a:spAutoFit/>
            </a:bodyPr>
            <a:lstStyle/>
            <a:p>
              <a:pPr algn="ctr"/>
              <a:r>
                <a:rPr lang="en-US" sz="2400" b="1" i="1" dirty="0" smtClean="0"/>
                <a:t>Defined by others</a:t>
              </a:r>
              <a:endParaRPr lang="en-US" sz="2400" b="1" i="1" dirty="0"/>
            </a:p>
          </p:txBody>
        </p:sp>
        <p:sp>
          <p:nvSpPr>
            <p:cNvPr id="107" name="Freeform 106"/>
            <p:cNvSpPr/>
            <p:nvPr/>
          </p:nvSpPr>
          <p:spPr>
            <a:xfrm>
              <a:off x="2127325" y="5355515"/>
              <a:ext cx="1947134" cy="342452"/>
            </a:xfrm>
            <a:custGeom>
              <a:avLst/>
              <a:gdLst>
                <a:gd name="connsiteX0" fmla="*/ 0 w 1947134"/>
                <a:gd name="connsiteY0" fmla="*/ 182880 h 342452"/>
                <a:gd name="connsiteX1" fmla="*/ 1011219 w 1947134"/>
                <a:gd name="connsiteY1" fmla="*/ 311972 h 342452"/>
                <a:gd name="connsiteX2" fmla="*/ 1947134 w 1947134"/>
                <a:gd name="connsiteY2" fmla="*/ 0 h 342452"/>
              </a:gdLst>
              <a:ahLst/>
              <a:cxnLst>
                <a:cxn ang="0">
                  <a:pos x="connsiteX0" y="connsiteY0"/>
                </a:cxn>
                <a:cxn ang="0">
                  <a:pos x="connsiteX1" y="connsiteY1"/>
                </a:cxn>
                <a:cxn ang="0">
                  <a:pos x="connsiteX2" y="connsiteY2"/>
                </a:cxn>
              </a:cxnLst>
              <a:rect l="l" t="t" r="r" b="b"/>
              <a:pathLst>
                <a:path w="1947134" h="342452">
                  <a:moveTo>
                    <a:pt x="0" y="182880"/>
                  </a:moveTo>
                  <a:cubicBezTo>
                    <a:pt x="343348" y="262666"/>
                    <a:pt x="686697" y="342452"/>
                    <a:pt x="1011219" y="311972"/>
                  </a:cubicBezTo>
                  <a:cubicBezTo>
                    <a:pt x="1335741" y="281492"/>
                    <a:pt x="1641437" y="140746"/>
                    <a:pt x="1947134"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wipe(left)">
                                      <p:cBhvr>
                                        <p:cTn id="1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Federating Information</a:t>
            </a:r>
            <a:br>
              <a:rPr lang="en-US" dirty="0" smtClean="0"/>
            </a:br>
            <a:r>
              <a:rPr sz="3600" dirty="0" smtClean="0">
                <a:solidFill>
                  <a:schemeClr val="accent5"/>
                </a:solidFill>
              </a:rPr>
              <a:t>The "Oslo" repository and other stores</a:t>
            </a:r>
            <a:endParaRPr sz="3600" dirty="0">
              <a:solidFill>
                <a:schemeClr val="accent5"/>
              </a:solidFill>
            </a:endParaRPr>
          </a:p>
        </p:txBody>
      </p:sp>
      <p:sp>
        <p:nvSpPr>
          <p:cNvPr id="3" name="Content Placeholder 2"/>
          <p:cNvSpPr>
            <a:spLocks noGrp="1"/>
          </p:cNvSpPr>
          <p:nvPr>
            <p:ph idx="1"/>
          </p:nvPr>
        </p:nvSpPr>
        <p:spPr>
          <a:xfrm>
            <a:off x="381000" y="1905000"/>
            <a:ext cx="8382000" cy="4598182"/>
          </a:xfrm>
        </p:spPr>
        <p:txBody>
          <a:bodyPr/>
          <a:lstStyle/>
          <a:p>
            <a:r>
              <a:rPr lang="en-US" sz="2800" dirty="0" smtClean="0"/>
              <a:t>Other Microsoft products also store useful information, including</a:t>
            </a:r>
          </a:p>
          <a:p>
            <a:pPr lvl="1"/>
            <a:r>
              <a:rPr lang="en-US" sz="2400" dirty="0" smtClean="0"/>
              <a:t>Team Foundation Server (TFS) in Visual </a:t>
            </a:r>
            <a:br>
              <a:rPr lang="en-US" sz="2400" dirty="0" smtClean="0"/>
            </a:br>
            <a:r>
              <a:rPr lang="en-US" sz="2400" dirty="0" smtClean="0"/>
              <a:t>Studio Team System</a:t>
            </a:r>
          </a:p>
          <a:p>
            <a:pPr lvl="1"/>
            <a:r>
              <a:rPr lang="en-US" sz="2400" dirty="0" smtClean="0"/>
              <a:t>Various stores in System Center</a:t>
            </a:r>
          </a:p>
          <a:p>
            <a:pPr lvl="2"/>
            <a:r>
              <a:rPr lang="en-US" sz="2000" dirty="0" smtClean="0"/>
              <a:t>Such as the Operations Manager operational database</a:t>
            </a:r>
          </a:p>
          <a:p>
            <a:r>
              <a:rPr lang="en-US" sz="2800" dirty="0" smtClean="0"/>
              <a:t>The “Oslo” repository will (eventually) be </a:t>
            </a:r>
            <a:br>
              <a:rPr lang="en-US" sz="2800" dirty="0" smtClean="0"/>
            </a:br>
            <a:r>
              <a:rPr lang="en-US" sz="2800" dirty="0" smtClean="0"/>
              <a:t>federated with these other stores</a:t>
            </a:r>
          </a:p>
          <a:p>
            <a:pPr lvl="1"/>
            <a:r>
              <a:rPr lang="en-US" sz="2400" dirty="0" smtClean="0"/>
              <a:t>It will provide a common way to describe, find, </a:t>
            </a:r>
            <a:br>
              <a:rPr lang="en-US" sz="2400" dirty="0" smtClean="0"/>
            </a:br>
            <a:r>
              <a:rPr lang="en-US" sz="2400" dirty="0" smtClean="0"/>
              <a:t>and access information across them</a:t>
            </a:r>
          </a:p>
          <a:p>
            <a:pPr lvl="1"/>
            <a:r>
              <a:rPr lang="en-US" sz="2400" dirty="0" smtClean="0"/>
              <a:t>But TFS, System Center, etc. will continue to store </a:t>
            </a:r>
            <a:br>
              <a:rPr lang="en-US" sz="2400" dirty="0" smtClean="0"/>
            </a:br>
            <a:r>
              <a:rPr lang="en-US" sz="2400" dirty="0" smtClean="0"/>
              <a:t>their own data</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 descr="image001"/>
          <p:cNvPicPr>
            <a:picLocks noChangeAspect="1" noChangeArrowheads="1"/>
          </p:cNvPicPr>
          <p:nvPr/>
        </p:nvPicPr>
        <p:blipFill>
          <a:blip r:embed="rId3"/>
          <a:srcRect/>
          <a:stretch>
            <a:fillRect/>
          </a:stretch>
        </p:blipFill>
        <p:spPr bwMode="auto">
          <a:xfrm>
            <a:off x="2743200" y="1219200"/>
            <a:ext cx="6107612" cy="4876800"/>
          </a:xfrm>
          <a:prstGeom prst="rect">
            <a:avLst/>
          </a:prstGeom>
          <a:noFill/>
          <a:ln w="9525">
            <a:noFill/>
            <a:miter lim="800000"/>
            <a:headEnd/>
            <a:tailEnd/>
          </a:ln>
        </p:spPr>
      </p:pic>
      <p:sp>
        <p:nvSpPr>
          <p:cNvPr id="2" name="Title 1"/>
          <p:cNvSpPr>
            <a:spLocks noGrp="1"/>
          </p:cNvSpPr>
          <p:nvPr>
            <p:ph type="title"/>
          </p:nvPr>
        </p:nvSpPr>
        <p:spPr>
          <a:xfrm>
            <a:off x="387054" y="228600"/>
            <a:ext cx="8375946" cy="1163395"/>
          </a:xfrm>
        </p:spPr>
        <p:txBody>
          <a:bodyPr/>
          <a:lstStyle/>
          <a:p>
            <a:r>
              <a:rPr lang="en-US" dirty="0" smtClean="0"/>
              <a:t>The "Oslo" Visual Editor</a:t>
            </a:r>
            <a:br>
              <a:rPr lang="en-US" dirty="0" smtClean="0"/>
            </a:br>
            <a:r>
              <a:rPr sz="3600" dirty="0" smtClean="0">
                <a:solidFill>
                  <a:schemeClr val="accent5"/>
                </a:solidFill>
              </a:rPr>
              <a:t>A closer look</a:t>
            </a:r>
          </a:p>
        </p:txBody>
      </p:sp>
      <p:sp>
        <p:nvSpPr>
          <p:cNvPr id="8" name="Can 7"/>
          <p:cNvSpPr/>
          <p:nvPr/>
        </p:nvSpPr>
        <p:spPr bwMode="auto">
          <a:xfrm>
            <a:off x="228600" y="5834944"/>
            <a:ext cx="2127955" cy="1023056"/>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Freeform 8"/>
          <p:cNvSpPr/>
          <p:nvPr/>
        </p:nvSpPr>
        <p:spPr>
          <a:xfrm>
            <a:off x="760589" y="3200400"/>
            <a:ext cx="2211211" cy="3002845"/>
          </a:xfrm>
          <a:custGeom>
            <a:avLst/>
            <a:gdLst>
              <a:gd name="connsiteX0" fmla="*/ 4251960 w 4251960"/>
              <a:gd name="connsiteY0" fmla="*/ 0 h 1874520"/>
              <a:gd name="connsiteX1" fmla="*/ 853440 w 4251960"/>
              <a:gd name="connsiteY1" fmla="*/ 365760 h 1874520"/>
              <a:gd name="connsiteX2" fmla="*/ 0 w 4251960"/>
              <a:gd name="connsiteY2" fmla="*/ 1874520 h 1874520"/>
            </a:gdLst>
            <a:ahLst/>
            <a:cxnLst>
              <a:cxn ang="0">
                <a:pos x="connsiteX0" y="connsiteY0"/>
              </a:cxn>
              <a:cxn ang="0">
                <a:pos x="connsiteX1" y="connsiteY1"/>
              </a:cxn>
              <a:cxn ang="0">
                <a:pos x="connsiteX2" y="connsiteY2"/>
              </a:cxn>
            </a:cxnLst>
            <a:rect l="l" t="t" r="r" b="b"/>
            <a:pathLst>
              <a:path w="4251960" h="1874520">
                <a:moveTo>
                  <a:pt x="4251960" y="0"/>
                </a:moveTo>
                <a:cubicBezTo>
                  <a:pt x="2907030" y="26670"/>
                  <a:pt x="1562100" y="53340"/>
                  <a:pt x="853440" y="365760"/>
                </a:cubicBezTo>
                <a:cubicBezTo>
                  <a:pt x="144780" y="678180"/>
                  <a:pt x="72390" y="1276350"/>
                  <a:pt x="0" y="187452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447800" y="4343400"/>
            <a:ext cx="3276600" cy="1828801"/>
          </a:xfrm>
          <a:custGeom>
            <a:avLst/>
            <a:gdLst>
              <a:gd name="connsiteX0" fmla="*/ 3276600 w 3276600"/>
              <a:gd name="connsiteY0" fmla="*/ 73660 h 1338580"/>
              <a:gd name="connsiteX1" fmla="*/ 1524000 w 3276600"/>
              <a:gd name="connsiteY1" fmla="*/ 210820 h 1338580"/>
              <a:gd name="connsiteX2" fmla="*/ 0 w 3276600"/>
              <a:gd name="connsiteY2" fmla="*/ 1338580 h 1338580"/>
            </a:gdLst>
            <a:ahLst/>
            <a:cxnLst>
              <a:cxn ang="0">
                <a:pos x="connsiteX0" y="connsiteY0"/>
              </a:cxn>
              <a:cxn ang="0">
                <a:pos x="connsiteX1" y="connsiteY1"/>
              </a:cxn>
              <a:cxn ang="0">
                <a:pos x="connsiteX2" y="connsiteY2"/>
              </a:cxn>
            </a:cxnLst>
            <a:rect l="l" t="t" r="r" b="b"/>
            <a:pathLst>
              <a:path w="3276600" h="1338580">
                <a:moveTo>
                  <a:pt x="3276600" y="73660"/>
                </a:moveTo>
                <a:cubicBezTo>
                  <a:pt x="2673350" y="36830"/>
                  <a:pt x="2070100" y="0"/>
                  <a:pt x="1524000" y="210820"/>
                </a:cubicBezTo>
                <a:cubicBezTo>
                  <a:pt x="977900" y="421640"/>
                  <a:pt x="488950" y="880110"/>
                  <a:pt x="0" y="13385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2133599" y="3048000"/>
            <a:ext cx="6858001" cy="4038600"/>
          </a:xfrm>
          <a:custGeom>
            <a:avLst/>
            <a:gdLst>
              <a:gd name="connsiteX0" fmla="*/ 2087880 w 2801620"/>
              <a:gd name="connsiteY0" fmla="*/ 0 h 2565400"/>
              <a:gd name="connsiteX1" fmla="*/ 2453640 w 2801620"/>
              <a:gd name="connsiteY1" fmla="*/ 2179320 h 2565400"/>
              <a:gd name="connsiteX2" fmla="*/ 0 w 2801620"/>
              <a:gd name="connsiteY2" fmla="*/ 2316480 h 2565400"/>
              <a:gd name="connsiteX0" fmla="*/ 2835532 w 3673880"/>
              <a:gd name="connsiteY0" fmla="*/ 0 h 2514600"/>
              <a:gd name="connsiteX1" fmla="*/ 3201292 w 3673880"/>
              <a:gd name="connsiteY1" fmla="*/ 2179320 h 2514600"/>
              <a:gd name="connsiteX2" fmla="*/ 0 w 3673880"/>
              <a:gd name="connsiteY2" fmla="*/ 2011680 h 2514600"/>
            </a:gdLst>
            <a:ahLst/>
            <a:cxnLst>
              <a:cxn ang="0">
                <a:pos x="connsiteX0" y="connsiteY0"/>
              </a:cxn>
              <a:cxn ang="0">
                <a:pos x="connsiteX1" y="connsiteY1"/>
              </a:cxn>
              <a:cxn ang="0">
                <a:pos x="connsiteX2" y="connsiteY2"/>
              </a:cxn>
            </a:cxnLst>
            <a:rect l="l" t="t" r="r" b="b"/>
            <a:pathLst>
              <a:path w="3673880" h="2514600">
                <a:moveTo>
                  <a:pt x="2835532" y="0"/>
                </a:moveTo>
                <a:cubicBezTo>
                  <a:pt x="3192402" y="896620"/>
                  <a:pt x="3673881" y="1844040"/>
                  <a:pt x="3201292" y="2179320"/>
                </a:cubicBezTo>
                <a:cubicBezTo>
                  <a:pt x="2728703" y="2514600"/>
                  <a:pt x="1052830" y="2136140"/>
                  <a:pt x="0" y="20116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04800" y="6172200"/>
            <a:ext cx="1905000" cy="523220"/>
          </a:xfrm>
          <a:prstGeom prst="rect">
            <a:avLst/>
          </a:prstGeom>
          <a:noFill/>
        </p:spPr>
        <p:txBody>
          <a:bodyPr wrap="square" rtlCol="0">
            <a:spAutoFit/>
          </a:bodyPr>
          <a:lstStyle/>
          <a:p>
            <a:pPr algn="ctr"/>
            <a:r>
              <a:rPr lang="en-US" sz="2800" b="1" dirty="0" smtClean="0"/>
              <a:t>Repository</a:t>
            </a:r>
            <a:endParaRPr lang="en-US" sz="2800" b="1" dirty="0"/>
          </a:p>
        </p:txBody>
      </p:sp>
      <p:sp>
        <p:nvSpPr>
          <p:cNvPr id="14" name="Freeform 13"/>
          <p:cNvSpPr/>
          <p:nvPr/>
        </p:nvSpPr>
        <p:spPr>
          <a:xfrm>
            <a:off x="2017986" y="5214883"/>
            <a:ext cx="3689131" cy="954689"/>
          </a:xfrm>
          <a:custGeom>
            <a:avLst/>
            <a:gdLst>
              <a:gd name="connsiteX0" fmla="*/ 3689131 w 3689131"/>
              <a:gd name="connsiteY0" fmla="*/ 208455 h 954689"/>
              <a:gd name="connsiteX1" fmla="*/ 1240221 w 3689131"/>
              <a:gd name="connsiteY1" fmla="*/ 124372 h 954689"/>
              <a:gd name="connsiteX2" fmla="*/ 0 w 3689131"/>
              <a:gd name="connsiteY2" fmla="*/ 954689 h 954689"/>
            </a:gdLst>
            <a:ahLst/>
            <a:cxnLst>
              <a:cxn ang="0">
                <a:pos x="connsiteX0" y="connsiteY0"/>
              </a:cxn>
              <a:cxn ang="0">
                <a:pos x="connsiteX1" y="connsiteY1"/>
              </a:cxn>
              <a:cxn ang="0">
                <a:pos x="connsiteX2" y="connsiteY2"/>
              </a:cxn>
            </a:cxnLst>
            <a:rect l="l" t="t" r="r" b="b"/>
            <a:pathLst>
              <a:path w="3689131" h="954689">
                <a:moveTo>
                  <a:pt x="3689131" y="208455"/>
                </a:moveTo>
                <a:cubicBezTo>
                  <a:pt x="2772103" y="104227"/>
                  <a:pt x="1855076" y="0"/>
                  <a:pt x="1240221" y="124372"/>
                </a:cubicBezTo>
                <a:cubicBezTo>
                  <a:pt x="625366" y="248744"/>
                  <a:pt x="312683" y="601716"/>
                  <a:pt x="0" y="954689"/>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052596"/>
          </a:xfrm>
        </p:spPr>
        <p:txBody>
          <a:bodyPr/>
          <a:lstStyle/>
          <a:p>
            <a:r>
              <a:rPr lang="en-US" sz="4400" dirty="0" smtClean="0"/>
              <a:t>The "Oslo" Visual Editor</a:t>
            </a:r>
            <a:br>
              <a:rPr lang="en-US" sz="4400" dirty="0" smtClean="0"/>
            </a:br>
            <a:r>
              <a:rPr sz="3200" dirty="0" smtClean="0">
                <a:solidFill>
                  <a:schemeClr val="accent5"/>
                </a:solidFill>
              </a:rPr>
              <a:t>Exploring the repository</a:t>
            </a:r>
            <a:r>
              <a:rPr sz="3200" smtClean="0">
                <a:solidFill>
                  <a:schemeClr val="accent5"/>
                </a:solidFill>
              </a:rPr>
              <a:t>:  Content</a:t>
            </a:r>
            <a:endParaRPr sz="3200" dirty="0" smtClean="0">
              <a:solidFill>
                <a:schemeClr val="accent5"/>
              </a:solidFill>
            </a:endParaRPr>
          </a:p>
        </p:txBody>
      </p:sp>
      <p:sp>
        <p:nvSpPr>
          <p:cNvPr id="29" name="Content Placeholder 28"/>
          <p:cNvSpPr>
            <a:spLocks noGrp="1"/>
          </p:cNvSpPr>
          <p:nvPr>
            <p:ph idx="1"/>
          </p:nvPr>
        </p:nvSpPr>
        <p:spPr/>
        <p:txBody>
          <a:bodyPr/>
          <a:lstStyle/>
          <a:p>
            <a:endParaRPr lang="en-US"/>
          </a:p>
        </p:txBody>
      </p:sp>
      <p:grpSp>
        <p:nvGrpSpPr>
          <p:cNvPr id="35" name="Group 34"/>
          <p:cNvGrpSpPr/>
          <p:nvPr/>
        </p:nvGrpSpPr>
        <p:grpSpPr>
          <a:xfrm>
            <a:off x="1447800" y="1600200"/>
            <a:ext cx="5257800" cy="5105400"/>
            <a:chOff x="1447800" y="1600200"/>
            <a:chExt cx="5257800" cy="5105400"/>
          </a:xfrm>
        </p:grpSpPr>
        <p:pic>
          <p:nvPicPr>
            <p:cNvPr id="3" name="Picture 2"/>
            <p:cNvPicPr>
              <a:picLocks noChangeAspect="1" noChangeArrowheads="1"/>
            </p:cNvPicPr>
            <p:nvPr/>
          </p:nvPicPr>
          <p:blipFill>
            <a:blip r:embed="rId3"/>
            <a:srcRect/>
            <a:stretch>
              <a:fillRect/>
            </a:stretch>
          </p:blipFill>
          <p:spPr bwMode="auto">
            <a:xfrm>
              <a:off x="1447800" y="1600200"/>
              <a:ext cx="3429000" cy="5103000"/>
            </a:xfrm>
            <a:prstGeom prst="rect">
              <a:avLst/>
            </a:prstGeom>
            <a:noFill/>
            <a:ln w="9525">
              <a:noFill/>
              <a:miter lim="800000"/>
              <a:headEnd/>
              <a:tailEnd/>
            </a:ln>
            <a:effectLst/>
          </p:spPr>
        </p:pic>
        <p:cxnSp>
          <p:nvCxnSpPr>
            <p:cNvPr id="7" name="Straight Connector 6"/>
            <p:cNvCxnSpPr/>
            <p:nvPr/>
          </p:nvCxnSpPr>
          <p:spPr>
            <a:xfrm rot="10800000" flipV="1">
              <a:off x="4876800" y="5867400"/>
              <a:ext cx="1828800" cy="8382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4000500" y="2476500"/>
              <a:ext cx="3505200" cy="17526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pic>
        <p:nvPicPr>
          <p:cNvPr id="14" name="Picture 1" descr="image001"/>
          <p:cNvPicPr>
            <a:picLocks noChangeAspect="1" noChangeArrowheads="1"/>
          </p:cNvPicPr>
          <p:nvPr/>
        </p:nvPicPr>
        <p:blipFill>
          <a:blip r:embed="rId4" cstate="print"/>
          <a:srcRect/>
          <a:stretch>
            <a:fillRect/>
          </a:stretch>
        </p:blipFill>
        <p:spPr bwMode="auto">
          <a:xfrm>
            <a:off x="6629400" y="4800600"/>
            <a:ext cx="2362200" cy="1886167"/>
          </a:xfrm>
          <a:prstGeom prst="rect">
            <a:avLst/>
          </a:prstGeom>
          <a:noFill/>
          <a:ln w="9525">
            <a:noFill/>
            <a:miter lim="800000"/>
            <a:headEnd/>
            <a:tailEnd/>
          </a:ln>
        </p:spPr>
      </p:pic>
      <p:grpSp>
        <p:nvGrpSpPr>
          <p:cNvPr id="38" name="Group 37"/>
          <p:cNvGrpSpPr/>
          <p:nvPr/>
        </p:nvGrpSpPr>
        <p:grpSpPr>
          <a:xfrm>
            <a:off x="0" y="2895600"/>
            <a:ext cx="3048000" cy="2138064"/>
            <a:chOff x="0" y="2895600"/>
            <a:chExt cx="3048000" cy="2138064"/>
          </a:xfrm>
        </p:grpSpPr>
        <p:sp>
          <p:nvSpPr>
            <p:cNvPr id="9" name="TextBox 8"/>
            <p:cNvSpPr txBox="1"/>
            <p:nvPr/>
          </p:nvSpPr>
          <p:spPr>
            <a:xfrm>
              <a:off x="0" y="4571999"/>
              <a:ext cx="1175322" cy="461665"/>
            </a:xfrm>
            <a:prstGeom prst="rect">
              <a:avLst/>
            </a:prstGeom>
            <a:noFill/>
          </p:spPr>
          <p:txBody>
            <a:bodyPr wrap="none" rtlCol="0">
              <a:spAutoFit/>
            </a:bodyPr>
            <a:lstStyle/>
            <a:p>
              <a:r>
                <a:rPr lang="en-US" sz="2400" b="1" i="1" dirty="0" smtClean="0"/>
                <a:t>Schema</a:t>
              </a:r>
              <a:endParaRPr lang="en-US" sz="2400" b="1" i="1" dirty="0"/>
            </a:p>
          </p:txBody>
        </p:sp>
        <p:sp>
          <p:nvSpPr>
            <p:cNvPr id="18" name="Rectangle 17"/>
            <p:cNvSpPr/>
            <p:nvPr/>
          </p:nvSpPr>
          <p:spPr bwMode="auto">
            <a:xfrm>
              <a:off x="2094185" y="2895600"/>
              <a:ext cx="953815" cy="228600"/>
            </a:xfrm>
            <a:prstGeom prst="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6" name="Freeform 25"/>
            <p:cNvSpPr/>
            <p:nvPr/>
          </p:nvSpPr>
          <p:spPr>
            <a:xfrm>
              <a:off x="380999" y="3048000"/>
              <a:ext cx="1676401" cy="1615966"/>
            </a:xfrm>
            <a:custGeom>
              <a:avLst/>
              <a:gdLst>
                <a:gd name="connsiteX0" fmla="*/ 236483 w 1907628"/>
                <a:gd name="connsiteY0" fmla="*/ 1355835 h 1355835"/>
                <a:gd name="connsiteX1" fmla="*/ 278524 w 1907628"/>
                <a:gd name="connsiteY1" fmla="*/ 325821 h 1355835"/>
                <a:gd name="connsiteX2" fmla="*/ 1907628 w 1907628"/>
                <a:gd name="connsiteY2" fmla="*/ 0 h 1355835"/>
              </a:gdLst>
              <a:ahLst/>
              <a:cxnLst>
                <a:cxn ang="0">
                  <a:pos x="connsiteX0" y="connsiteY0"/>
                </a:cxn>
                <a:cxn ang="0">
                  <a:pos x="connsiteX1" y="connsiteY1"/>
                </a:cxn>
                <a:cxn ang="0">
                  <a:pos x="connsiteX2" y="connsiteY2"/>
                </a:cxn>
              </a:cxnLst>
              <a:rect l="l" t="t" r="r" b="b"/>
              <a:pathLst>
                <a:path w="1907628" h="1355835">
                  <a:moveTo>
                    <a:pt x="236483" y="1355835"/>
                  </a:moveTo>
                  <a:cubicBezTo>
                    <a:pt x="118241" y="953814"/>
                    <a:pt x="0" y="551794"/>
                    <a:pt x="278524" y="325821"/>
                  </a:cubicBezTo>
                  <a:cubicBezTo>
                    <a:pt x="557048" y="99849"/>
                    <a:pt x="1232338" y="49924"/>
                    <a:pt x="1907628"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p:cNvGrpSpPr/>
          <p:nvPr/>
        </p:nvGrpSpPr>
        <p:grpSpPr>
          <a:xfrm>
            <a:off x="2253343" y="4038600"/>
            <a:ext cx="4025110" cy="1376065"/>
            <a:chOff x="2253343" y="4038600"/>
            <a:chExt cx="4025110" cy="1376065"/>
          </a:xfrm>
        </p:grpSpPr>
        <p:sp>
          <p:nvSpPr>
            <p:cNvPr id="11" name="TextBox 10"/>
            <p:cNvSpPr txBox="1"/>
            <p:nvPr/>
          </p:nvSpPr>
          <p:spPr>
            <a:xfrm>
              <a:off x="5029200" y="4953000"/>
              <a:ext cx="1249253" cy="461665"/>
            </a:xfrm>
            <a:prstGeom prst="rect">
              <a:avLst/>
            </a:prstGeom>
            <a:noFill/>
          </p:spPr>
          <p:txBody>
            <a:bodyPr wrap="none" rtlCol="0">
              <a:spAutoFit/>
            </a:bodyPr>
            <a:lstStyle/>
            <a:p>
              <a:r>
                <a:rPr lang="en-US" sz="2400" b="1" i="1" dirty="0" smtClean="0"/>
                <a:t>Instance</a:t>
              </a:r>
              <a:endParaRPr lang="en-US" sz="2400" b="1" i="1" dirty="0"/>
            </a:p>
          </p:txBody>
        </p:sp>
        <p:sp>
          <p:nvSpPr>
            <p:cNvPr id="20" name="Freeform 19"/>
            <p:cNvSpPr/>
            <p:nvPr/>
          </p:nvSpPr>
          <p:spPr>
            <a:xfrm>
              <a:off x="3505200" y="4191000"/>
              <a:ext cx="2209800" cy="838200"/>
            </a:xfrm>
            <a:custGeom>
              <a:avLst/>
              <a:gdLst>
                <a:gd name="connsiteX0" fmla="*/ 874643 w 901148"/>
                <a:gd name="connsiteY0" fmla="*/ 1086678 h 1086678"/>
                <a:gd name="connsiteX1" fmla="*/ 755374 w 901148"/>
                <a:gd name="connsiteY1" fmla="*/ 172278 h 1086678"/>
                <a:gd name="connsiteX2" fmla="*/ 0 w 901148"/>
                <a:gd name="connsiteY2" fmla="*/ 53008 h 1086678"/>
              </a:gdLst>
              <a:ahLst/>
              <a:cxnLst>
                <a:cxn ang="0">
                  <a:pos x="connsiteX0" y="connsiteY0"/>
                </a:cxn>
                <a:cxn ang="0">
                  <a:pos x="connsiteX1" y="connsiteY1"/>
                </a:cxn>
                <a:cxn ang="0">
                  <a:pos x="connsiteX2" y="connsiteY2"/>
                </a:cxn>
              </a:cxnLst>
              <a:rect l="l" t="t" r="r" b="b"/>
              <a:pathLst>
                <a:path w="901148" h="1086678">
                  <a:moveTo>
                    <a:pt x="874643" y="1086678"/>
                  </a:moveTo>
                  <a:cubicBezTo>
                    <a:pt x="887895" y="715617"/>
                    <a:pt x="901148" y="344556"/>
                    <a:pt x="755374" y="172278"/>
                  </a:cubicBezTo>
                  <a:cubicBezTo>
                    <a:pt x="609600" y="0"/>
                    <a:pt x="304800" y="26504"/>
                    <a:pt x="0" y="53008"/>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ounded Rectangle 26"/>
            <p:cNvSpPr/>
            <p:nvPr/>
          </p:nvSpPr>
          <p:spPr bwMode="auto">
            <a:xfrm>
              <a:off x="2253343" y="4038600"/>
              <a:ext cx="1175657" cy="304800"/>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37" name="Group 36"/>
          <p:cNvGrpSpPr/>
          <p:nvPr/>
        </p:nvGrpSpPr>
        <p:grpSpPr>
          <a:xfrm>
            <a:off x="0" y="1524000"/>
            <a:ext cx="2438400" cy="1143000"/>
            <a:chOff x="0" y="1524000"/>
            <a:chExt cx="2438400" cy="1143000"/>
          </a:xfrm>
        </p:grpSpPr>
        <p:sp>
          <p:nvSpPr>
            <p:cNvPr id="12" name="Freeform 11"/>
            <p:cNvSpPr/>
            <p:nvPr/>
          </p:nvSpPr>
          <p:spPr>
            <a:xfrm flipV="1">
              <a:off x="457200" y="1981199"/>
              <a:ext cx="1182414" cy="562302"/>
            </a:xfrm>
            <a:custGeom>
              <a:avLst/>
              <a:gdLst>
                <a:gd name="connsiteX0" fmla="*/ 176696 w 1316383"/>
                <a:gd name="connsiteY0" fmla="*/ 980661 h 980661"/>
                <a:gd name="connsiteX1" fmla="*/ 189948 w 1316383"/>
                <a:gd name="connsiteY1" fmla="*/ 304800 h 980661"/>
                <a:gd name="connsiteX2" fmla="*/ 1316383 w 1316383"/>
                <a:gd name="connsiteY2" fmla="*/ 0 h 980661"/>
              </a:gdLst>
              <a:ahLst/>
              <a:cxnLst>
                <a:cxn ang="0">
                  <a:pos x="connsiteX0" y="connsiteY0"/>
                </a:cxn>
                <a:cxn ang="0">
                  <a:pos x="connsiteX1" y="connsiteY1"/>
                </a:cxn>
                <a:cxn ang="0">
                  <a:pos x="connsiteX2" y="connsiteY2"/>
                </a:cxn>
              </a:cxnLst>
              <a:rect l="l" t="t" r="r" b="b"/>
              <a:pathLst>
                <a:path w="1316383" h="980661">
                  <a:moveTo>
                    <a:pt x="176696" y="980661"/>
                  </a:moveTo>
                  <a:cubicBezTo>
                    <a:pt x="88348" y="724452"/>
                    <a:pt x="0" y="468243"/>
                    <a:pt x="189948" y="304800"/>
                  </a:cubicBezTo>
                  <a:cubicBezTo>
                    <a:pt x="379896" y="141357"/>
                    <a:pt x="848139" y="70678"/>
                    <a:pt x="1316383"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0" y="1524000"/>
              <a:ext cx="1341265" cy="461665"/>
            </a:xfrm>
            <a:prstGeom prst="rect">
              <a:avLst/>
            </a:prstGeom>
            <a:noFill/>
          </p:spPr>
          <p:txBody>
            <a:bodyPr wrap="none" rtlCol="0">
              <a:spAutoFit/>
            </a:bodyPr>
            <a:lstStyle/>
            <a:p>
              <a:r>
                <a:rPr lang="en-US" sz="2400" b="1" i="1" dirty="0" smtClean="0"/>
                <a:t>Category</a:t>
              </a:r>
              <a:endParaRPr lang="en-US" sz="2400" b="1" i="1" dirty="0"/>
            </a:p>
          </p:txBody>
        </p:sp>
        <p:sp>
          <p:nvSpPr>
            <p:cNvPr id="28" name="Rectangle 27"/>
            <p:cNvSpPr/>
            <p:nvPr/>
          </p:nvSpPr>
          <p:spPr bwMode="auto">
            <a:xfrm>
              <a:off x="1676400" y="2438400"/>
              <a:ext cx="762000" cy="228600"/>
            </a:xfrm>
            <a:prstGeom prst="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36" name="Group 35"/>
          <p:cNvGrpSpPr/>
          <p:nvPr/>
        </p:nvGrpSpPr>
        <p:grpSpPr>
          <a:xfrm>
            <a:off x="1555530" y="1835807"/>
            <a:ext cx="6826470" cy="1638853"/>
            <a:chOff x="1555530" y="1835807"/>
            <a:chExt cx="6826470" cy="1638853"/>
          </a:xfrm>
        </p:grpSpPr>
        <p:sp>
          <p:nvSpPr>
            <p:cNvPr id="31" name="Rectangle 30"/>
            <p:cNvSpPr/>
            <p:nvPr/>
          </p:nvSpPr>
          <p:spPr bwMode="auto">
            <a:xfrm>
              <a:off x="1555530" y="2070538"/>
              <a:ext cx="861849" cy="265386"/>
            </a:xfrm>
            <a:prstGeom prst="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3" name="TextBox 32"/>
            <p:cNvSpPr txBox="1"/>
            <p:nvPr/>
          </p:nvSpPr>
          <p:spPr>
            <a:xfrm>
              <a:off x="6019800" y="1905000"/>
              <a:ext cx="2362200" cy="1569660"/>
            </a:xfrm>
            <a:prstGeom prst="rect">
              <a:avLst/>
            </a:prstGeom>
            <a:noFill/>
          </p:spPr>
          <p:txBody>
            <a:bodyPr wrap="square" rtlCol="0">
              <a:spAutoFit/>
            </a:bodyPr>
            <a:lstStyle/>
            <a:p>
              <a:pPr algn="ctr"/>
              <a:r>
                <a:rPr lang="en-US" sz="2400" b="1" i="1" dirty="0" smtClean="0"/>
                <a:t>Looking </a:t>
              </a:r>
              <a:br>
                <a:rPr lang="en-US" sz="2400" b="1" i="1" dirty="0" smtClean="0"/>
              </a:br>
              <a:r>
                <a:rPr lang="en-US" sz="2400" b="1" i="1" dirty="0" smtClean="0"/>
                <a:t>at schemas </a:t>
              </a:r>
              <a:br>
                <a:rPr lang="en-US" sz="2400" b="1" i="1" dirty="0" smtClean="0"/>
              </a:br>
              <a:r>
                <a:rPr lang="en-US" sz="2400" b="1" i="1" dirty="0" smtClean="0"/>
                <a:t>and instances in the repository</a:t>
              </a:r>
              <a:endParaRPr lang="en-US" sz="2400" b="1" i="1" dirty="0"/>
            </a:p>
          </p:txBody>
        </p:sp>
        <p:sp>
          <p:nvSpPr>
            <p:cNvPr id="34" name="Freeform 33"/>
            <p:cNvSpPr/>
            <p:nvPr/>
          </p:nvSpPr>
          <p:spPr>
            <a:xfrm>
              <a:off x="2427890" y="1835807"/>
              <a:ext cx="3993931" cy="371365"/>
            </a:xfrm>
            <a:custGeom>
              <a:avLst/>
              <a:gdLst>
                <a:gd name="connsiteX0" fmla="*/ 3993931 w 3993931"/>
                <a:gd name="connsiteY0" fmla="*/ 287283 h 371365"/>
                <a:gd name="connsiteX1" fmla="*/ 1229710 w 3993931"/>
                <a:gd name="connsiteY1" fmla="*/ 14014 h 371365"/>
                <a:gd name="connsiteX2" fmla="*/ 0 w 3993931"/>
                <a:gd name="connsiteY2" fmla="*/ 371365 h 371365"/>
              </a:gdLst>
              <a:ahLst/>
              <a:cxnLst>
                <a:cxn ang="0">
                  <a:pos x="connsiteX0" y="connsiteY0"/>
                </a:cxn>
                <a:cxn ang="0">
                  <a:pos x="connsiteX1" y="connsiteY1"/>
                </a:cxn>
                <a:cxn ang="0">
                  <a:pos x="connsiteX2" y="connsiteY2"/>
                </a:cxn>
              </a:cxnLst>
              <a:rect l="l" t="t" r="r" b="b"/>
              <a:pathLst>
                <a:path w="3993931" h="371365">
                  <a:moveTo>
                    <a:pt x="3993931" y="287283"/>
                  </a:moveTo>
                  <a:cubicBezTo>
                    <a:pt x="2944648" y="143641"/>
                    <a:pt x="1895365" y="0"/>
                    <a:pt x="1229710" y="14014"/>
                  </a:cubicBezTo>
                  <a:cubicBezTo>
                    <a:pt x="564055" y="28028"/>
                    <a:pt x="282027" y="199696"/>
                    <a:pt x="0" y="371365"/>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4" name="TextBox 23"/>
          <p:cNvSpPr txBox="1"/>
          <p:nvPr/>
        </p:nvSpPr>
        <p:spPr>
          <a:xfrm>
            <a:off x="6248400" y="228600"/>
            <a:ext cx="2667000" cy="123110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850" b="1" i="1" dirty="0" smtClean="0"/>
              <a:t>Note to reviewers: </a:t>
            </a:r>
            <a:br>
              <a:rPr lang="en-US" sz="1850" b="1" i="1" dirty="0" smtClean="0"/>
            </a:br>
            <a:r>
              <a:rPr lang="en-US" sz="1850" b="1" i="1" dirty="0" smtClean="0"/>
              <a:t>The final version will use high-resolution screen shots throughout.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righ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up)">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descr="image001"/>
          <p:cNvPicPr>
            <a:picLocks noChangeAspect="1" noChangeArrowheads="1"/>
          </p:cNvPicPr>
          <p:nvPr/>
        </p:nvPicPr>
        <p:blipFill>
          <a:blip r:embed="rId3" cstate="print"/>
          <a:srcRect/>
          <a:stretch>
            <a:fillRect/>
          </a:stretch>
        </p:blipFill>
        <p:spPr bwMode="auto">
          <a:xfrm>
            <a:off x="6629400" y="4800600"/>
            <a:ext cx="2362200" cy="1886167"/>
          </a:xfrm>
          <a:prstGeom prst="rect">
            <a:avLst/>
          </a:prstGeom>
          <a:noFill/>
          <a:ln w="9525">
            <a:noFill/>
            <a:miter lim="800000"/>
            <a:headEnd/>
            <a:tailEnd/>
          </a:ln>
        </p:spPr>
      </p:pic>
      <p:sp>
        <p:nvSpPr>
          <p:cNvPr id="2" name="Title 1"/>
          <p:cNvSpPr>
            <a:spLocks noGrp="1"/>
          </p:cNvSpPr>
          <p:nvPr>
            <p:ph type="title"/>
          </p:nvPr>
        </p:nvSpPr>
        <p:spPr>
          <a:xfrm>
            <a:off x="387054" y="228600"/>
            <a:ext cx="8375946" cy="1163395"/>
          </a:xfrm>
        </p:spPr>
        <p:txBody>
          <a:bodyPr/>
          <a:lstStyle/>
          <a:p>
            <a:r>
              <a:rPr lang="en-US" dirty="0" smtClean="0"/>
              <a:t>The "Oslo" Visual Editor</a:t>
            </a:r>
            <a:br>
              <a:rPr lang="en-US" dirty="0" smtClean="0"/>
            </a:br>
            <a:r>
              <a:rPr sz="3600" dirty="0" smtClean="0">
                <a:solidFill>
                  <a:schemeClr val="accent5"/>
                </a:solidFill>
              </a:rPr>
              <a:t>Examining the </a:t>
            </a:r>
            <a:r>
              <a:rPr sz="3600" dirty="0" err="1" smtClean="0">
                <a:solidFill>
                  <a:schemeClr val="accent5"/>
                </a:solidFill>
              </a:rPr>
              <a:t>Onboarding</a:t>
            </a:r>
            <a:r>
              <a:rPr sz="3600" dirty="0" smtClean="0">
                <a:solidFill>
                  <a:schemeClr val="accent5"/>
                </a:solidFill>
              </a:rPr>
              <a:t> process</a:t>
            </a:r>
          </a:p>
        </p:txBody>
      </p:sp>
      <p:sp>
        <p:nvSpPr>
          <p:cNvPr id="13" name="Content Placeholder 12"/>
          <p:cNvSpPr>
            <a:spLocks noGrp="1"/>
          </p:cNvSpPr>
          <p:nvPr>
            <p:ph idx="1"/>
          </p:nvPr>
        </p:nvSpPr>
        <p:spPr/>
        <p:txBody>
          <a:bodyPr/>
          <a:lstStyle/>
          <a:p>
            <a:endParaRPr lang="en-US"/>
          </a:p>
        </p:txBody>
      </p:sp>
      <p:grpSp>
        <p:nvGrpSpPr>
          <p:cNvPr id="22" name="Group 21"/>
          <p:cNvGrpSpPr/>
          <p:nvPr/>
        </p:nvGrpSpPr>
        <p:grpSpPr>
          <a:xfrm>
            <a:off x="2438400" y="1447800"/>
            <a:ext cx="4918844" cy="5165090"/>
            <a:chOff x="2438400" y="1447800"/>
            <a:chExt cx="4918844" cy="5165090"/>
          </a:xfrm>
        </p:grpSpPr>
        <p:cxnSp>
          <p:nvCxnSpPr>
            <p:cNvPr id="8" name="Straight Connector 7"/>
            <p:cNvCxnSpPr/>
            <p:nvPr/>
          </p:nvCxnSpPr>
          <p:spPr>
            <a:xfrm rot="16200000" flipV="1">
              <a:off x="3810002" y="1644867"/>
              <a:ext cx="3731172" cy="336331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4"/>
            <a:srcRect/>
            <a:stretch>
              <a:fillRect/>
            </a:stretch>
          </p:blipFill>
          <p:spPr bwMode="auto">
            <a:xfrm>
              <a:off x="2438400" y="1447800"/>
              <a:ext cx="1581150" cy="5165090"/>
            </a:xfrm>
            <a:prstGeom prst="rect">
              <a:avLst/>
            </a:prstGeom>
            <a:noFill/>
            <a:ln w="9525">
              <a:noFill/>
              <a:miter lim="800000"/>
              <a:headEnd/>
              <a:tailEnd/>
            </a:ln>
            <a:effectLst/>
          </p:spPr>
        </p:pic>
        <p:cxnSp>
          <p:nvCxnSpPr>
            <p:cNvPr id="7" name="Straight Connector 6"/>
            <p:cNvCxnSpPr/>
            <p:nvPr/>
          </p:nvCxnSpPr>
          <p:spPr>
            <a:xfrm rot="10800000" flipV="1">
              <a:off x="4014952" y="6248399"/>
              <a:ext cx="3300248" cy="35209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152400" y="2286000"/>
            <a:ext cx="3505200" cy="1897797"/>
            <a:chOff x="152400" y="2286000"/>
            <a:chExt cx="3505200" cy="1897797"/>
          </a:xfrm>
        </p:grpSpPr>
        <p:sp>
          <p:nvSpPr>
            <p:cNvPr id="14" name="TextBox 13"/>
            <p:cNvSpPr txBox="1"/>
            <p:nvPr/>
          </p:nvSpPr>
          <p:spPr>
            <a:xfrm>
              <a:off x="152400" y="3352800"/>
              <a:ext cx="2132443" cy="830997"/>
            </a:xfrm>
            <a:prstGeom prst="rect">
              <a:avLst/>
            </a:prstGeom>
            <a:noFill/>
          </p:spPr>
          <p:txBody>
            <a:bodyPr wrap="none" rtlCol="0">
              <a:spAutoFit/>
            </a:bodyPr>
            <a:lstStyle/>
            <a:p>
              <a:pPr algn="ctr"/>
              <a:r>
                <a:rPr lang="en-US" sz="2400" b="1" i="1" dirty="0" smtClean="0"/>
                <a:t>HR Hire Review</a:t>
              </a:r>
            </a:p>
            <a:p>
              <a:pPr algn="ctr"/>
              <a:r>
                <a:rPr lang="en-US" sz="2400" b="1" i="1" dirty="0" smtClean="0"/>
                <a:t>sub-process</a:t>
              </a:r>
              <a:endParaRPr lang="en-US" sz="2400" b="1" i="1" dirty="0"/>
            </a:p>
          </p:txBody>
        </p:sp>
        <p:sp>
          <p:nvSpPr>
            <p:cNvPr id="16" name="Rounded Rectangle 15"/>
            <p:cNvSpPr/>
            <p:nvPr/>
          </p:nvSpPr>
          <p:spPr bwMode="auto">
            <a:xfrm>
              <a:off x="2819400" y="2286000"/>
              <a:ext cx="838200" cy="762000"/>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5" name="Freeform 24"/>
            <p:cNvSpPr/>
            <p:nvPr/>
          </p:nvSpPr>
          <p:spPr>
            <a:xfrm>
              <a:off x="1128486" y="2380343"/>
              <a:ext cx="1680028" cy="1016000"/>
            </a:xfrm>
            <a:custGeom>
              <a:avLst/>
              <a:gdLst>
                <a:gd name="connsiteX0" fmla="*/ 25400 w 1680028"/>
                <a:gd name="connsiteY0" fmla="*/ 1016000 h 1016000"/>
                <a:gd name="connsiteX1" fmla="*/ 275771 w 1680028"/>
                <a:gd name="connsiteY1" fmla="*/ 123371 h 1016000"/>
                <a:gd name="connsiteX2" fmla="*/ 1680028 w 1680028"/>
                <a:gd name="connsiteY2" fmla="*/ 275771 h 1016000"/>
              </a:gdLst>
              <a:ahLst/>
              <a:cxnLst>
                <a:cxn ang="0">
                  <a:pos x="connsiteX0" y="connsiteY0"/>
                </a:cxn>
                <a:cxn ang="0">
                  <a:pos x="connsiteX1" y="connsiteY1"/>
                </a:cxn>
                <a:cxn ang="0">
                  <a:pos x="connsiteX2" y="connsiteY2"/>
                </a:cxn>
              </a:cxnLst>
              <a:rect l="l" t="t" r="r" b="b"/>
              <a:pathLst>
                <a:path w="1680028" h="1016000">
                  <a:moveTo>
                    <a:pt x="25400" y="1016000"/>
                  </a:moveTo>
                  <a:cubicBezTo>
                    <a:pt x="12700" y="631371"/>
                    <a:pt x="0" y="246742"/>
                    <a:pt x="275771" y="123371"/>
                  </a:cubicBezTo>
                  <a:cubicBezTo>
                    <a:pt x="551542" y="0"/>
                    <a:pt x="1115785" y="137885"/>
                    <a:pt x="1680028" y="275771"/>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The "Oslo" Visual Editor</a:t>
            </a:r>
            <a:br>
              <a:rPr lang="en-US" dirty="0" smtClean="0"/>
            </a:br>
            <a:r>
              <a:rPr sz="3600" dirty="0" smtClean="0">
                <a:solidFill>
                  <a:schemeClr val="accent5"/>
                </a:solidFill>
              </a:rPr>
              <a:t>Examining the HR Hire Review sub-process</a:t>
            </a:r>
          </a:p>
        </p:txBody>
      </p:sp>
      <p:sp>
        <p:nvSpPr>
          <p:cNvPr id="11" name="Content Placeholder 10"/>
          <p:cNvSpPr>
            <a:spLocks noGrp="1"/>
          </p:cNvSpPr>
          <p:nvPr>
            <p:ph idx="1"/>
          </p:nvPr>
        </p:nvSpPr>
        <p:spPr/>
        <p:txBody>
          <a:bodyPr/>
          <a:lstStyle/>
          <a:p>
            <a:endParaRPr lang="en-US"/>
          </a:p>
        </p:txBody>
      </p:sp>
      <p:pic>
        <p:nvPicPr>
          <p:cNvPr id="9" name="Picture 1" descr="image001"/>
          <p:cNvPicPr>
            <a:picLocks noChangeAspect="1" noChangeArrowheads="1"/>
          </p:cNvPicPr>
          <p:nvPr/>
        </p:nvPicPr>
        <p:blipFill>
          <a:blip r:embed="rId3" cstate="print"/>
          <a:srcRect/>
          <a:stretch>
            <a:fillRect/>
          </a:stretch>
        </p:blipFill>
        <p:spPr bwMode="auto">
          <a:xfrm>
            <a:off x="6629400" y="4800600"/>
            <a:ext cx="2362200" cy="1886167"/>
          </a:xfrm>
          <a:prstGeom prst="rect">
            <a:avLst/>
          </a:prstGeom>
          <a:noFill/>
          <a:ln w="9525">
            <a:noFill/>
            <a:miter lim="800000"/>
            <a:headEnd/>
            <a:tailEnd/>
          </a:ln>
        </p:spPr>
      </p:pic>
      <p:grpSp>
        <p:nvGrpSpPr>
          <p:cNvPr id="13" name="Group 12"/>
          <p:cNvGrpSpPr/>
          <p:nvPr/>
        </p:nvGrpSpPr>
        <p:grpSpPr>
          <a:xfrm>
            <a:off x="2057400" y="1524000"/>
            <a:ext cx="5638800" cy="5141434"/>
            <a:chOff x="2057400" y="1524000"/>
            <a:chExt cx="5638800" cy="5141434"/>
          </a:xfrm>
        </p:grpSpPr>
        <p:cxnSp>
          <p:nvCxnSpPr>
            <p:cNvPr id="8" name="Straight Connector 7"/>
            <p:cNvCxnSpPr/>
            <p:nvPr/>
          </p:nvCxnSpPr>
          <p:spPr>
            <a:xfrm rot="10800000">
              <a:off x="3276602" y="1524000"/>
              <a:ext cx="4419598" cy="3581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3279228" y="6477000"/>
              <a:ext cx="4416972" cy="17604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4"/>
            <a:srcRect/>
            <a:stretch>
              <a:fillRect/>
            </a:stretch>
          </p:blipFill>
          <p:spPr bwMode="auto">
            <a:xfrm>
              <a:off x="2057400" y="1524000"/>
              <a:ext cx="1247775" cy="5141434"/>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What is "Oslo"?</a:t>
            </a:r>
            <a:br>
              <a:rPr lang="en-US" dirty="0" smtClean="0"/>
            </a:br>
            <a:r>
              <a:rPr sz="3600" dirty="0" smtClean="0">
                <a:solidFill>
                  <a:schemeClr val="accent5"/>
                </a:solidFill>
              </a:rPr>
              <a:t>Defining terms</a:t>
            </a:r>
          </a:p>
        </p:txBody>
      </p:sp>
      <p:sp>
        <p:nvSpPr>
          <p:cNvPr id="3" name="Content Placeholder 2"/>
          <p:cNvSpPr>
            <a:spLocks noGrp="1"/>
          </p:cNvSpPr>
          <p:nvPr>
            <p:ph idx="1"/>
          </p:nvPr>
        </p:nvSpPr>
        <p:spPr>
          <a:xfrm>
            <a:off x="381000" y="1905000"/>
            <a:ext cx="8382000" cy="3681008"/>
          </a:xfrm>
        </p:spPr>
        <p:txBody>
          <a:bodyPr/>
          <a:lstStyle/>
          <a:p>
            <a:r>
              <a:rPr lang="en-US" sz="2800" dirty="0" smtClean="0"/>
              <a:t>"Oslo" refers to a wave of forthcoming </a:t>
            </a:r>
            <a:br>
              <a:rPr lang="en-US" sz="2800" dirty="0" smtClean="0"/>
            </a:br>
            <a:r>
              <a:rPr lang="en-US" sz="2800" dirty="0" smtClean="0"/>
              <a:t>Microsoft products and technologies</a:t>
            </a:r>
          </a:p>
          <a:p>
            <a:pPr lvl="1"/>
            <a:r>
              <a:rPr lang="en-US" sz="2400" dirty="0" smtClean="0"/>
              <a:t>It's not the code name for a single new </a:t>
            </a:r>
            <a:br>
              <a:rPr lang="en-US" sz="2400" dirty="0" smtClean="0"/>
            </a:br>
            <a:r>
              <a:rPr lang="en-US" sz="2400" dirty="0" smtClean="0"/>
              <a:t>product or new release of a product</a:t>
            </a:r>
          </a:p>
          <a:p>
            <a:endParaRPr lang="en-US" sz="2800" dirty="0" smtClean="0"/>
          </a:p>
          <a:p>
            <a:r>
              <a:rPr lang="en-US" sz="2800" dirty="0" smtClean="0"/>
              <a:t>The "Oslo" technologies this talk focuses on are</a:t>
            </a:r>
          </a:p>
          <a:p>
            <a:pPr lvl="1"/>
            <a:r>
              <a:rPr lang="en-US" sz="2400" dirty="0" smtClean="0"/>
              <a:t>A new repository with a visual editor</a:t>
            </a:r>
          </a:p>
          <a:p>
            <a:pPr lvl="1"/>
            <a:r>
              <a:rPr lang="en-US" sz="2400" dirty="0" smtClean="0"/>
              <a:t>A new version of Windows Workflow Foundation (WF)</a:t>
            </a:r>
          </a:p>
          <a:p>
            <a:pPr lvl="1"/>
            <a:r>
              <a:rPr lang="en-US" sz="2400" dirty="0" smtClean="0"/>
              <a:t>A new process server for WF, BizTalk, and other applications</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The "Oslo" Visual Editor</a:t>
            </a:r>
            <a:br>
              <a:rPr lang="en-US" dirty="0" smtClean="0"/>
            </a:br>
            <a:r>
              <a:rPr sz="3600" dirty="0" smtClean="0">
                <a:solidFill>
                  <a:schemeClr val="accent5"/>
                </a:solidFill>
              </a:rPr>
              <a:t>Examining an SLA for this sub-process</a:t>
            </a:r>
          </a:p>
        </p:txBody>
      </p:sp>
      <p:sp>
        <p:nvSpPr>
          <p:cNvPr id="12" name="Content Placeholder 11"/>
          <p:cNvSpPr>
            <a:spLocks noGrp="1"/>
          </p:cNvSpPr>
          <p:nvPr>
            <p:ph idx="1"/>
          </p:nvPr>
        </p:nvSpPr>
        <p:spPr/>
        <p:txBody>
          <a:bodyPr/>
          <a:lstStyle/>
          <a:p>
            <a:endParaRPr lang="en-US"/>
          </a:p>
        </p:txBody>
      </p:sp>
      <p:pic>
        <p:nvPicPr>
          <p:cNvPr id="9" name="Picture 1" descr="image001"/>
          <p:cNvPicPr>
            <a:picLocks noChangeAspect="1" noChangeArrowheads="1"/>
          </p:cNvPicPr>
          <p:nvPr/>
        </p:nvPicPr>
        <p:blipFill>
          <a:blip r:embed="rId3" cstate="print"/>
          <a:srcRect/>
          <a:stretch>
            <a:fillRect/>
          </a:stretch>
        </p:blipFill>
        <p:spPr bwMode="auto">
          <a:xfrm>
            <a:off x="6629400" y="4800600"/>
            <a:ext cx="2362200" cy="1886167"/>
          </a:xfrm>
          <a:prstGeom prst="rect">
            <a:avLst/>
          </a:prstGeom>
          <a:noFill/>
          <a:ln w="9525">
            <a:noFill/>
            <a:miter lim="800000"/>
            <a:headEnd/>
            <a:tailEnd/>
          </a:ln>
        </p:spPr>
      </p:pic>
      <p:grpSp>
        <p:nvGrpSpPr>
          <p:cNvPr id="21" name="Group 20"/>
          <p:cNvGrpSpPr/>
          <p:nvPr/>
        </p:nvGrpSpPr>
        <p:grpSpPr>
          <a:xfrm>
            <a:off x="2514600" y="1981200"/>
            <a:ext cx="5641020" cy="3564384"/>
            <a:chOff x="2514600" y="1981200"/>
            <a:chExt cx="5641020" cy="3564384"/>
          </a:xfrm>
        </p:grpSpPr>
        <p:cxnSp>
          <p:nvCxnSpPr>
            <p:cNvPr id="8" name="Straight Connector 7"/>
            <p:cNvCxnSpPr/>
            <p:nvPr/>
          </p:nvCxnSpPr>
          <p:spPr>
            <a:xfrm rot="16200000" flipV="1">
              <a:off x="5524500" y="2628900"/>
              <a:ext cx="3276600" cy="19812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6248401" y="4572000"/>
              <a:ext cx="1907219" cy="97358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srcRect/>
            <a:stretch>
              <a:fillRect/>
            </a:stretch>
          </p:blipFill>
          <p:spPr bwMode="auto">
            <a:xfrm>
              <a:off x="2514600" y="1981200"/>
              <a:ext cx="3711146" cy="2590800"/>
            </a:xfrm>
            <a:prstGeom prst="rect">
              <a:avLst/>
            </a:prstGeom>
            <a:noFill/>
            <a:ln w="9525">
              <a:noFill/>
              <a:miter lim="800000"/>
              <a:headEnd/>
              <a:tailEnd/>
            </a:ln>
            <a:effectLst/>
          </p:spPr>
        </p:pic>
      </p:grpSp>
      <p:grpSp>
        <p:nvGrpSpPr>
          <p:cNvPr id="22" name="Group 21"/>
          <p:cNvGrpSpPr/>
          <p:nvPr/>
        </p:nvGrpSpPr>
        <p:grpSpPr>
          <a:xfrm>
            <a:off x="304800" y="3581400"/>
            <a:ext cx="2971800" cy="2278797"/>
            <a:chOff x="304800" y="3581400"/>
            <a:chExt cx="2971800" cy="2278797"/>
          </a:xfrm>
        </p:grpSpPr>
        <p:sp>
          <p:nvSpPr>
            <p:cNvPr id="17" name="TextBox 16"/>
            <p:cNvSpPr txBox="1"/>
            <p:nvPr/>
          </p:nvSpPr>
          <p:spPr>
            <a:xfrm>
              <a:off x="304800" y="5029200"/>
              <a:ext cx="2590800" cy="830997"/>
            </a:xfrm>
            <a:prstGeom prst="rect">
              <a:avLst/>
            </a:prstGeom>
            <a:noFill/>
          </p:spPr>
          <p:txBody>
            <a:bodyPr wrap="square" rtlCol="0">
              <a:spAutoFit/>
            </a:bodyPr>
            <a:lstStyle/>
            <a:p>
              <a:pPr algn="ctr"/>
              <a:r>
                <a:rPr lang="en-US" sz="2400" b="1" i="1" dirty="0" smtClean="0"/>
                <a:t>Values can be read or modified</a:t>
              </a:r>
              <a:endParaRPr lang="en-US" sz="2400" b="1" i="1" dirty="0"/>
            </a:p>
          </p:txBody>
        </p:sp>
        <p:sp>
          <p:nvSpPr>
            <p:cNvPr id="18" name="Freeform 17"/>
            <p:cNvSpPr/>
            <p:nvPr/>
          </p:nvSpPr>
          <p:spPr>
            <a:xfrm flipH="1">
              <a:off x="1447800" y="3581400"/>
              <a:ext cx="1828800" cy="1447800"/>
            </a:xfrm>
            <a:custGeom>
              <a:avLst/>
              <a:gdLst>
                <a:gd name="connsiteX0" fmla="*/ 874643 w 901148"/>
                <a:gd name="connsiteY0" fmla="*/ 1086678 h 1086678"/>
                <a:gd name="connsiteX1" fmla="*/ 755374 w 901148"/>
                <a:gd name="connsiteY1" fmla="*/ 172278 h 1086678"/>
                <a:gd name="connsiteX2" fmla="*/ 0 w 901148"/>
                <a:gd name="connsiteY2" fmla="*/ 53008 h 1086678"/>
              </a:gdLst>
              <a:ahLst/>
              <a:cxnLst>
                <a:cxn ang="0">
                  <a:pos x="connsiteX0" y="connsiteY0"/>
                </a:cxn>
                <a:cxn ang="0">
                  <a:pos x="connsiteX1" y="connsiteY1"/>
                </a:cxn>
                <a:cxn ang="0">
                  <a:pos x="connsiteX2" y="connsiteY2"/>
                </a:cxn>
              </a:cxnLst>
              <a:rect l="l" t="t" r="r" b="b"/>
              <a:pathLst>
                <a:path w="901148" h="1086678">
                  <a:moveTo>
                    <a:pt x="874643" y="1086678"/>
                  </a:moveTo>
                  <a:cubicBezTo>
                    <a:pt x="887895" y="715617"/>
                    <a:pt x="901148" y="344556"/>
                    <a:pt x="755374" y="172278"/>
                  </a:cubicBezTo>
                  <a:cubicBezTo>
                    <a:pt x="609600" y="0"/>
                    <a:pt x="304800" y="26504"/>
                    <a:pt x="0" y="53008"/>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 descr="image001"/>
          <p:cNvPicPr>
            <a:picLocks noChangeAspect="1" noChangeArrowheads="1"/>
          </p:cNvPicPr>
          <p:nvPr/>
        </p:nvPicPr>
        <p:blipFill>
          <a:blip r:embed="rId3" cstate="print"/>
          <a:srcRect/>
          <a:stretch>
            <a:fillRect/>
          </a:stretch>
        </p:blipFill>
        <p:spPr bwMode="auto">
          <a:xfrm>
            <a:off x="6629400" y="4800600"/>
            <a:ext cx="2383672" cy="1905000"/>
          </a:xfrm>
          <a:prstGeom prst="rect">
            <a:avLst/>
          </a:prstGeom>
          <a:noFill/>
          <a:ln w="9525">
            <a:noFill/>
            <a:miter lim="800000"/>
            <a:headEnd/>
            <a:tailEnd/>
          </a:ln>
        </p:spPr>
      </p:pic>
      <p:sp>
        <p:nvSpPr>
          <p:cNvPr id="2" name="Title 1"/>
          <p:cNvSpPr>
            <a:spLocks noGrp="1"/>
          </p:cNvSpPr>
          <p:nvPr>
            <p:ph type="title"/>
          </p:nvPr>
        </p:nvSpPr>
        <p:spPr>
          <a:xfrm>
            <a:off x="387054" y="228600"/>
            <a:ext cx="8375946" cy="1163395"/>
          </a:xfrm>
        </p:spPr>
        <p:txBody>
          <a:bodyPr/>
          <a:lstStyle/>
          <a:p>
            <a:r>
              <a:rPr lang="en-US" dirty="0" smtClean="0"/>
              <a:t>The "Oslo" Visual Editor</a:t>
            </a:r>
            <a:br>
              <a:rPr lang="en-US" dirty="0" smtClean="0"/>
            </a:br>
            <a:r>
              <a:rPr sz="3600" dirty="0" smtClean="0">
                <a:solidFill>
                  <a:schemeClr val="accent5"/>
                </a:solidFill>
              </a:rPr>
              <a:t>Exploring the repository</a:t>
            </a:r>
            <a:r>
              <a:rPr sz="3600" smtClean="0">
                <a:solidFill>
                  <a:schemeClr val="accent5"/>
                </a:solidFill>
              </a:rPr>
              <a:t>:  Relationships</a:t>
            </a:r>
            <a:endParaRPr sz="3600" dirty="0" smtClean="0">
              <a:solidFill>
                <a:schemeClr val="accent5"/>
              </a:solidFill>
            </a:endParaRPr>
          </a:p>
        </p:txBody>
      </p:sp>
      <p:sp>
        <p:nvSpPr>
          <p:cNvPr id="26" name="Content Placeholder 25"/>
          <p:cNvSpPr>
            <a:spLocks noGrp="1"/>
          </p:cNvSpPr>
          <p:nvPr>
            <p:ph idx="1"/>
          </p:nvPr>
        </p:nvSpPr>
        <p:spPr/>
        <p:txBody>
          <a:bodyPr/>
          <a:lstStyle/>
          <a:p>
            <a:endParaRPr lang="en-US"/>
          </a:p>
        </p:txBody>
      </p:sp>
      <p:grpSp>
        <p:nvGrpSpPr>
          <p:cNvPr id="35" name="Group 34"/>
          <p:cNvGrpSpPr/>
          <p:nvPr/>
        </p:nvGrpSpPr>
        <p:grpSpPr>
          <a:xfrm>
            <a:off x="382561" y="1600200"/>
            <a:ext cx="6246839" cy="3963988"/>
            <a:chOff x="382561" y="1600200"/>
            <a:chExt cx="6246839" cy="3963988"/>
          </a:xfrm>
        </p:grpSpPr>
        <p:pic>
          <p:nvPicPr>
            <p:cNvPr id="5122" name="Picture 2"/>
            <p:cNvPicPr>
              <a:picLocks noChangeAspect="1" noChangeArrowheads="1"/>
            </p:cNvPicPr>
            <p:nvPr/>
          </p:nvPicPr>
          <p:blipFill>
            <a:blip r:embed="rId4"/>
            <a:srcRect/>
            <a:stretch>
              <a:fillRect/>
            </a:stretch>
          </p:blipFill>
          <p:spPr bwMode="auto">
            <a:xfrm>
              <a:off x="382561" y="1600200"/>
              <a:ext cx="4741889" cy="3962400"/>
            </a:xfrm>
            <a:prstGeom prst="rect">
              <a:avLst/>
            </a:prstGeom>
            <a:noFill/>
            <a:ln w="9525">
              <a:noFill/>
              <a:miter lim="800000"/>
              <a:headEnd/>
              <a:tailEnd/>
            </a:ln>
            <a:effectLst/>
          </p:spPr>
        </p:pic>
        <p:cxnSp>
          <p:nvCxnSpPr>
            <p:cNvPr id="7" name="Straight Connector 6"/>
            <p:cNvCxnSpPr/>
            <p:nvPr/>
          </p:nvCxnSpPr>
          <p:spPr>
            <a:xfrm rot="10800000">
              <a:off x="5105400" y="5562600"/>
              <a:ext cx="15240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4114800" y="2590800"/>
              <a:ext cx="3505200" cy="1524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600200" y="1447800"/>
            <a:ext cx="6477000" cy="1200329"/>
            <a:chOff x="1600200" y="1447800"/>
            <a:chExt cx="6477000" cy="1200329"/>
          </a:xfrm>
        </p:grpSpPr>
        <p:sp>
          <p:nvSpPr>
            <p:cNvPr id="28" name="Rectangle 27"/>
            <p:cNvSpPr/>
            <p:nvPr/>
          </p:nvSpPr>
          <p:spPr bwMode="auto">
            <a:xfrm>
              <a:off x="1600200" y="2209800"/>
              <a:ext cx="1676400" cy="354724"/>
            </a:xfrm>
            <a:prstGeom prst="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1" name="Freeform 20"/>
            <p:cNvSpPr/>
            <p:nvPr/>
          </p:nvSpPr>
          <p:spPr>
            <a:xfrm>
              <a:off x="3276600" y="1676400"/>
              <a:ext cx="2856186" cy="756744"/>
            </a:xfrm>
            <a:custGeom>
              <a:avLst/>
              <a:gdLst>
                <a:gd name="connsiteX0" fmla="*/ 2932386 w 2932386"/>
                <a:gd name="connsiteY0" fmla="*/ 0 h 756744"/>
                <a:gd name="connsiteX1" fmla="*/ 1072055 w 2932386"/>
                <a:gd name="connsiteY1" fmla="*/ 262758 h 756744"/>
                <a:gd name="connsiteX2" fmla="*/ 0 w 2932386"/>
                <a:gd name="connsiteY2" fmla="*/ 756744 h 756744"/>
              </a:gdLst>
              <a:ahLst/>
              <a:cxnLst>
                <a:cxn ang="0">
                  <a:pos x="connsiteX0" y="connsiteY0"/>
                </a:cxn>
                <a:cxn ang="0">
                  <a:pos x="connsiteX1" y="connsiteY1"/>
                </a:cxn>
                <a:cxn ang="0">
                  <a:pos x="connsiteX2" y="connsiteY2"/>
                </a:cxn>
              </a:cxnLst>
              <a:rect l="l" t="t" r="r" b="b"/>
              <a:pathLst>
                <a:path w="2932386" h="756744">
                  <a:moveTo>
                    <a:pt x="2932386" y="0"/>
                  </a:moveTo>
                  <a:cubicBezTo>
                    <a:pt x="2246586" y="68317"/>
                    <a:pt x="1560786" y="136634"/>
                    <a:pt x="1072055" y="262758"/>
                  </a:cubicBezTo>
                  <a:cubicBezTo>
                    <a:pt x="583324" y="388882"/>
                    <a:pt x="291662" y="572813"/>
                    <a:pt x="0" y="756744"/>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5715000" y="1447800"/>
              <a:ext cx="2362200" cy="1200329"/>
            </a:xfrm>
            <a:prstGeom prst="rect">
              <a:avLst/>
            </a:prstGeom>
            <a:noFill/>
          </p:spPr>
          <p:txBody>
            <a:bodyPr wrap="square" rtlCol="0">
              <a:spAutoFit/>
            </a:bodyPr>
            <a:lstStyle/>
            <a:p>
              <a:pPr algn="ctr"/>
              <a:r>
                <a:rPr lang="en-US" sz="2400" b="1" i="1" dirty="0" smtClean="0"/>
                <a:t>Looking at relationships among instances</a:t>
              </a:r>
              <a:endParaRPr lang="en-US" sz="2400" b="1" i="1" dirty="0"/>
            </a:p>
          </p:txBody>
        </p:sp>
      </p:grpSp>
      <p:grpSp>
        <p:nvGrpSpPr>
          <p:cNvPr id="38" name="Group 37"/>
          <p:cNvGrpSpPr/>
          <p:nvPr/>
        </p:nvGrpSpPr>
        <p:grpSpPr>
          <a:xfrm>
            <a:off x="0" y="3352800"/>
            <a:ext cx="4038600" cy="3505200"/>
            <a:chOff x="0" y="3352800"/>
            <a:chExt cx="4038600" cy="3505200"/>
          </a:xfrm>
        </p:grpSpPr>
        <p:sp>
          <p:nvSpPr>
            <p:cNvPr id="25" name="TextBox 24"/>
            <p:cNvSpPr txBox="1"/>
            <p:nvPr/>
          </p:nvSpPr>
          <p:spPr>
            <a:xfrm>
              <a:off x="304800" y="5657671"/>
              <a:ext cx="2514600" cy="1200329"/>
            </a:xfrm>
            <a:prstGeom prst="rect">
              <a:avLst/>
            </a:prstGeom>
            <a:noFill/>
          </p:spPr>
          <p:txBody>
            <a:bodyPr wrap="square" rtlCol="0">
              <a:spAutoFit/>
            </a:bodyPr>
            <a:lstStyle/>
            <a:p>
              <a:pPr algn="ctr"/>
              <a:r>
                <a:rPr lang="en-US" sz="2400" b="1" i="1" dirty="0" smtClean="0"/>
                <a:t>WF workflow that implements this sub-process</a:t>
              </a:r>
              <a:endParaRPr lang="en-US" sz="2400" b="1" i="1" dirty="0"/>
            </a:p>
          </p:txBody>
        </p:sp>
        <p:sp>
          <p:nvSpPr>
            <p:cNvPr id="29" name="Freeform 28"/>
            <p:cNvSpPr/>
            <p:nvPr/>
          </p:nvSpPr>
          <p:spPr>
            <a:xfrm>
              <a:off x="0" y="3531476"/>
              <a:ext cx="1870841" cy="2335924"/>
            </a:xfrm>
            <a:custGeom>
              <a:avLst/>
              <a:gdLst>
                <a:gd name="connsiteX0" fmla="*/ 317062 w 1778000"/>
                <a:gd name="connsiteY0" fmla="*/ 2322786 h 2322786"/>
                <a:gd name="connsiteX1" fmla="*/ 243490 w 1778000"/>
                <a:gd name="connsiteY1" fmla="*/ 430924 h 2322786"/>
                <a:gd name="connsiteX2" fmla="*/ 1778000 w 1778000"/>
                <a:gd name="connsiteY2" fmla="*/ 0 h 2322786"/>
              </a:gdLst>
              <a:ahLst/>
              <a:cxnLst>
                <a:cxn ang="0">
                  <a:pos x="connsiteX0" y="connsiteY0"/>
                </a:cxn>
                <a:cxn ang="0">
                  <a:pos x="connsiteX1" y="connsiteY1"/>
                </a:cxn>
                <a:cxn ang="0">
                  <a:pos x="connsiteX2" y="connsiteY2"/>
                </a:cxn>
              </a:cxnLst>
              <a:rect l="l" t="t" r="r" b="b"/>
              <a:pathLst>
                <a:path w="1778000" h="2322786">
                  <a:moveTo>
                    <a:pt x="317062" y="2322786"/>
                  </a:moveTo>
                  <a:cubicBezTo>
                    <a:pt x="158531" y="1570420"/>
                    <a:pt x="0" y="818055"/>
                    <a:pt x="243490" y="430924"/>
                  </a:cubicBezTo>
                  <a:cubicBezTo>
                    <a:pt x="486980" y="43793"/>
                    <a:pt x="1132490" y="21896"/>
                    <a:pt x="1778000"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ounded Rectangle 31"/>
            <p:cNvSpPr/>
            <p:nvPr/>
          </p:nvSpPr>
          <p:spPr bwMode="auto">
            <a:xfrm>
              <a:off x="1905000" y="3352800"/>
              <a:ext cx="2133600" cy="381000"/>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39" name="Group 38"/>
          <p:cNvGrpSpPr/>
          <p:nvPr/>
        </p:nvGrpSpPr>
        <p:grpSpPr>
          <a:xfrm>
            <a:off x="1905000" y="4343400"/>
            <a:ext cx="3200400" cy="2354997"/>
            <a:chOff x="1905000" y="4343400"/>
            <a:chExt cx="3200400" cy="2354997"/>
          </a:xfrm>
        </p:grpSpPr>
        <p:sp>
          <p:nvSpPr>
            <p:cNvPr id="30" name="TextBox 29"/>
            <p:cNvSpPr txBox="1"/>
            <p:nvPr/>
          </p:nvSpPr>
          <p:spPr>
            <a:xfrm>
              <a:off x="3276600" y="5867400"/>
              <a:ext cx="1828800" cy="830997"/>
            </a:xfrm>
            <a:prstGeom prst="rect">
              <a:avLst/>
            </a:prstGeom>
            <a:noFill/>
          </p:spPr>
          <p:txBody>
            <a:bodyPr wrap="square" rtlCol="0">
              <a:spAutoFit/>
            </a:bodyPr>
            <a:lstStyle/>
            <a:p>
              <a:pPr algn="ctr"/>
              <a:r>
                <a:rPr lang="en-US" sz="2400" b="1" i="1" dirty="0" smtClean="0"/>
                <a:t>SLA for this sub-process</a:t>
              </a:r>
              <a:endParaRPr lang="en-US" sz="2400" b="1" i="1" dirty="0"/>
            </a:p>
          </p:txBody>
        </p:sp>
        <p:sp>
          <p:nvSpPr>
            <p:cNvPr id="31" name="Freeform 30"/>
            <p:cNvSpPr/>
            <p:nvPr/>
          </p:nvSpPr>
          <p:spPr>
            <a:xfrm>
              <a:off x="3886200" y="4724400"/>
              <a:ext cx="609600" cy="1150883"/>
            </a:xfrm>
            <a:custGeom>
              <a:avLst/>
              <a:gdLst>
                <a:gd name="connsiteX0" fmla="*/ 441435 w 851339"/>
                <a:gd name="connsiteY0" fmla="*/ 1177159 h 1177159"/>
                <a:gd name="connsiteX1" fmla="*/ 777766 w 851339"/>
                <a:gd name="connsiteY1" fmla="*/ 462455 h 1177159"/>
                <a:gd name="connsiteX2" fmla="*/ 0 w 851339"/>
                <a:gd name="connsiteY2" fmla="*/ 0 h 1177159"/>
              </a:gdLst>
              <a:ahLst/>
              <a:cxnLst>
                <a:cxn ang="0">
                  <a:pos x="connsiteX0" y="connsiteY0"/>
                </a:cxn>
                <a:cxn ang="0">
                  <a:pos x="connsiteX1" y="connsiteY1"/>
                </a:cxn>
                <a:cxn ang="0">
                  <a:pos x="connsiteX2" y="connsiteY2"/>
                </a:cxn>
              </a:cxnLst>
              <a:rect l="l" t="t" r="r" b="b"/>
              <a:pathLst>
                <a:path w="851339" h="1177159">
                  <a:moveTo>
                    <a:pt x="441435" y="1177159"/>
                  </a:moveTo>
                  <a:cubicBezTo>
                    <a:pt x="646387" y="917903"/>
                    <a:pt x="851339" y="658648"/>
                    <a:pt x="777766" y="462455"/>
                  </a:cubicBezTo>
                  <a:cubicBezTo>
                    <a:pt x="704194" y="266262"/>
                    <a:pt x="352097" y="133131"/>
                    <a:pt x="0"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ounded Rectangle 32"/>
            <p:cNvSpPr/>
            <p:nvPr/>
          </p:nvSpPr>
          <p:spPr bwMode="auto">
            <a:xfrm>
              <a:off x="1905000" y="4343400"/>
              <a:ext cx="3048000" cy="381000"/>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37" name="Group 36"/>
          <p:cNvGrpSpPr/>
          <p:nvPr/>
        </p:nvGrpSpPr>
        <p:grpSpPr>
          <a:xfrm>
            <a:off x="838200" y="2667000"/>
            <a:ext cx="7162800" cy="1352729"/>
            <a:chOff x="838200" y="2667000"/>
            <a:chExt cx="7162800" cy="1352729"/>
          </a:xfrm>
        </p:grpSpPr>
        <p:sp>
          <p:nvSpPr>
            <p:cNvPr id="9" name="TextBox 8"/>
            <p:cNvSpPr txBox="1"/>
            <p:nvPr/>
          </p:nvSpPr>
          <p:spPr>
            <a:xfrm>
              <a:off x="6324600" y="2819400"/>
              <a:ext cx="1676400" cy="1200329"/>
            </a:xfrm>
            <a:prstGeom prst="rect">
              <a:avLst/>
            </a:prstGeom>
            <a:noFill/>
          </p:spPr>
          <p:txBody>
            <a:bodyPr wrap="square" rtlCol="0">
              <a:spAutoFit/>
            </a:bodyPr>
            <a:lstStyle/>
            <a:p>
              <a:pPr algn="ctr"/>
              <a:r>
                <a:rPr lang="en-US" sz="2400" b="1" i="1" dirty="0" smtClean="0"/>
                <a:t>HR Hire Review sub-process</a:t>
              </a:r>
              <a:endParaRPr lang="en-US" sz="2400" b="1" i="1" dirty="0"/>
            </a:p>
          </p:txBody>
        </p:sp>
        <p:sp>
          <p:nvSpPr>
            <p:cNvPr id="27" name="Rounded Rectangle 26"/>
            <p:cNvSpPr/>
            <p:nvPr/>
          </p:nvSpPr>
          <p:spPr bwMode="auto">
            <a:xfrm>
              <a:off x="838200" y="2667000"/>
              <a:ext cx="2230821" cy="457200"/>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4" name="Freeform 33"/>
            <p:cNvSpPr/>
            <p:nvPr/>
          </p:nvSpPr>
          <p:spPr>
            <a:xfrm>
              <a:off x="3132082" y="2932386"/>
              <a:ext cx="3497317" cy="430925"/>
            </a:xfrm>
            <a:custGeom>
              <a:avLst/>
              <a:gdLst>
                <a:gd name="connsiteX0" fmla="*/ 3426372 w 3426372"/>
                <a:gd name="connsiteY0" fmla="*/ 126124 h 430925"/>
                <a:gd name="connsiteX1" fmla="*/ 2049517 w 3426372"/>
                <a:gd name="connsiteY1" fmla="*/ 409904 h 430925"/>
                <a:gd name="connsiteX2" fmla="*/ 0 w 3426372"/>
                <a:gd name="connsiteY2" fmla="*/ 0 h 430925"/>
              </a:gdLst>
              <a:ahLst/>
              <a:cxnLst>
                <a:cxn ang="0">
                  <a:pos x="connsiteX0" y="connsiteY0"/>
                </a:cxn>
                <a:cxn ang="0">
                  <a:pos x="connsiteX1" y="connsiteY1"/>
                </a:cxn>
                <a:cxn ang="0">
                  <a:pos x="connsiteX2" y="connsiteY2"/>
                </a:cxn>
              </a:cxnLst>
              <a:rect l="l" t="t" r="r" b="b"/>
              <a:pathLst>
                <a:path w="3426372" h="430925">
                  <a:moveTo>
                    <a:pt x="3426372" y="126124"/>
                  </a:moveTo>
                  <a:cubicBezTo>
                    <a:pt x="3023475" y="278524"/>
                    <a:pt x="2620579" y="430925"/>
                    <a:pt x="2049517" y="409904"/>
                  </a:cubicBezTo>
                  <a:cubicBezTo>
                    <a:pt x="1478455" y="388883"/>
                    <a:pt x="739227" y="194441"/>
                    <a:pt x="0"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righ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righ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image001"/>
          <p:cNvPicPr>
            <a:picLocks noChangeAspect="1" noChangeArrowheads="1"/>
          </p:cNvPicPr>
          <p:nvPr/>
        </p:nvPicPr>
        <p:blipFill>
          <a:blip r:embed="rId3" cstate="print"/>
          <a:srcRect/>
          <a:stretch>
            <a:fillRect/>
          </a:stretch>
        </p:blipFill>
        <p:spPr bwMode="auto">
          <a:xfrm>
            <a:off x="6629400" y="4800600"/>
            <a:ext cx="2402432" cy="1919992"/>
          </a:xfrm>
          <a:prstGeom prst="rect">
            <a:avLst/>
          </a:prstGeom>
          <a:noFill/>
          <a:ln w="9525">
            <a:noFill/>
            <a:miter lim="800000"/>
            <a:headEnd/>
            <a:tailEnd/>
          </a:ln>
        </p:spPr>
      </p:pic>
      <p:sp>
        <p:nvSpPr>
          <p:cNvPr id="2" name="Title 1"/>
          <p:cNvSpPr>
            <a:spLocks noGrp="1"/>
          </p:cNvSpPr>
          <p:nvPr>
            <p:ph type="title"/>
          </p:nvPr>
        </p:nvSpPr>
        <p:spPr>
          <a:xfrm>
            <a:off x="387054" y="228600"/>
            <a:ext cx="8375946" cy="1163395"/>
          </a:xfrm>
        </p:spPr>
        <p:txBody>
          <a:bodyPr/>
          <a:lstStyle/>
          <a:p>
            <a:r>
              <a:rPr lang="en-US" dirty="0" smtClean="0"/>
              <a:t>The "Oslo" Visual Editor</a:t>
            </a:r>
            <a:br>
              <a:rPr lang="en-US" dirty="0" smtClean="0"/>
            </a:br>
            <a:r>
              <a:rPr sz="3600" dirty="0" smtClean="0">
                <a:solidFill>
                  <a:schemeClr val="accent5"/>
                </a:solidFill>
              </a:rPr>
              <a:t>Examining the </a:t>
            </a:r>
            <a:r>
              <a:rPr sz="3600" dirty="0" err="1" smtClean="0">
                <a:solidFill>
                  <a:schemeClr val="accent5"/>
                </a:solidFill>
              </a:rPr>
              <a:t>Onboarding</a:t>
            </a:r>
            <a:r>
              <a:rPr sz="3600" dirty="0" smtClean="0">
                <a:solidFill>
                  <a:schemeClr val="accent5"/>
                </a:solidFill>
              </a:rPr>
              <a:t> workflow</a:t>
            </a:r>
          </a:p>
        </p:txBody>
      </p:sp>
      <p:grpSp>
        <p:nvGrpSpPr>
          <p:cNvPr id="47" name="Group 46"/>
          <p:cNvGrpSpPr/>
          <p:nvPr/>
        </p:nvGrpSpPr>
        <p:grpSpPr>
          <a:xfrm>
            <a:off x="3352800" y="1600200"/>
            <a:ext cx="4953000" cy="4978400"/>
            <a:chOff x="3352800" y="1600200"/>
            <a:chExt cx="4953000" cy="4978400"/>
          </a:xfrm>
        </p:grpSpPr>
        <p:cxnSp>
          <p:nvCxnSpPr>
            <p:cNvPr id="7" name="Straight Connector 6"/>
            <p:cNvCxnSpPr/>
            <p:nvPr/>
          </p:nvCxnSpPr>
          <p:spPr>
            <a:xfrm rot="10800000" flipV="1">
              <a:off x="5486400" y="6478588"/>
              <a:ext cx="2819400" cy="746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4838700" y="2247900"/>
              <a:ext cx="4038600" cy="27432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4"/>
            <a:srcRect/>
            <a:stretch>
              <a:fillRect/>
            </a:stretch>
          </p:blipFill>
          <p:spPr bwMode="auto">
            <a:xfrm>
              <a:off x="3352800" y="1600200"/>
              <a:ext cx="2133600" cy="4978400"/>
            </a:xfrm>
            <a:prstGeom prst="rect">
              <a:avLst/>
            </a:prstGeom>
            <a:noFill/>
            <a:ln w="9525">
              <a:noFill/>
              <a:miter lim="800000"/>
              <a:headEnd/>
              <a:tailEnd/>
            </a:ln>
            <a:effectLst/>
          </p:spPr>
        </p:pic>
      </p:grpSp>
      <p:grpSp>
        <p:nvGrpSpPr>
          <p:cNvPr id="48" name="Group 47"/>
          <p:cNvGrpSpPr/>
          <p:nvPr/>
        </p:nvGrpSpPr>
        <p:grpSpPr>
          <a:xfrm>
            <a:off x="0" y="2165132"/>
            <a:ext cx="4508938" cy="4298730"/>
            <a:chOff x="0" y="2165132"/>
            <a:chExt cx="4508938" cy="4298730"/>
          </a:xfrm>
        </p:grpSpPr>
        <p:sp>
          <p:nvSpPr>
            <p:cNvPr id="30" name="TextBox 29"/>
            <p:cNvSpPr txBox="1"/>
            <p:nvPr/>
          </p:nvSpPr>
          <p:spPr>
            <a:xfrm>
              <a:off x="0" y="2971800"/>
              <a:ext cx="2057400" cy="830997"/>
            </a:xfrm>
            <a:prstGeom prst="rect">
              <a:avLst/>
            </a:prstGeom>
            <a:noFill/>
          </p:spPr>
          <p:txBody>
            <a:bodyPr wrap="square" rtlCol="0">
              <a:spAutoFit/>
            </a:bodyPr>
            <a:lstStyle/>
            <a:p>
              <a:pPr algn="ctr"/>
              <a:r>
                <a:rPr lang="en-US" sz="2400" b="1" i="1" dirty="0" smtClean="0"/>
                <a:t>Activities in this workflow</a:t>
              </a:r>
              <a:endParaRPr lang="en-US" sz="2400" b="1" i="1" dirty="0"/>
            </a:p>
          </p:txBody>
        </p:sp>
        <p:grpSp>
          <p:nvGrpSpPr>
            <p:cNvPr id="44" name="Group 43"/>
            <p:cNvGrpSpPr/>
            <p:nvPr/>
          </p:nvGrpSpPr>
          <p:grpSpPr>
            <a:xfrm>
              <a:off x="1981200" y="2165132"/>
              <a:ext cx="2527738" cy="4298730"/>
              <a:chOff x="1954048" y="2165132"/>
              <a:chExt cx="2783490" cy="4298730"/>
            </a:xfrm>
          </p:grpSpPr>
          <p:sp>
            <p:nvSpPr>
              <p:cNvPr id="34" name="Freeform 33"/>
              <p:cNvSpPr/>
              <p:nvPr/>
            </p:nvSpPr>
            <p:spPr>
              <a:xfrm>
                <a:off x="1967265" y="2165132"/>
                <a:ext cx="2265776" cy="1314569"/>
              </a:xfrm>
              <a:custGeom>
                <a:avLst/>
                <a:gdLst>
                  <a:gd name="connsiteX0" fmla="*/ 0 w 2259724"/>
                  <a:gd name="connsiteY0" fmla="*/ 1282261 h 1282261"/>
                  <a:gd name="connsiteX1" fmla="*/ 1019504 w 2259724"/>
                  <a:gd name="connsiteY1" fmla="*/ 199696 h 1282261"/>
                  <a:gd name="connsiteX2" fmla="*/ 2259724 w 2259724"/>
                  <a:gd name="connsiteY2" fmla="*/ 84082 h 1282261"/>
                </a:gdLst>
                <a:ahLst/>
                <a:cxnLst>
                  <a:cxn ang="0">
                    <a:pos x="connsiteX0" y="connsiteY0"/>
                  </a:cxn>
                  <a:cxn ang="0">
                    <a:pos x="connsiteX1" y="connsiteY1"/>
                  </a:cxn>
                  <a:cxn ang="0">
                    <a:pos x="connsiteX2" y="connsiteY2"/>
                  </a:cxn>
                </a:cxnLst>
                <a:rect l="l" t="t" r="r" b="b"/>
                <a:pathLst>
                  <a:path w="2259724" h="1282261">
                    <a:moveTo>
                      <a:pt x="0" y="1282261"/>
                    </a:moveTo>
                    <a:cubicBezTo>
                      <a:pt x="321441" y="840827"/>
                      <a:pt x="642883" y="399393"/>
                      <a:pt x="1019504" y="199696"/>
                    </a:cubicBezTo>
                    <a:cubicBezTo>
                      <a:pt x="1396125" y="0"/>
                      <a:pt x="1827924" y="42041"/>
                      <a:pt x="2259724" y="84082"/>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1983828" y="2977931"/>
                <a:ext cx="2228193" cy="479972"/>
              </a:xfrm>
              <a:custGeom>
                <a:avLst/>
                <a:gdLst>
                  <a:gd name="connsiteX0" fmla="*/ 0 w 2228193"/>
                  <a:gd name="connsiteY0" fmla="*/ 479972 h 479972"/>
                  <a:gd name="connsiteX1" fmla="*/ 1061544 w 2228193"/>
                  <a:gd name="connsiteY1" fmla="*/ 49048 h 479972"/>
                  <a:gd name="connsiteX2" fmla="*/ 2228193 w 2228193"/>
                  <a:gd name="connsiteY2" fmla="*/ 185683 h 479972"/>
                </a:gdLst>
                <a:ahLst/>
                <a:cxnLst>
                  <a:cxn ang="0">
                    <a:pos x="connsiteX0" y="connsiteY0"/>
                  </a:cxn>
                  <a:cxn ang="0">
                    <a:pos x="connsiteX1" y="connsiteY1"/>
                  </a:cxn>
                  <a:cxn ang="0">
                    <a:pos x="connsiteX2" y="connsiteY2"/>
                  </a:cxn>
                </a:cxnLst>
                <a:rect l="l" t="t" r="r" b="b"/>
                <a:pathLst>
                  <a:path w="2228193" h="479972">
                    <a:moveTo>
                      <a:pt x="0" y="479972"/>
                    </a:moveTo>
                    <a:cubicBezTo>
                      <a:pt x="345089" y="289034"/>
                      <a:pt x="690179" y="98096"/>
                      <a:pt x="1061544" y="49048"/>
                    </a:cubicBezTo>
                    <a:cubicBezTo>
                      <a:pt x="1432910" y="0"/>
                      <a:pt x="1830551" y="92841"/>
                      <a:pt x="2228193" y="185683"/>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1954048" y="3468414"/>
                <a:ext cx="2278993" cy="2995448"/>
              </a:xfrm>
              <a:custGeom>
                <a:avLst/>
                <a:gdLst>
                  <a:gd name="connsiteX0" fmla="*/ 19269 w 2278993"/>
                  <a:gd name="connsiteY0" fmla="*/ 0 h 2995448"/>
                  <a:gd name="connsiteX1" fmla="*/ 376621 w 2278993"/>
                  <a:gd name="connsiteY1" fmla="*/ 2532993 h 2995448"/>
                  <a:gd name="connsiteX2" fmla="*/ 2278993 w 2278993"/>
                  <a:gd name="connsiteY2" fmla="*/ 2774731 h 2995448"/>
                </a:gdLst>
                <a:ahLst/>
                <a:cxnLst>
                  <a:cxn ang="0">
                    <a:pos x="connsiteX0" y="connsiteY0"/>
                  </a:cxn>
                  <a:cxn ang="0">
                    <a:pos x="connsiteX1" y="connsiteY1"/>
                  </a:cxn>
                  <a:cxn ang="0">
                    <a:pos x="connsiteX2" y="connsiteY2"/>
                  </a:cxn>
                </a:cxnLst>
                <a:rect l="l" t="t" r="r" b="b"/>
                <a:pathLst>
                  <a:path w="2278993" h="2995448">
                    <a:moveTo>
                      <a:pt x="19269" y="0"/>
                    </a:moveTo>
                    <a:cubicBezTo>
                      <a:pt x="9634" y="1035269"/>
                      <a:pt x="0" y="2070538"/>
                      <a:pt x="376621" y="2532993"/>
                    </a:cubicBezTo>
                    <a:cubicBezTo>
                      <a:pt x="753242" y="2995448"/>
                      <a:pt x="1516117" y="2885089"/>
                      <a:pt x="2278993" y="2774731"/>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1983828" y="3478924"/>
                <a:ext cx="1765738" cy="2140607"/>
              </a:xfrm>
              <a:custGeom>
                <a:avLst/>
                <a:gdLst>
                  <a:gd name="connsiteX0" fmla="*/ 0 w 1765738"/>
                  <a:gd name="connsiteY0" fmla="*/ 0 h 2140607"/>
                  <a:gd name="connsiteX1" fmla="*/ 525517 w 1765738"/>
                  <a:gd name="connsiteY1" fmla="*/ 1828800 h 2140607"/>
                  <a:gd name="connsiteX2" fmla="*/ 1765738 w 1765738"/>
                  <a:gd name="connsiteY2" fmla="*/ 1870842 h 2140607"/>
                </a:gdLst>
                <a:ahLst/>
                <a:cxnLst>
                  <a:cxn ang="0">
                    <a:pos x="connsiteX0" y="connsiteY0"/>
                  </a:cxn>
                  <a:cxn ang="0">
                    <a:pos x="connsiteX1" y="connsiteY1"/>
                  </a:cxn>
                  <a:cxn ang="0">
                    <a:pos x="connsiteX2" y="connsiteY2"/>
                  </a:cxn>
                </a:cxnLst>
                <a:rect l="l" t="t" r="r" b="b"/>
                <a:pathLst>
                  <a:path w="1765738" h="2140607">
                    <a:moveTo>
                      <a:pt x="0" y="0"/>
                    </a:moveTo>
                    <a:cubicBezTo>
                      <a:pt x="115613" y="758496"/>
                      <a:pt x="231227" y="1516993"/>
                      <a:pt x="525517" y="1828800"/>
                    </a:cubicBezTo>
                    <a:cubicBezTo>
                      <a:pt x="819807" y="2140607"/>
                      <a:pt x="1292772" y="2005724"/>
                      <a:pt x="1765738" y="1870842"/>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37"/>
              <p:cNvSpPr/>
              <p:nvPr/>
            </p:nvSpPr>
            <p:spPr>
              <a:xfrm>
                <a:off x="1973317" y="3478924"/>
                <a:ext cx="2764221" cy="1562538"/>
              </a:xfrm>
              <a:custGeom>
                <a:avLst/>
                <a:gdLst>
                  <a:gd name="connsiteX0" fmla="*/ 0 w 2764221"/>
                  <a:gd name="connsiteY0" fmla="*/ 0 h 1562538"/>
                  <a:gd name="connsiteX1" fmla="*/ 956442 w 2764221"/>
                  <a:gd name="connsiteY1" fmla="*/ 1439917 h 1562538"/>
                  <a:gd name="connsiteX2" fmla="*/ 2764221 w 2764221"/>
                  <a:gd name="connsiteY2" fmla="*/ 735724 h 1562538"/>
                </a:gdLst>
                <a:ahLst/>
                <a:cxnLst>
                  <a:cxn ang="0">
                    <a:pos x="connsiteX0" y="connsiteY0"/>
                  </a:cxn>
                  <a:cxn ang="0">
                    <a:pos x="connsiteX1" y="connsiteY1"/>
                  </a:cxn>
                  <a:cxn ang="0">
                    <a:pos x="connsiteX2" y="connsiteY2"/>
                  </a:cxn>
                </a:cxnLst>
                <a:rect l="l" t="t" r="r" b="b"/>
                <a:pathLst>
                  <a:path w="2764221" h="1562538">
                    <a:moveTo>
                      <a:pt x="0" y="0"/>
                    </a:moveTo>
                    <a:cubicBezTo>
                      <a:pt x="247869" y="658648"/>
                      <a:pt x="495739" y="1317296"/>
                      <a:pt x="956442" y="1439917"/>
                    </a:cubicBezTo>
                    <a:cubicBezTo>
                      <a:pt x="1417145" y="1562538"/>
                      <a:pt x="2090683" y="1149131"/>
                      <a:pt x="2764221" y="735724"/>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1983828" y="3478924"/>
                <a:ext cx="1765738" cy="882869"/>
              </a:xfrm>
              <a:custGeom>
                <a:avLst/>
                <a:gdLst>
                  <a:gd name="connsiteX0" fmla="*/ 0 w 1765738"/>
                  <a:gd name="connsiteY0" fmla="*/ 0 h 882869"/>
                  <a:gd name="connsiteX1" fmla="*/ 935420 w 1765738"/>
                  <a:gd name="connsiteY1" fmla="*/ 325821 h 882869"/>
                  <a:gd name="connsiteX2" fmla="*/ 1765738 w 1765738"/>
                  <a:gd name="connsiteY2" fmla="*/ 882869 h 882869"/>
                </a:gdLst>
                <a:ahLst/>
                <a:cxnLst>
                  <a:cxn ang="0">
                    <a:pos x="connsiteX0" y="connsiteY0"/>
                  </a:cxn>
                  <a:cxn ang="0">
                    <a:pos x="connsiteX1" y="connsiteY1"/>
                  </a:cxn>
                  <a:cxn ang="0">
                    <a:pos x="connsiteX2" y="connsiteY2"/>
                  </a:cxn>
                </a:cxnLst>
                <a:rect l="l" t="t" r="r" b="b"/>
                <a:pathLst>
                  <a:path w="1765738" h="882869">
                    <a:moveTo>
                      <a:pt x="0" y="0"/>
                    </a:moveTo>
                    <a:cubicBezTo>
                      <a:pt x="320565" y="89338"/>
                      <a:pt x="641130" y="178676"/>
                      <a:pt x="935420" y="325821"/>
                    </a:cubicBezTo>
                    <a:cubicBezTo>
                      <a:pt x="1229710" y="472966"/>
                      <a:pt x="1497724" y="677917"/>
                      <a:pt x="1765738" y="882869"/>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43" name="TextBox 42"/>
          <p:cNvSpPr txBox="1"/>
          <p:nvPr/>
        </p:nvSpPr>
        <p:spPr>
          <a:xfrm>
            <a:off x="5943600" y="1386354"/>
            <a:ext cx="2971800" cy="1938992"/>
          </a:xfrm>
          <a:prstGeom prst="rect">
            <a:avLst/>
          </a:prstGeom>
          <a:noFill/>
        </p:spPr>
        <p:txBody>
          <a:bodyPr wrap="square" rtlCol="0">
            <a:spAutoFit/>
          </a:bodyPr>
          <a:lstStyle/>
          <a:p>
            <a:pPr algn="ctr"/>
            <a:r>
              <a:rPr lang="en-US" sz="2400" b="1" i="1" dirty="0" smtClean="0"/>
              <a:t>Workflows can be created and modified by assembling activities from the repository</a:t>
            </a:r>
            <a:endParaRPr lang="en-US" sz="2400" b="1"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right)">
                                      <p:cBhvr>
                                        <p:cTn id="7" dur="10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dissolve">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 descr="image001"/>
          <p:cNvPicPr>
            <a:picLocks noChangeAspect="1" noChangeArrowheads="1"/>
          </p:cNvPicPr>
          <p:nvPr/>
        </p:nvPicPr>
        <p:blipFill>
          <a:blip r:embed="rId3" cstate="print"/>
          <a:srcRect/>
          <a:stretch>
            <a:fillRect/>
          </a:stretch>
        </p:blipFill>
        <p:spPr bwMode="auto">
          <a:xfrm>
            <a:off x="6629400" y="4800600"/>
            <a:ext cx="2383672" cy="1905000"/>
          </a:xfrm>
          <a:prstGeom prst="rect">
            <a:avLst/>
          </a:prstGeom>
          <a:noFill/>
          <a:ln w="9525">
            <a:noFill/>
            <a:miter lim="800000"/>
            <a:headEnd/>
            <a:tailEnd/>
          </a:ln>
        </p:spPr>
      </p:pic>
      <p:sp>
        <p:nvSpPr>
          <p:cNvPr id="2" name="Title 1"/>
          <p:cNvSpPr>
            <a:spLocks noGrp="1"/>
          </p:cNvSpPr>
          <p:nvPr>
            <p:ph type="title"/>
          </p:nvPr>
        </p:nvSpPr>
        <p:spPr>
          <a:xfrm>
            <a:off x="387054" y="228600"/>
            <a:ext cx="8375946" cy="1052596"/>
          </a:xfrm>
        </p:spPr>
        <p:txBody>
          <a:bodyPr/>
          <a:lstStyle/>
          <a:p>
            <a:r>
              <a:rPr lang="en-US" sz="4400" dirty="0" smtClean="0"/>
              <a:t>The "Oslo" Visual Editor</a:t>
            </a:r>
            <a:br>
              <a:rPr lang="en-US" sz="4400" dirty="0" smtClean="0"/>
            </a:br>
            <a:r>
              <a:rPr sz="3200" dirty="0" smtClean="0">
                <a:solidFill>
                  <a:schemeClr val="accent5"/>
                </a:solidFill>
              </a:rPr>
              <a:t>Examining the application this workflow is part of</a:t>
            </a:r>
          </a:p>
        </p:txBody>
      </p:sp>
      <p:sp>
        <p:nvSpPr>
          <p:cNvPr id="29" name="Content Placeholder 28"/>
          <p:cNvSpPr>
            <a:spLocks noGrp="1"/>
          </p:cNvSpPr>
          <p:nvPr>
            <p:ph idx="1"/>
          </p:nvPr>
        </p:nvSpPr>
        <p:spPr/>
        <p:txBody>
          <a:bodyPr/>
          <a:lstStyle/>
          <a:p>
            <a:endParaRPr lang="en-US"/>
          </a:p>
        </p:txBody>
      </p:sp>
      <p:grpSp>
        <p:nvGrpSpPr>
          <p:cNvPr id="41" name="Group 40"/>
          <p:cNvGrpSpPr/>
          <p:nvPr/>
        </p:nvGrpSpPr>
        <p:grpSpPr>
          <a:xfrm>
            <a:off x="1752600" y="1600200"/>
            <a:ext cx="6248400" cy="4724399"/>
            <a:chOff x="1752600" y="1600200"/>
            <a:chExt cx="6248400" cy="4724399"/>
          </a:xfrm>
        </p:grpSpPr>
        <p:pic>
          <p:nvPicPr>
            <p:cNvPr id="7170" name="Picture 2"/>
            <p:cNvPicPr>
              <a:picLocks noChangeAspect="1" noChangeArrowheads="1"/>
            </p:cNvPicPr>
            <p:nvPr/>
          </p:nvPicPr>
          <p:blipFill>
            <a:blip r:embed="rId4"/>
            <a:srcRect/>
            <a:stretch>
              <a:fillRect/>
            </a:stretch>
          </p:blipFill>
          <p:spPr bwMode="auto">
            <a:xfrm>
              <a:off x="1752600" y="1600200"/>
              <a:ext cx="4714875" cy="4714875"/>
            </a:xfrm>
            <a:prstGeom prst="rect">
              <a:avLst/>
            </a:prstGeom>
            <a:noFill/>
            <a:ln w="9525">
              <a:noFill/>
              <a:miter lim="800000"/>
              <a:headEnd/>
              <a:tailEnd/>
            </a:ln>
            <a:effectLst/>
          </p:spPr>
        </p:pic>
        <p:cxnSp>
          <p:nvCxnSpPr>
            <p:cNvPr id="7" name="Straight Connector 6"/>
            <p:cNvCxnSpPr/>
            <p:nvPr/>
          </p:nvCxnSpPr>
          <p:spPr>
            <a:xfrm rot="10800000" flipV="1">
              <a:off x="6477000" y="6248398"/>
              <a:ext cx="1524000" cy="7620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5410200" y="2590800"/>
              <a:ext cx="3581400" cy="16002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581400" y="2286000"/>
            <a:ext cx="5715000" cy="1135797"/>
            <a:chOff x="3581400" y="2286000"/>
            <a:chExt cx="5715000" cy="1135797"/>
          </a:xfrm>
        </p:grpSpPr>
        <p:sp>
          <p:nvSpPr>
            <p:cNvPr id="33" name="Rounded Rectangle 32"/>
            <p:cNvSpPr/>
            <p:nvPr/>
          </p:nvSpPr>
          <p:spPr bwMode="auto">
            <a:xfrm>
              <a:off x="3581400" y="2286000"/>
              <a:ext cx="706821" cy="685800"/>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     </a:t>
              </a:r>
            </a:p>
          </p:txBody>
        </p:sp>
        <p:sp>
          <p:nvSpPr>
            <p:cNvPr id="26" name="TextBox 25"/>
            <p:cNvSpPr txBox="1"/>
            <p:nvPr/>
          </p:nvSpPr>
          <p:spPr>
            <a:xfrm>
              <a:off x="6934200" y="2590800"/>
              <a:ext cx="2362200" cy="830997"/>
            </a:xfrm>
            <a:prstGeom prst="rect">
              <a:avLst/>
            </a:prstGeom>
            <a:noFill/>
          </p:spPr>
          <p:txBody>
            <a:bodyPr wrap="square" rtlCol="0">
              <a:spAutoFit/>
            </a:bodyPr>
            <a:lstStyle/>
            <a:p>
              <a:pPr algn="ctr"/>
              <a:r>
                <a:rPr lang="en-US" sz="2400" b="1" i="1" dirty="0" err="1" smtClean="0"/>
                <a:t>Onboarding</a:t>
              </a:r>
              <a:r>
                <a:rPr lang="en-US" sz="2400" b="1" i="1" dirty="0" smtClean="0"/>
                <a:t> workflow</a:t>
              </a:r>
              <a:endParaRPr lang="en-US" sz="2400" b="1" i="1" dirty="0"/>
            </a:p>
          </p:txBody>
        </p:sp>
        <p:sp>
          <p:nvSpPr>
            <p:cNvPr id="32" name="Freeform 31"/>
            <p:cNvSpPr/>
            <p:nvPr/>
          </p:nvSpPr>
          <p:spPr>
            <a:xfrm>
              <a:off x="4272455" y="2669628"/>
              <a:ext cx="3142593" cy="536027"/>
            </a:xfrm>
            <a:custGeom>
              <a:avLst/>
              <a:gdLst>
                <a:gd name="connsiteX0" fmla="*/ 3142593 w 3142593"/>
                <a:gd name="connsiteY0" fmla="*/ 536027 h 536027"/>
                <a:gd name="connsiteX1" fmla="*/ 756745 w 3142593"/>
                <a:gd name="connsiteY1" fmla="*/ 357351 h 536027"/>
                <a:gd name="connsiteX2" fmla="*/ 0 w 3142593"/>
                <a:gd name="connsiteY2" fmla="*/ 0 h 536027"/>
              </a:gdLst>
              <a:ahLst/>
              <a:cxnLst>
                <a:cxn ang="0">
                  <a:pos x="connsiteX0" y="connsiteY0"/>
                </a:cxn>
                <a:cxn ang="0">
                  <a:pos x="connsiteX1" y="connsiteY1"/>
                </a:cxn>
                <a:cxn ang="0">
                  <a:pos x="connsiteX2" y="connsiteY2"/>
                </a:cxn>
              </a:cxnLst>
              <a:rect l="l" t="t" r="r" b="b"/>
              <a:pathLst>
                <a:path w="3142593" h="536027">
                  <a:moveTo>
                    <a:pt x="3142593" y="536027"/>
                  </a:moveTo>
                  <a:cubicBezTo>
                    <a:pt x="2211551" y="491358"/>
                    <a:pt x="1280510" y="446689"/>
                    <a:pt x="756745" y="357351"/>
                  </a:cubicBezTo>
                  <a:cubicBezTo>
                    <a:pt x="232980" y="268013"/>
                    <a:pt x="116490" y="134006"/>
                    <a:pt x="0"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a:off x="3124200" y="1600200"/>
            <a:ext cx="5943600" cy="910021"/>
            <a:chOff x="3124200" y="1600200"/>
            <a:chExt cx="5943600" cy="910021"/>
          </a:xfrm>
        </p:grpSpPr>
        <p:sp>
          <p:nvSpPr>
            <p:cNvPr id="30" name="TextBox 29"/>
            <p:cNvSpPr txBox="1"/>
            <p:nvPr/>
          </p:nvSpPr>
          <p:spPr>
            <a:xfrm>
              <a:off x="7315200" y="1600200"/>
              <a:ext cx="1752600" cy="830997"/>
            </a:xfrm>
            <a:prstGeom prst="rect">
              <a:avLst/>
            </a:prstGeom>
            <a:noFill/>
          </p:spPr>
          <p:txBody>
            <a:bodyPr wrap="square" rtlCol="0">
              <a:spAutoFit/>
            </a:bodyPr>
            <a:lstStyle/>
            <a:p>
              <a:pPr algn="ctr"/>
              <a:r>
                <a:rPr lang="en-US" sz="2400" b="1" i="1" dirty="0" err="1" smtClean="0"/>
                <a:t>Onboarding</a:t>
              </a:r>
              <a:r>
                <a:rPr lang="en-US" sz="2400" b="1" i="1" dirty="0" smtClean="0"/>
                <a:t> service</a:t>
              </a:r>
              <a:endParaRPr lang="en-US" sz="2400" b="1" i="1" dirty="0"/>
            </a:p>
          </p:txBody>
        </p:sp>
        <p:sp>
          <p:nvSpPr>
            <p:cNvPr id="27" name="Rounded Rectangle 26"/>
            <p:cNvSpPr/>
            <p:nvPr/>
          </p:nvSpPr>
          <p:spPr bwMode="auto">
            <a:xfrm>
              <a:off x="3124200" y="1981200"/>
              <a:ext cx="1524000" cy="304800"/>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     </a:t>
              </a:r>
            </a:p>
          </p:txBody>
        </p:sp>
        <p:sp>
          <p:nvSpPr>
            <p:cNvPr id="34" name="Freeform 33"/>
            <p:cNvSpPr/>
            <p:nvPr/>
          </p:nvSpPr>
          <p:spPr>
            <a:xfrm>
              <a:off x="4640317" y="2129883"/>
              <a:ext cx="3020571" cy="380338"/>
            </a:xfrm>
            <a:custGeom>
              <a:avLst/>
              <a:gdLst>
                <a:gd name="connsiteX0" fmla="*/ 2953407 w 2953407"/>
                <a:gd name="connsiteY0" fmla="*/ 52552 h 334580"/>
                <a:gd name="connsiteX1" fmla="*/ 1177159 w 2953407"/>
                <a:gd name="connsiteY1" fmla="*/ 325821 h 334580"/>
                <a:gd name="connsiteX2" fmla="*/ 0 w 2953407"/>
                <a:gd name="connsiteY2" fmla="*/ 0 h 334580"/>
              </a:gdLst>
              <a:ahLst/>
              <a:cxnLst>
                <a:cxn ang="0">
                  <a:pos x="connsiteX0" y="connsiteY0"/>
                </a:cxn>
                <a:cxn ang="0">
                  <a:pos x="connsiteX1" y="connsiteY1"/>
                </a:cxn>
                <a:cxn ang="0">
                  <a:pos x="connsiteX2" y="connsiteY2"/>
                </a:cxn>
              </a:cxnLst>
              <a:rect l="l" t="t" r="r" b="b"/>
              <a:pathLst>
                <a:path w="2953407" h="334580">
                  <a:moveTo>
                    <a:pt x="2953407" y="52552"/>
                  </a:moveTo>
                  <a:cubicBezTo>
                    <a:pt x="2311400" y="193566"/>
                    <a:pt x="1669393" y="334580"/>
                    <a:pt x="1177159" y="325821"/>
                  </a:cubicBezTo>
                  <a:cubicBezTo>
                    <a:pt x="684925" y="317062"/>
                    <a:pt x="342462" y="158531"/>
                    <a:pt x="0"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p:cNvGrpSpPr/>
          <p:nvPr/>
        </p:nvGrpSpPr>
        <p:grpSpPr>
          <a:xfrm>
            <a:off x="5365531" y="3385192"/>
            <a:ext cx="3834225" cy="1644008"/>
            <a:chOff x="5365531" y="3385192"/>
            <a:chExt cx="3834225" cy="1644008"/>
          </a:xfrm>
        </p:grpSpPr>
        <p:sp>
          <p:nvSpPr>
            <p:cNvPr id="22" name="TextBox 21"/>
            <p:cNvSpPr txBox="1"/>
            <p:nvPr/>
          </p:nvSpPr>
          <p:spPr>
            <a:xfrm>
              <a:off x="7467865" y="3385192"/>
              <a:ext cx="1731891" cy="1200329"/>
            </a:xfrm>
            <a:prstGeom prst="rect">
              <a:avLst/>
            </a:prstGeom>
            <a:noFill/>
          </p:spPr>
          <p:txBody>
            <a:bodyPr wrap="square" rtlCol="0">
              <a:spAutoFit/>
            </a:bodyPr>
            <a:lstStyle/>
            <a:p>
              <a:pPr algn="ctr"/>
              <a:r>
                <a:rPr lang="en-US" sz="2400" b="1" i="1" dirty="0" smtClean="0"/>
                <a:t>Service provided by SAP</a:t>
              </a:r>
              <a:endParaRPr lang="en-US" sz="2400" b="1" i="1" dirty="0"/>
            </a:p>
          </p:txBody>
        </p:sp>
        <p:sp>
          <p:nvSpPr>
            <p:cNvPr id="23" name="Freeform 22"/>
            <p:cNvSpPr/>
            <p:nvPr/>
          </p:nvSpPr>
          <p:spPr>
            <a:xfrm>
              <a:off x="6095999" y="3657600"/>
              <a:ext cx="1743307" cy="1040526"/>
            </a:xfrm>
            <a:custGeom>
              <a:avLst/>
              <a:gdLst>
                <a:gd name="connsiteX0" fmla="*/ 1860331 w 1860331"/>
                <a:gd name="connsiteY0" fmla="*/ 0 h 536027"/>
                <a:gd name="connsiteX1" fmla="*/ 641131 w 1860331"/>
                <a:gd name="connsiteY1" fmla="*/ 189186 h 536027"/>
                <a:gd name="connsiteX2" fmla="*/ 0 w 1860331"/>
                <a:gd name="connsiteY2" fmla="*/ 536027 h 536027"/>
              </a:gdLst>
              <a:ahLst/>
              <a:cxnLst>
                <a:cxn ang="0">
                  <a:pos x="connsiteX0" y="connsiteY0"/>
                </a:cxn>
                <a:cxn ang="0">
                  <a:pos x="connsiteX1" y="connsiteY1"/>
                </a:cxn>
                <a:cxn ang="0">
                  <a:pos x="connsiteX2" y="connsiteY2"/>
                </a:cxn>
              </a:cxnLst>
              <a:rect l="l" t="t" r="r" b="b"/>
              <a:pathLst>
                <a:path w="1860331" h="536027">
                  <a:moveTo>
                    <a:pt x="1860331" y="0"/>
                  </a:moveTo>
                  <a:cubicBezTo>
                    <a:pt x="1405758" y="49924"/>
                    <a:pt x="951186" y="99848"/>
                    <a:pt x="641131" y="189186"/>
                  </a:cubicBezTo>
                  <a:cubicBezTo>
                    <a:pt x="331076" y="278524"/>
                    <a:pt x="165538" y="407275"/>
                    <a:pt x="0" y="536027"/>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ounded Rectangle 34"/>
            <p:cNvSpPr/>
            <p:nvPr/>
          </p:nvSpPr>
          <p:spPr bwMode="auto">
            <a:xfrm>
              <a:off x="5365531" y="4343400"/>
              <a:ext cx="751490" cy="685800"/>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     </a:t>
              </a:r>
            </a:p>
          </p:txBody>
        </p:sp>
      </p:grpSp>
      <p:grpSp>
        <p:nvGrpSpPr>
          <p:cNvPr id="45" name="Group 44"/>
          <p:cNvGrpSpPr/>
          <p:nvPr/>
        </p:nvGrpSpPr>
        <p:grpSpPr>
          <a:xfrm>
            <a:off x="152400" y="3205654"/>
            <a:ext cx="4953000" cy="3652346"/>
            <a:chOff x="152400" y="3205654"/>
            <a:chExt cx="4953000" cy="3652346"/>
          </a:xfrm>
        </p:grpSpPr>
        <p:sp>
          <p:nvSpPr>
            <p:cNvPr id="24" name="TextBox 23"/>
            <p:cNvSpPr txBox="1"/>
            <p:nvPr/>
          </p:nvSpPr>
          <p:spPr>
            <a:xfrm>
              <a:off x="152400" y="6027003"/>
              <a:ext cx="1828800" cy="830997"/>
            </a:xfrm>
            <a:prstGeom prst="rect">
              <a:avLst/>
            </a:prstGeom>
            <a:noFill/>
          </p:spPr>
          <p:txBody>
            <a:bodyPr wrap="square" rtlCol="0">
              <a:spAutoFit/>
            </a:bodyPr>
            <a:lstStyle/>
            <a:p>
              <a:pPr algn="ctr"/>
              <a:r>
                <a:rPr lang="en-US" sz="2400" b="1" i="1" dirty="0" smtClean="0"/>
                <a:t>BizTalk application</a:t>
              </a:r>
              <a:endParaRPr lang="en-US" sz="2400" b="1" i="1" dirty="0"/>
            </a:p>
          </p:txBody>
        </p:sp>
        <p:sp>
          <p:nvSpPr>
            <p:cNvPr id="25" name="Freeform 24"/>
            <p:cNvSpPr/>
            <p:nvPr/>
          </p:nvSpPr>
          <p:spPr>
            <a:xfrm>
              <a:off x="933669" y="4953001"/>
              <a:ext cx="1352331" cy="1079938"/>
            </a:xfrm>
            <a:custGeom>
              <a:avLst/>
              <a:gdLst>
                <a:gd name="connsiteX0" fmla="*/ 80579 w 1509986"/>
                <a:gd name="connsiteY0" fmla="*/ 1008993 h 1008993"/>
                <a:gd name="connsiteX1" fmla="*/ 238234 w 1509986"/>
                <a:gd name="connsiteY1" fmla="*/ 315310 h 1008993"/>
                <a:gd name="connsiteX2" fmla="*/ 1509986 w 1509986"/>
                <a:gd name="connsiteY2" fmla="*/ 0 h 1008993"/>
              </a:gdLst>
              <a:ahLst/>
              <a:cxnLst>
                <a:cxn ang="0">
                  <a:pos x="connsiteX0" y="connsiteY0"/>
                </a:cxn>
                <a:cxn ang="0">
                  <a:pos x="connsiteX1" y="connsiteY1"/>
                </a:cxn>
                <a:cxn ang="0">
                  <a:pos x="connsiteX2" y="connsiteY2"/>
                </a:cxn>
              </a:cxnLst>
              <a:rect l="l" t="t" r="r" b="b"/>
              <a:pathLst>
                <a:path w="1509986" h="1008993">
                  <a:moveTo>
                    <a:pt x="80579" y="1008993"/>
                  </a:moveTo>
                  <a:cubicBezTo>
                    <a:pt x="40289" y="746234"/>
                    <a:pt x="0" y="483475"/>
                    <a:pt x="238234" y="315310"/>
                  </a:cubicBezTo>
                  <a:cubicBezTo>
                    <a:pt x="476468" y="147145"/>
                    <a:pt x="993227" y="73572"/>
                    <a:pt x="1509986"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ounded Rectangle 35"/>
            <p:cNvSpPr/>
            <p:nvPr/>
          </p:nvSpPr>
          <p:spPr bwMode="auto">
            <a:xfrm>
              <a:off x="2286000" y="3205654"/>
              <a:ext cx="2819400" cy="2814145"/>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     </a:t>
              </a:r>
            </a:p>
          </p:txBody>
        </p:sp>
      </p:grpSp>
      <p:grpSp>
        <p:nvGrpSpPr>
          <p:cNvPr id="43" name="Group 42"/>
          <p:cNvGrpSpPr/>
          <p:nvPr/>
        </p:nvGrpSpPr>
        <p:grpSpPr>
          <a:xfrm>
            <a:off x="0" y="1597572"/>
            <a:ext cx="3276600" cy="2345957"/>
            <a:chOff x="0" y="1597572"/>
            <a:chExt cx="3276600" cy="2345957"/>
          </a:xfrm>
        </p:grpSpPr>
        <p:sp>
          <p:nvSpPr>
            <p:cNvPr id="37" name="Rounded Rectangle 36"/>
            <p:cNvSpPr/>
            <p:nvPr/>
          </p:nvSpPr>
          <p:spPr bwMode="auto">
            <a:xfrm>
              <a:off x="1752600" y="1597572"/>
              <a:ext cx="1524000" cy="231228"/>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     </a:t>
              </a:r>
            </a:p>
          </p:txBody>
        </p:sp>
        <p:sp>
          <p:nvSpPr>
            <p:cNvPr id="38" name="TextBox 37"/>
            <p:cNvSpPr txBox="1"/>
            <p:nvPr/>
          </p:nvSpPr>
          <p:spPr>
            <a:xfrm>
              <a:off x="0" y="2743200"/>
              <a:ext cx="1752600" cy="1200329"/>
            </a:xfrm>
            <a:prstGeom prst="rect">
              <a:avLst/>
            </a:prstGeom>
            <a:noFill/>
          </p:spPr>
          <p:txBody>
            <a:bodyPr wrap="square" rtlCol="0">
              <a:spAutoFit/>
            </a:bodyPr>
            <a:lstStyle/>
            <a:p>
              <a:pPr algn="ctr"/>
              <a:r>
                <a:rPr lang="en-US" sz="2400" b="1" i="1" dirty="0" smtClean="0"/>
                <a:t>Application name: Hire/</a:t>
              </a:r>
              <a:r>
                <a:rPr lang="en-US" sz="2400" b="1" i="1" dirty="0" err="1" smtClean="0"/>
                <a:t>NoHire</a:t>
              </a:r>
              <a:endParaRPr lang="en-US" sz="2400" b="1" i="1" dirty="0"/>
            </a:p>
          </p:txBody>
        </p:sp>
        <p:sp>
          <p:nvSpPr>
            <p:cNvPr id="40" name="Freeform 39"/>
            <p:cNvSpPr/>
            <p:nvPr/>
          </p:nvSpPr>
          <p:spPr>
            <a:xfrm>
              <a:off x="882869" y="1744717"/>
              <a:ext cx="861848" cy="1008993"/>
            </a:xfrm>
            <a:custGeom>
              <a:avLst/>
              <a:gdLst>
                <a:gd name="connsiteX0" fmla="*/ 0 w 861848"/>
                <a:gd name="connsiteY0" fmla="*/ 1008993 h 1008993"/>
                <a:gd name="connsiteX1" fmla="*/ 409903 w 861848"/>
                <a:gd name="connsiteY1" fmla="*/ 273269 h 1008993"/>
                <a:gd name="connsiteX2" fmla="*/ 861848 w 861848"/>
                <a:gd name="connsiteY2" fmla="*/ 0 h 1008993"/>
              </a:gdLst>
              <a:ahLst/>
              <a:cxnLst>
                <a:cxn ang="0">
                  <a:pos x="connsiteX0" y="connsiteY0"/>
                </a:cxn>
                <a:cxn ang="0">
                  <a:pos x="connsiteX1" y="connsiteY1"/>
                </a:cxn>
                <a:cxn ang="0">
                  <a:pos x="connsiteX2" y="connsiteY2"/>
                </a:cxn>
              </a:cxnLst>
              <a:rect l="l" t="t" r="r" b="b"/>
              <a:pathLst>
                <a:path w="861848" h="1008993">
                  <a:moveTo>
                    <a:pt x="0" y="1008993"/>
                  </a:moveTo>
                  <a:cubicBezTo>
                    <a:pt x="133131" y="725214"/>
                    <a:pt x="266262" y="441435"/>
                    <a:pt x="409903" y="273269"/>
                  </a:cubicBezTo>
                  <a:cubicBezTo>
                    <a:pt x="553544" y="105103"/>
                    <a:pt x="707696" y="52551"/>
                    <a:pt x="861848"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righ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righ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down)">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right)">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down)">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right)">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 descr="image001"/>
          <p:cNvPicPr>
            <a:picLocks noChangeAspect="1" noChangeArrowheads="1"/>
          </p:cNvPicPr>
          <p:nvPr/>
        </p:nvPicPr>
        <p:blipFill>
          <a:blip r:embed="rId3" cstate="print"/>
          <a:srcRect/>
          <a:stretch>
            <a:fillRect/>
          </a:stretch>
        </p:blipFill>
        <p:spPr bwMode="auto">
          <a:xfrm>
            <a:off x="6629400" y="4800600"/>
            <a:ext cx="2345379" cy="1874396"/>
          </a:xfrm>
          <a:prstGeom prst="rect">
            <a:avLst/>
          </a:prstGeom>
          <a:noFill/>
          <a:ln w="9525">
            <a:noFill/>
            <a:miter lim="800000"/>
            <a:headEnd/>
            <a:tailEnd/>
          </a:ln>
        </p:spPr>
      </p:pic>
      <p:sp>
        <p:nvSpPr>
          <p:cNvPr id="2" name="Title 1"/>
          <p:cNvSpPr>
            <a:spLocks noGrp="1"/>
          </p:cNvSpPr>
          <p:nvPr>
            <p:ph type="title"/>
          </p:nvPr>
        </p:nvSpPr>
        <p:spPr>
          <a:xfrm>
            <a:off x="387054" y="228600"/>
            <a:ext cx="8375946" cy="1052596"/>
          </a:xfrm>
        </p:spPr>
        <p:txBody>
          <a:bodyPr/>
          <a:lstStyle/>
          <a:p>
            <a:r>
              <a:rPr lang="en-US" sz="4400" dirty="0" smtClean="0"/>
              <a:t>The "Oslo" Visual Editor</a:t>
            </a:r>
            <a:br>
              <a:rPr lang="en-US" sz="4400" dirty="0" smtClean="0"/>
            </a:br>
            <a:r>
              <a:rPr sz="3200" dirty="0" smtClean="0">
                <a:solidFill>
                  <a:schemeClr val="accent5"/>
                </a:solidFill>
              </a:rPr>
              <a:t>Examining the computer this workflow runs on</a:t>
            </a:r>
          </a:p>
        </p:txBody>
      </p:sp>
      <p:sp>
        <p:nvSpPr>
          <p:cNvPr id="25" name="Content Placeholder 24"/>
          <p:cNvSpPr>
            <a:spLocks noGrp="1"/>
          </p:cNvSpPr>
          <p:nvPr>
            <p:ph idx="1"/>
          </p:nvPr>
        </p:nvSpPr>
        <p:spPr/>
        <p:txBody>
          <a:bodyPr/>
          <a:lstStyle/>
          <a:p>
            <a:endParaRPr lang="en-US"/>
          </a:p>
        </p:txBody>
      </p:sp>
      <p:grpSp>
        <p:nvGrpSpPr>
          <p:cNvPr id="60" name="Group 59"/>
          <p:cNvGrpSpPr/>
          <p:nvPr/>
        </p:nvGrpSpPr>
        <p:grpSpPr>
          <a:xfrm>
            <a:off x="533400" y="4724400"/>
            <a:ext cx="7475224" cy="1981200"/>
            <a:chOff x="533400" y="4724400"/>
            <a:chExt cx="7475224" cy="1981200"/>
          </a:xfrm>
        </p:grpSpPr>
        <p:pic>
          <p:nvPicPr>
            <p:cNvPr id="8194" name="Picture 2"/>
            <p:cNvPicPr>
              <a:picLocks noChangeAspect="1" noChangeArrowheads="1"/>
            </p:cNvPicPr>
            <p:nvPr/>
          </p:nvPicPr>
          <p:blipFill>
            <a:blip r:embed="rId4"/>
            <a:srcRect/>
            <a:stretch>
              <a:fillRect/>
            </a:stretch>
          </p:blipFill>
          <p:spPr bwMode="auto">
            <a:xfrm>
              <a:off x="533400" y="4724400"/>
              <a:ext cx="4669971" cy="1981200"/>
            </a:xfrm>
            <a:prstGeom prst="rect">
              <a:avLst/>
            </a:prstGeom>
            <a:noFill/>
            <a:ln w="9525">
              <a:noFill/>
              <a:miter lim="800000"/>
              <a:headEnd/>
              <a:tailEnd/>
            </a:ln>
            <a:effectLst/>
          </p:spPr>
        </p:pic>
        <p:cxnSp>
          <p:nvCxnSpPr>
            <p:cNvPr id="7" name="Straight Connector 6"/>
            <p:cNvCxnSpPr/>
            <p:nvPr/>
          </p:nvCxnSpPr>
          <p:spPr>
            <a:xfrm rot="10800000" flipV="1">
              <a:off x="5181600" y="6511834"/>
              <a:ext cx="2827020" cy="19376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5181601" y="4724400"/>
              <a:ext cx="2827023" cy="150005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637024" y="1524000"/>
            <a:ext cx="1973576" cy="3581400"/>
            <a:chOff x="6637024" y="1524000"/>
            <a:chExt cx="1973576" cy="3581400"/>
          </a:xfrm>
        </p:grpSpPr>
        <p:pic>
          <p:nvPicPr>
            <p:cNvPr id="8196" name="Picture 4"/>
            <p:cNvPicPr>
              <a:picLocks noChangeAspect="1" noChangeArrowheads="1"/>
            </p:cNvPicPr>
            <p:nvPr/>
          </p:nvPicPr>
          <p:blipFill>
            <a:blip r:embed="rId5"/>
            <a:srcRect/>
            <a:stretch>
              <a:fillRect/>
            </a:stretch>
          </p:blipFill>
          <p:spPr bwMode="auto">
            <a:xfrm>
              <a:off x="6781800" y="1524000"/>
              <a:ext cx="1828800" cy="2090057"/>
            </a:xfrm>
            <a:prstGeom prst="rect">
              <a:avLst/>
            </a:prstGeom>
            <a:noFill/>
            <a:ln w="9525">
              <a:noFill/>
              <a:miter lim="800000"/>
              <a:headEnd/>
              <a:tailEnd/>
            </a:ln>
            <a:effectLst/>
          </p:spPr>
        </p:pic>
        <p:cxnSp>
          <p:nvCxnSpPr>
            <p:cNvPr id="41" name="Straight Connector 40"/>
            <p:cNvCxnSpPr/>
            <p:nvPr/>
          </p:nvCxnSpPr>
          <p:spPr>
            <a:xfrm rot="5400000" flipH="1" flipV="1">
              <a:off x="5959386" y="4259038"/>
              <a:ext cx="1500052" cy="14477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086600" y="3615559"/>
              <a:ext cx="1521372" cy="148984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4114800" y="2286000"/>
            <a:ext cx="3962400" cy="1288197"/>
            <a:chOff x="4114800" y="2286000"/>
            <a:chExt cx="3962400" cy="1288197"/>
          </a:xfrm>
        </p:grpSpPr>
        <p:sp>
          <p:nvSpPr>
            <p:cNvPr id="49" name="Rounded Rectangle 48"/>
            <p:cNvSpPr/>
            <p:nvPr/>
          </p:nvSpPr>
          <p:spPr bwMode="auto">
            <a:xfrm>
              <a:off x="7239000" y="2286000"/>
              <a:ext cx="838200" cy="231228"/>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     </a:t>
              </a:r>
            </a:p>
          </p:txBody>
        </p:sp>
        <p:sp>
          <p:nvSpPr>
            <p:cNvPr id="50" name="TextBox 49"/>
            <p:cNvSpPr txBox="1"/>
            <p:nvPr/>
          </p:nvSpPr>
          <p:spPr>
            <a:xfrm>
              <a:off x="4114800" y="2743200"/>
              <a:ext cx="2514600" cy="830997"/>
            </a:xfrm>
            <a:prstGeom prst="rect">
              <a:avLst/>
            </a:prstGeom>
            <a:noFill/>
          </p:spPr>
          <p:txBody>
            <a:bodyPr wrap="square" rtlCol="0">
              <a:spAutoFit/>
            </a:bodyPr>
            <a:lstStyle/>
            <a:p>
              <a:pPr algn="ctr"/>
              <a:r>
                <a:rPr lang="en-US" sz="2400" b="1" i="1" dirty="0" smtClean="0"/>
                <a:t>Computer name: SAT-PROD1</a:t>
              </a:r>
              <a:endParaRPr lang="en-US" sz="2400" b="1" i="1" dirty="0"/>
            </a:p>
          </p:txBody>
        </p:sp>
        <p:sp>
          <p:nvSpPr>
            <p:cNvPr id="52" name="Freeform 51"/>
            <p:cNvSpPr/>
            <p:nvPr/>
          </p:nvSpPr>
          <p:spPr>
            <a:xfrm>
              <a:off x="6222124" y="2480441"/>
              <a:ext cx="1072055" cy="851338"/>
            </a:xfrm>
            <a:custGeom>
              <a:avLst/>
              <a:gdLst>
                <a:gd name="connsiteX0" fmla="*/ 0 w 1072055"/>
                <a:gd name="connsiteY0" fmla="*/ 851338 h 851338"/>
                <a:gd name="connsiteX1" fmla="*/ 746235 w 1072055"/>
                <a:gd name="connsiteY1" fmla="*/ 578069 h 851338"/>
                <a:gd name="connsiteX2" fmla="*/ 1072055 w 1072055"/>
                <a:gd name="connsiteY2" fmla="*/ 0 h 851338"/>
              </a:gdLst>
              <a:ahLst/>
              <a:cxnLst>
                <a:cxn ang="0">
                  <a:pos x="connsiteX0" y="connsiteY0"/>
                </a:cxn>
                <a:cxn ang="0">
                  <a:pos x="connsiteX1" y="connsiteY1"/>
                </a:cxn>
                <a:cxn ang="0">
                  <a:pos x="connsiteX2" y="connsiteY2"/>
                </a:cxn>
              </a:cxnLst>
              <a:rect l="l" t="t" r="r" b="b"/>
              <a:pathLst>
                <a:path w="1072055" h="851338">
                  <a:moveTo>
                    <a:pt x="0" y="851338"/>
                  </a:moveTo>
                  <a:cubicBezTo>
                    <a:pt x="283779" y="785648"/>
                    <a:pt x="567559" y="719959"/>
                    <a:pt x="746235" y="578069"/>
                  </a:cubicBezTo>
                  <a:cubicBezTo>
                    <a:pt x="924911" y="436179"/>
                    <a:pt x="998483" y="218089"/>
                    <a:pt x="1072055"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8" name="Group 57"/>
          <p:cNvGrpSpPr/>
          <p:nvPr/>
        </p:nvGrpSpPr>
        <p:grpSpPr>
          <a:xfrm>
            <a:off x="3505200" y="1676400"/>
            <a:ext cx="4832131" cy="830997"/>
            <a:chOff x="3505200" y="1676400"/>
            <a:chExt cx="4832131" cy="830997"/>
          </a:xfrm>
        </p:grpSpPr>
        <p:sp>
          <p:nvSpPr>
            <p:cNvPr id="46" name="Rounded Rectangle 45"/>
            <p:cNvSpPr/>
            <p:nvPr/>
          </p:nvSpPr>
          <p:spPr bwMode="auto">
            <a:xfrm>
              <a:off x="6813331" y="1968062"/>
              <a:ext cx="1524000" cy="231228"/>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     </a:t>
              </a:r>
            </a:p>
          </p:txBody>
        </p:sp>
        <p:sp>
          <p:nvSpPr>
            <p:cNvPr id="47" name="TextBox 46"/>
            <p:cNvSpPr txBox="1"/>
            <p:nvPr/>
          </p:nvSpPr>
          <p:spPr>
            <a:xfrm>
              <a:off x="3505200" y="1676400"/>
              <a:ext cx="2514600" cy="830997"/>
            </a:xfrm>
            <a:prstGeom prst="rect">
              <a:avLst/>
            </a:prstGeom>
            <a:noFill/>
          </p:spPr>
          <p:txBody>
            <a:bodyPr wrap="square" rtlCol="0">
              <a:spAutoFit/>
            </a:bodyPr>
            <a:lstStyle/>
            <a:p>
              <a:pPr algn="ctr"/>
              <a:r>
                <a:rPr lang="en-US" sz="2400" b="1" i="1" dirty="0" smtClean="0"/>
                <a:t>Application name: Hire/</a:t>
              </a:r>
              <a:r>
                <a:rPr lang="en-US" sz="2400" b="1" i="1" dirty="0" err="1" smtClean="0"/>
                <a:t>NoHire</a:t>
              </a:r>
              <a:endParaRPr lang="en-US" sz="2400" b="1" i="1" dirty="0"/>
            </a:p>
          </p:txBody>
        </p:sp>
        <p:sp>
          <p:nvSpPr>
            <p:cNvPr id="55" name="Freeform 54"/>
            <p:cNvSpPr/>
            <p:nvPr/>
          </p:nvSpPr>
          <p:spPr>
            <a:xfrm>
              <a:off x="5675586" y="2102069"/>
              <a:ext cx="1145628" cy="367862"/>
            </a:xfrm>
            <a:custGeom>
              <a:avLst/>
              <a:gdLst>
                <a:gd name="connsiteX0" fmla="*/ 0 w 1145628"/>
                <a:gd name="connsiteY0" fmla="*/ 189186 h 367862"/>
                <a:gd name="connsiteX1" fmla="*/ 672662 w 1145628"/>
                <a:gd name="connsiteY1" fmla="*/ 336331 h 367862"/>
                <a:gd name="connsiteX2" fmla="*/ 1145628 w 1145628"/>
                <a:gd name="connsiteY2" fmla="*/ 0 h 367862"/>
              </a:gdLst>
              <a:ahLst/>
              <a:cxnLst>
                <a:cxn ang="0">
                  <a:pos x="connsiteX0" y="connsiteY0"/>
                </a:cxn>
                <a:cxn ang="0">
                  <a:pos x="connsiteX1" y="connsiteY1"/>
                </a:cxn>
                <a:cxn ang="0">
                  <a:pos x="connsiteX2" y="connsiteY2"/>
                </a:cxn>
              </a:cxnLst>
              <a:rect l="l" t="t" r="r" b="b"/>
              <a:pathLst>
                <a:path w="1145628" h="367862">
                  <a:moveTo>
                    <a:pt x="0" y="189186"/>
                  </a:moveTo>
                  <a:cubicBezTo>
                    <a:pt x="240862" y="278524"/>
                    <a:pt x="481724" y="367862"/>
                    <a:pt x="672662" y="336331"/>
                  </a:cubicBezTo>
                  <a:cubicBezTo>
                    <a:pt x="863600" y="304800"/>
                    <a:pt x="1004614" y="152400"/>
                    <a:pt x="1145628" y="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p:cNvGrpSpPr/>
          <p:nvPr/>
        </p:nvGrpSpPr>
        <p:grpSpPr>
          <a:xfrm>
            <a:off x="1371600" y="3581400"/>
            <a:ext cx="3124200" cy="2388476"/>
            <a:chOff x="1371600" y="3581400"/>
            <a:chExt cx="3124200" cy="2388476"/>
          </a:xfrm>
        </p:grpSpPr>
        <p:sp>
          <p:nvSpPr>
            <p:cNvPr id="30" name="TextBox 29"/>
            <p:cNvSpPr txBox="1"/>
            <p:nvPr/>
          </p:nvSpPr>
          <p:spPr>
            <a:xfrm>
              <a:off x="1371600" y="3581400"/>
              <a:ext cx="2286000" cy="830997"/>
            </a:xfrm>
            <a:prstGeom prst="rect">
              <a:avLst/>
            </a:prstGeom>
            <a:noFill/>
          </p:spPr>
          <p:txBody>
            <a:bodyPr wrap="square" rtlCol="0">
              <a:spAutoFit/>
            </a:bodyPr>
            <a:lstStyle/>
            <a:p>
              <a:pPr algn="ctr"/>
              <a:r>
                <a:rPr lang="en-US" sz="2400" b="1" i="1" dirty="0" smtClean="0"/>
                <a:t>Administrator’s name</a:t>
              </a:r>
              <a:endParaRPr lang="en-US" sz="2400" b="1" i="1" dirty="0"/>
            </a:p>
          </p:txBody>
        </p:sp>
        <p:sp>
          <p:nvSpPr>
            <p:cNvPr id="27" name="Rounded Rectangle 26"/>
            <p:cNvSpPr/>
            <p:nvPr/>
          </p:nvSpPr>
          <p:spPr bwMode="auto">
            <a:xfrm>
              <a:off x="2971800" y="5780689"/>
              <a:ext cx="1524000" cy="189187"/>
            </a:xfrm>
            <a:prstGeom prst="roundRect">
              <a:avLst/>
            </a:prstGeom>
            <a:solidFill>
              <a:schemeClr val="accent1">
                <a:alpha val="19000"/>
              </a:schemeClr>
            </a:solidFill>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     </a:t>
              </a:r>
            </a:p>
          </p:txBody>
        </p:sp>
        <p:sp>
          <p:nvSpPr>
            <p:cNvPr id="62" name="Freeform 61"/>
            <p:cNvSpPr/>
            <p:nvPr/>
          </p:nvSpPr>
          <p:spPr>
            <a:xfrm>
              <a:off x="3004456" y="4223658"/>
              <a:ext cx="653143" cy="1545772"/>
            </a:xfrm>
            <a:custGeom>
              <a:avLst/>
              <a:gdLst>
                <a:gd name="connsiteX0" fmla="*/ 0 w 1088571"/>
                <a:gd name="connsiteY0" fmla="*/ 0 h 1360715"/>
                <a:gd name="connsiteX1" fmla="*/ 849085 w 1088571"/>
                <a:gd name="connsiteY1" fmla="*/ 293915 h 1360715"/>
                <a:gd name="connsiteX2" fmla="*/ 1088571 w 1088571"/>
                <a:gd name="connsiteY2" fmla="*/ 1360715 h 1360715"/>
              </a:gdLst>
              <a:ahLst/>
              <a:cxnLst>
                <a:cxn ang="0">
                  <a:pos x="connsiteX0" y="connsiteY0"/>
                </a:cxn>
                <a:cxn ang="0">
                  <a:pos x="connsiteX1" y="connsiteY1"/>
                </a:cxn>
                <a:cxn ang="0">
                  <a:pos x="connsiteX2" y="connsiteY2"/>
                </a:cxn>
              </a:cxnLst>
              <a:rect l="l" t="t" r="r" b="b"/>
              <a:pathLst>
                <a:path w="1088571" h="1360715">
                  <a:moveTo>
                    <a:pt x="0" y="0"/>
                  </a:moveTo>
                  <a:cubicBezTo>
                    <a:pt x="333828" y="33564"/>
                    <a:pt x="667656" y="67129"/>
                    <a:pt x="849085" y="293915"/>
                  </a:cubicBezTo>
                  <a:cubicBezTo>
                    <a:pt x="1030514" y="520701"/>
                    <a:pt x="1059542" y="940708"/>
                    <a:pt x="1088571" y="1360715"/>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1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right)">
                                      <p:cBhvr>
                                        <p:cTn id="22" dur="10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up)">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Extending The Visual Editor</a:t>
            </a:r>
            <a:br>
              <a:rPr lang="en-US" dirty="0" smtClean="0"/>
            </a:br>
            <a:r>
              <a:rPr sz="3600" dirty="0" smtClean="0">
                <a:solidFill>
                  <a:schemeClr val="accent5"/>
                </a:solidFill>
              </a:rPr>
              <a:t>Customizing your world</a:t>
            </a:r>
            <a:endParaRPr sz="3600" dirty="0">
              <a:solidFill>
                <a:schemeClr val="accent5"/>
              </a:solidFill>
            </a:endParaRPr>
          </a:p>
        </p:txBody>
      </p:sp>
      <p:sp>
        <p:nvSpPr>
          <p:cNvPr id="3" name="Content Placeholder 2"/>
          <p:cNvSpPr>
            <a:spLocks noGrp="1"/>
          </p:cNvSpPr>
          <p:nvPr>
            <p:ph idx="1"/>
          </p:nvPr>
        </p:nvSpPr>
        <p:spPr>
          <a:xfrm>
            <a:off x="381000" y="1905000"/>
            <a:ext cx="8382000" cy="2210862"/>
          </a:xfrm>
        </p:spPr>
        <p:txBody>
          <a:bodyPr/>
          <a:lstStyle/>
          <a:p>
            <a:r>
              <a:rPr lang="en-US" dirty="0" smtClean="0"/>
              <a:t>What the visual editor displays is determined entirely by the schemas in the repository</a:t>
            </a:r>
          </a:p>
          <a:p>
            <a:pPr lvl="1"/>
            <a:r>
              <a:rPr lang="en-US" dirty="0" smtClean="0"/>
              <a:t>A schema can have a view experience defined for it</a:t>
            </a:r>
          </a:p>
          <a:p>
            <a:endParaRPr lang="en-US" dirty="0" smtClean="0"/>
          </a:p>
          <a:p>
            <a:r>
              <a:rPr lang="en-US" dirty="0" smtClean="0"/>
              <a:t>Microsoft will ship a set of schemas with pre-defined views</a:t>
            </a:r>
          </a:p>
          <a:p>
            <a:pPr lvl="1"/>
            <a:r>
              <a:rPr lang="en-US" dirty="0" smtClean="0"/>
              <a:t>Customers and ISVs are free to add their own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Using Other Tools</a:t>
            </a:r>
            <a:br>
              <a:rPr lang="en-US" dirty="0" smtClean="0"/>
            </a:br>
            <a:r>
              <a:rPr sz="3600" dirty="0" smtClean="0">
                <a:solidFill>
                  <a:schemeClr val="accent5"/>
                </a:solidFill>
              </a:rPr>
              <a:t>Working with the repository</a:t>
            </a:r>
            <a:endParaRPr sz="3600" dirty="0">
              <a:solidFill>
                <a:schemeClr val="accent5"/>
              </a:solidFill>
            </a:endParaRPr>
          </a:p>
        </p:txBody>
      </p:sp>
      <p:sp>
        <p:nvSpPr>
          <p:cNvPr id="3" name="Content Placeholder 2"/>
          <p:cNvSpPr>
            <a:spLocks noGrp="1"/>
          </p:cNvSpPr>
          <p:nvPr>
            <p:ph idx="1"/>
          </p:nvPr>
        </p:nvSpPr>
        <p:spPr>
          <a:xfrm>
            <a:off x="381000" y="1905000"/>
            <a:ext cx="8382000" cy="1514261"/>
          </a:xfrm>
        </p:spPr>
        <p:txBody>
          <a:bodyPr/>
          <a:lstStyle/>
          <a:p>
            <a:r>
              <a:rPr lang="en-US" sz="2800" dirty="0" smtClean="0"/>
              <a:t>Other tools can also be used to work with </a:t>
            </a:r>
            <a:br>
              <a:rPr lang="en-US" sz="2800" dirty="0" smtClean="0"/>
            </a:br>
            <a:r>
              <a:rPr lang="en-US" sz="2800" dirty="0" smtClean="0"/>
              <a:t>information in the repository</a:t>
            </a:r>
          </a:p>
          <a:p>
            <a:pPr lvl="1"/>
            <a:r>
              <a:rPr lang="en-US" sz="2400" dirty="0" smtClean="0"/>
              <a:t>Potential examples:  Visio, Visual Studio, System </a:t>
            </a:r>
            <a:br>
              <a:rPr lang="en-US" sz="2400" dirty="0" smtClean="0"/>
            </a:br>
            <a:r>
              <a:rPr lang="en-US" sz="2400" dirty="0" smtClean="0"/>
              <a:t>Center tools, tools created by third parties</a:t>
            </a:r>
          </a:p>
        </p:txBody>
      </p:sp>
      <p:grpSp>
        <p:nvGrpSpPr>
          <p:cNvPr id="25" name="Group 24"/>
          <p:cNvGrpSpPr/>
          <p:nvPr/>
        </p:nvGrpSpPr>
        <p:grpSpPr>
          <a:xfrm>
            <a:off x="762000" y="5132963"/>
            <a:ext cx="5252155" cy="1725037"/>
            <a:chOff x="533400" y="4751963"/>
            <a:chExt cx="5252155" cy="1725037"/>
          </a:xfrm>
        </p:grpSpPr>
        <p:grpSp>
          <p:nvGrpSpPr>
            <p:cNvPr id="20" name="Group 19"/>
            <p:cNvGrpSpPr/>
            <p:nvPr/>
          </p:nvGrpSpPr>
          <p:grpSpPr>
            <a:xfrm>
              <a:off x="3657600" y="4953000"/>
              <a:ext cx="2127955" cy="1524000"/>
              <a:chOff x="3657600" y="4953000"/>
              <a:chExt cx="2127955" cy="1524000"/>
            </a:xfrm>
          </p:grpSpPr>
          <p:sp>
            <p:nvSpPr>
              <p:cNvPr id="5" name="Can 4"/>
              <p:cNvSpPr/>
              <p:nvPr/>
            </p:nvSpPr>
            <p:spPr bwMode="auto">
              <a:xfrm>
                <a:off x="3657600" y="4953000"/>
                <a:ext cx="2127955" cy="1175456"/>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TextBox 5"/>
              <p:cNvSpPr txBox="1"/>
              <p:nvPr/>
            </p:nvSpPr>
            <p:spPr>
              <a:xfrm>
                <a:off x="3733800" y="6076890"/>
                <a:ext cx="1981200" cy="400110"/>
              </a:xfrm>
              <a:prstGeom prst="rect">
                <a:avLst/>
              </a:prstGeom>
              <a:noFill/>
            </p:spPr>
            <p:txBody>
              <a:bodyPr wrap="square" rtlCol="0">
                <a:spAutoFit/>
              </a:bodyPr>
              <a:lstStyle/>
              <a:p>
                <a:pPr algn="ctr"/>
                <a:r>
                  <a:rPr lang="en-US" sz="2000" b="1" dirty="0" smtClean="0"/>
                  <a:t>Repository</a:t>
                </a:r>
                <a:endParaRPr lang="en-US" sz="2000" b="1" dirty="0"/>
              </a:p>
            </p:txBody>
          </p:sp>
          <p:sp useBgFill="1">
            <p:nvSpPr>
              <p:cNvPr id="15" name="Rectangle 14"/>
              <p:cNvSpPr/>
              <p:nvPr/>
            </p:nvSpPr>
            <p:spPr bwMode="auto">
              <a:xfrm>
                <a:off x="3810000" y="5334000"/>
                <a:ext cx="533400" cy="2286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8" name="Straight Connector 17"/>
              <p:cNvCxnSpPr/>
              <p:nvPr/>
            </p:nvCxnSpPr>
            <p:spPr>
              <a:xfrm rot="5400000">
                <a:off x="4077097" y="5676503"/>
                <a:ext cx="837406"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4800600" y="5715000"/>
                <a:ext cx="533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28" name="Straight Arrow Connector 27"/>
              <p:cNvCxnSpPr>
                <a:stCxn id="15" idx="3"/>
              </p:cNvCxnSpPr>
              <p:nvPr/>
            </p:nvCxnSpPr>
            <p:spPr>
              <a:xfrm>
                <a:off x="4343400" y="5448300"/>
                <a:ext cx="453957" cy="325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33400" y="4751963"/>
              <a:ext cx="4244502" cy="1533168"/>
              <a:chOff x="533400" y="4751963"/>
              <a:chExt cx="4244502" cy="1533168"/>
            </a:xfrm>
          </p:grpSpPr>
          <p:sp>
            <p:nvSpPr>
              <p:cNvPr id="10" name="TextBox 9"/>
              <p:cNvSpPr txBox="1"/>
              <p:nvPr/>
            </p:nvSpPr>
            <p:spPr>
              <a:xfrm>
                <a:off x="533400" y="5638800"/>
                <a:ext cx="2286000" cy="646331"/>
              </a:xfrm>
              <a:prstGeom prst="rect">
                <a:avLst/>
              </a:prstGeom>
              <a:noFill/>
            </p:spPr>
            <p:txBody>
              <a:bodyPr wrap="square" rtlCol="0">
                <a:spAutoFit/>
              </a:bodyPr>
              <a:lstStyle/>
              <a:p>
                <a:pPr algn="ctr"/>
                <a:r>
                  <a:rPr lang="en-US" b="1" i="1" dirty="0" smtClean="0"/>
                  <a:t>2) Store business process description</a:t>
                </a:r>
                <a:endParaRPr lang="en-US" b="1" i="1" dirty="0"/>
              </a:p>
            </p:txBody>
          </p:sp>
          <p:sp>
            <p:nvSpPr>
              <p:cNvPr id="40" name="Freeform 39"/>
              <p:cNvSpPr/>
              <p:nvPr/>
            </p:nvSpPr>
            <p:spPr>
              <a:xfrm>
                <a:off x="2209800" y="4751963"/>
                <a:ext cx="2568102" cy="1177046"/>
              </a:xfrm>
              <a:custGeom>
                <a:avLst/>
                <a:gdLst>
                  <a:gd name="connsiteX0" fmla="*/ 304800 w 3359285"/>
                  <a:gd name="connsiteY0" fmla="*/ 0 h 1211093"/>
                  <a:gd name="connsiteX1" fmla="*/ 509081 w 3359285"/>
                  <a:gd name="connsiteY1" fmla="*/ 1021404 h 1211093"/>
                  <a:gd name="connsiteX2" fmla="*/ 3359285 w 3359285"/>
                  <a:gd name="connsiteY2" fmla="*/ 1138136 h 1211093"/>
                </a:gdLst>
                <a:ahLst/>
                <a:cxnLst>
                  <a:cxn ang="0">
                    <a:pos x="connsiteX0" y="connsiteY0"/>
                  </a:cxn>
                  <a:cxn ang="0">
                    <a:pos x="connsiteX1" y="connsiteY1"/>
                  </a:cxn>
                  <a:cxn ang="0">
                    <a:pos x="connsiteX2" y="connsiteY2"/>
                  </a:cxn>
                </a:cxnLst>
                <a:rect l="l" t="t" r="r" b="b"/>
                <a:pathLst>
                  <a:path w="3359285" h="1211093">
                    <a:moveTo>
                      <a:pt x="304800" y="0"/>
                    </a:moveTo>
                    <a:cubicBezTo>
                      <a:pt x="152400" y="415857"/>
                      <a:pt x="0" y="831715"/>
                      <a:pt x="509081" y="1021404"/>
                    </a:cubicBezTo>
                    <a:cubicBezTo>
                      <a:pt x="1018162" y="1211093"/>
                      <a:pt x="2188723" y="1174614"/>
                      <a:pt x="3359285" y="1138136"/>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24" name="Group 23"/>
          <p:cNvGrpSpPr/>
          <p:nvPr/>
        </p:nvGrpSpPr>
        <p:grpSpPr>
          <a:xfrm>
            <a:off x="5551251" y="3581400"/>
            <a:ext cx="3364149" cy="3237131"/>
            <a:chOff x="5322651" y="3200400"/>
            <a:chExt cx="3364149" cy="3237131"/>
          </a:xfrm>
        </p:grpSpPr>
        <p:pic>
          <p:nvPicPr>
            <p:cNvPr id="4" name="Picture 3"/>
            <p:cNvPicPr>
              <a:picLocks noChangeAspect="1" noChangeArrowheads="1"/>
            </p:cNvPicPr>
            <p:nvPr/>
          </p:nvPicPr>
          <p:blipFill>
            <a:blip r:embed="rId3" cstate="print"/>
            <a:srcRect/>
            <a:stretch>
              <a:fillRect/>
            </a:stretch>
          </p:blipFill>
          <p:spPr bwMode="auto">
            <a:xfrm>
              <a:off x="6553200" y="3657600"/>
              <a:ext cx="1752600" cy="1402080"/>
            </a:xfrm>
            <a:prstGeom prst="rect">
              <a:avLst/>
            </a:prstGeom>
            <a:noFill/>
            <a:ln w="9525">
              <a:noFill/>
              <a:miter lim="800000"/>
              <a:headEnd/>
              <a:tailEnd/>
            </a:ln>
            <a:effectLst>
              <a:outerShdw blurRad="342900" dist="50800" dir="5400000" algn="ctr" rotWithShape="0">
                <a:schemeClr val="bg2"/>
              </a:outerShdw>
            </a:effectLst>
          </p:spPr>
        </p:pic>
        <p:sp>
          <p:nvSpPr>
            <p:cNvPr id="7" name="TextBox 6"/>
            <p:cNvSpPr txBox="1"/>
            <p:nvPr/>
          </p:nvSpPr>
          <p:spPr>
            <a:xfrm>
              <a:off x="6324600" y="3200400"/>
              <a:ext cx="2286000" cy="400110"/>
            </a:xfrm>
            <a:prstGeom prst="rect">
              <a:avLst/>
            </a:prstGeom>
            <a:noFill/>
          </p:spPr>
          <p:txBody>
            <a:bodyPr wrap="square" rtlCol="0">
              <a:spAutoFit/>
            </a:bodyPr>
            <a:lstStyle/>
            <a:p>
              <a:pPr algn="ctr"/>
              <a:r>
                <a:rPr lang="en-US" sz="2000" b="1" dirty="0" smtClean="0"/>
                <a:t>“Oslo” Visual Editor</a:t>
              </a:r>
              <a:endParaRPr lang="en-US" sz="2000" b="1" dirty="0"/>
            </a:p>
          </p:txBody>
        </p:sp>
        <p:sp>
          <p:nvSpPr>
            <p:cNvPr id="42" name="Freeform 41"/>
            <p:cNvSpPr/>
            <p:nvPr/>
          </p:nvSpPr>
          <p:spPr>
            <a:xfrm>
              <a:off x="5322651" y="5029200"/>
              <a:ext cx="2323289" cy="812260"/>
            </a:xfrm>
            <a:custGeom>
              <a:avLst/>
              <a:gdLst>
                <a:gd name="connsiteX0" fmla="*/ 0 w 2323289"/>
                <a:gd name="connsiteY0" fmla="*/ 1138137 h 1138137"/>
                <a:gd name="connsiteX1" fmla="*/ 1964987 w 2323289"/>
                <a:gd name="connsiteY1" fmla="*/ 924128 h 1138137"/>
                <a:gd name="connsiteX2" fmla="*/ 2149813 w 2323289"/>
                <a:gd name="connsiteY2" fmla="*/ 0 h 1138137"/>
              </a:gdLst>
              <a:ahLst/>
              <a:cxnLst>
                <a:cxn ang="0">
                  <a:pos x="connsiteX0" y="connsiteY0"/>
                </a:cxn>
                <a:cxn ang="0">
                  <a:pos x="connsiteX1" y="connsiteY1"/>
                </a:cxn>
                <a:cxn ang="0">
                  <a:pos x="connsiteX2" y="connsiteY2"/>
                </a:cxn>
              </a:cxnLst>
              <a:rect l="l" t="t" r="r" b="b"/>
              <a:pathLst>
                <a:path w="2323289" h="1138137">
                  <a:moveTo>
                    <a:pt x="0" y="1138137"/>
                  </a:moveTo>
                  <a:cubicBezTo>
                    <a:pt x="803342" y="1125977"/>
                    <a:pt x="1606685" y="1113817"/>
                    <a:pt x="1964987" y="924128"/>
                  </a:cubicBezTo>
                  <a:cubicBezTo>
                    <a:pt x="2323289" y="734439"/>
                    <a:pt x="2236551" y="367219"/>
                    <a:pt x="2149813" y="0"/>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400800" y="5791200"/>
              <a:ext cx="2286000" cy="646331"/>
            </a:xfrm>
            <a:prstGeom prst="rect">
              <a:avLst/>
            </a:prstGeom>
            <a:noFill/>
          </p:spPr>
          <p:txBody>
            <a:bodyPr wrap="square" rtlCol="0">
              <a:spAutoFit/>
            </a:bodyPr>
            <a:lstStyle/>
            <a:p>
              <a:pPr algn="ctr"/>
              <a:r>
                <a:rPr lang="en-US" b="1" i="1" dirty="0" smtClean="0"/>
                <a:t>3) Use business process description</a:t>
              </a:r>
              <a:endParaRPr lang="en-US" b="1" i="1" dirty="0"/>
            </a:p>
          </p:txBody>
        </p:sp>
      </p:grpSp>
      <p:grpSp>
        <p:nvGrpSpPr>
          <p:cNvPr id="22" name="Group 21"/>
          <p:cNvGrpSpPr/>
          <p:nvPr/>
        </p:nvGrpSpPr>
        <p:grpSpPr>
          <a:xfrm>
            <a:off x="152400" y="3429000"/>
            <a:ext cx="3615677" cy="1676400"/>
            <a:chOff x="-76200" y="3048000"/>
            <a:chExt cx="3615677" cy="1676400"/>
          </a:xfrm>
        </p:grpSpPr>
        <p:grpSp>
          <p:nvGrpSpPr>
            <p:cNvPr id="21" name="Group 20"/>
            <p:cNvGrpSpPr/>
            <p:nvPr/>
          </p:nvGrpSpPr>
          <p:grpSpPr>
            <a:xfrm>
              <a:off x="1746536" y="3048000"/>
              <a:ext cx="1792941" cy="1676400"/>
              <a:chOff x="1746536" y="3048000"/>
              <a:chExt cx="1792941" cy="1676400"/>
            </a:xfrm>
          </p:grpSpPr>
          <p:sp>
            <p:nvSpPr>
              <p:cNvPr id="9" name="TextBox 8"/>
              <p:cNvSpPr txBox="1"/>
              <p:nvPr/>
            </p:nvSpPr>
            <p:spPr>
              <a:xfrm>
                <a:off x="1752600" y="3048000"/>
                <a:ext cx="1752600" cy="400110"/>
              </a:xfrm>
              <a:prstGeom prst="rect">
                <a:avLst/>
              </a:prstGeom>
              <a:noFill/>
            </p:spPr>
            <p:txBody>
              <a:bodyPr wrap="square" rtlCol="0">
                <a:spAutoFit/>
              </a:bodyPr>
              <a:lstStyle/>
              <a:p>
                <a:pPr algn="ctr"/>
                <a:r>
                  <a:rPr lang="en-US" sz="2000" b="1" dirty="0" smtClean="0"/>
                  <a:t>Visio</a:t>
                </a:r>
                <a:endParaRPr lang="en-US" sz="2000" b="1" dirty="0"/>
              </a:p>
            </p:txBody>
          </p:sp>
          <p:pic>
            <p:nvPicPr>
              <p:cNvPr id="21506" name="Picture 2" descr="Office Visio 2007 issue tracking"/>
              <p:cNvPicPr>
                <a:picLocks noChangeAspect="1" noChangeArrowheads="1"/>
              </p:cNvPicPr>
              <p:nvPr/>
            </p:nvPicPr>
            <p:blipFill>
              <a:blip r:embed="rId4"/>
              <a:srcRect/>
              <a:stretch>
                <a:fillRect/>
              </a:stretch>
            </p:blipFill>
            <p:spPr bwMode="auto">
              <a:xfrm>
                <a:off x="1746536" y="3429000"/>
                <a:ext cx="1792941" cy="1295400"/>
              </a:xfrm>
              <a:prstGeom prst="rect">
                <a:avLst/>
              </a:prstGeom>
              <a:noFill/>
            </p:spPr>
          </p:pic>
        </p:grpSp>
        <p:sp>
          <p:nvSpPr>
            <p:cNvPr id="19" name="TextBox 18"/>
            <p:cNvSpPr txBox="1"/>
            <p:nvPr/>
          </p:nvSpPr>
          <p:spPr>
            <a:xfrm>
              <a:off x="-76200" y="3608963"/>
              <a:ext cx="1828800" cy="923330"/>
            </a:xfrm>
            <a:prstGeom prst="rect">
              <a:avLst/>
            </a:prstGeom>
            <a:noFill/>
          </p:spPr>
          <p:txBody>
            <a:bodyPr wrap="square" rtlCol="0">
              <a:spAutoFit/>
            </a:bodyPr>
            <a:lstStyle/>
            <a:p>
              <a:pPr algn="ctr"/>
              <a:r>
                <a:rPr lang="en-US" b="1" i="1" dirty="0" smtClean="0"/>
                <a:t>1) Create business process description</a:t>
              </a:r>
              <a:endParaRPr lang="en-US" b="1" i="1"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Workflow </a:t>
            </a:r>
            <a:br>
              <a:rPr lang="en-US" dirty="0" smtClean="0"/>
            </a:br>
            <a:r>
              <a:rPr lang="en-US" dirty="0" smtClean="0"/>
              <a:t>Foundation In "Oslo"</a:t>
            </a:r>
            <a:endParaRPr lang="en-US" dirty="0"/>
          </a:p>
        </p:txBody>
      </p:sp>
      <p:sp>
        <p:nvSpPr>
          <p:cNvPr id="6" name="Subtitle 5"/>
          <p:cNvSpPr>
            <a:spLocks noGrp="1"/>
          </p:cNvSpPr>
          <p:nvPr>
            <p:ph type="subTitle" idx="1"/>
          </p:nvPr>
        </p:nvSpPr>
        <p:spPr/>
        <p:txBody>
          <a:bodyPr/>
          <a:lstStyle/>
          <a:p>
            <a:endParaRPr lang="en-US"/>
          </a:p>
        </p:txBody>
      </p:sp>
      <p:sp>
        <p:nvSpPr>
          <p:cNvPr id="7" name="Text Placeholder 6"/>
          <p:cNvSpPr>
            <a:spLocks noGrp="1"/>
          </p:cNvSpPr>
          <p:nvPr>
            <p:ph type="body" sz="quarter" idx="10"/>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Illustrating WF</a:t>
            </a:r>
            <a:br>
              <a:rPr lang="en-US" dirty="0" smtClean="0"/>
            </a:br>
            <a:r>
              <a:rPr sz="3600" dirty="0" smtClean="0">
                <a:solidFill>
                  <a:schemeClr val="accent5"/>
                </a:solidFill>
              </a:rPr>
              <a:t>The basics</a:t>
            </a:r>
          </a:p>
        </p:txBody>
      </p:sp>
      <p:sp>
        <p:nvSpPr>
          <p:cNvPr id="53" name="Content Placeholder 52"/>
          <p:cNvSpPr>
            <a:spLocks noGrp="1"/>
          </p:cNvSpPr>
          <p:nvPr>
            <p:ph idx="1"/>
          </p:nvPr>
        </p:nvSpPr>
        <p:spPr/>
        <p:txBody>
          <a:bodyPr/>
          <a:lstStyle/>
          <a:p>
            <a:endParaRPr lang="en-US"/>
          </a:p>
        </p:txBody>
      </p:sp>
      <p:grpSp>
        <p:nvGrpSpPr>
          <p:cNvPr id="5" name="Group 67"/>
          <p:cNvGrpSpPr>
            <a:grpSpLocks/>
          </p:cNvGrpSpPr>
          <p:nvPr/>
        </p:nvGrpSpPr>
        <p:grpSpPr bwMode="auto">
          <a:xfrm>
            <a:off x="1447800" y="2209800"/>
            <a:ext cx="2895600" cy="3886200"/>
            <a:chOff x="1008" y="1728"/>
            <a:chExt cx="1824" cy="2448"/>
          </a:xfrm>
        </p:grpSpPr>
        <p:sp>
          <p:nvSpPr>
            <p:cNvPr id="6" name="Line 3"/>
            <p:cNvSpPr>
              <a:spLocks noChangeShapeType="1"/>
            </p:cNvSpPr>
            <p:nvPr/>
          </p:nvSpPr>
          <p:spPr bwMode="auto">
            <a:xfrm>
              <a:off x="1584" y="1728"/>
              <a:ext cx="480" cy="1920"/>
            </a:xfrm>
            <a:prstGeom prst="line">
              <a:avLst/>
            </a:prstGeom>
            <a:noFill/>
            <a:ln w="19050">
              <a:solidFill>
                <a:schemeClr val="tx1"/>
              </a:solidFill>
              <a:prstDash val="sysDot"/>
              <a:round/>
              <a:headEnd/>
              <a:tailEnd type="stealth" w="lg" len="lg"/>
            </a:ln>
          </p:spPr>
          <p:txBody>
            <a:bodyPr anchor="ctr">
              <a:spAutoFit/>
            </a:bodyPr>
            <a:lstStyle/>
            <a:p>
              <a:endParaRPr lang="en-US"/>
            </a:p>
          </p:txBody>
        </p:sp>
        <p:sp>
          <p:nvSpPr>
            <p:cNvPr id="7" name="Rectangle 9"/>
            <p:cNvSpPr>
              <a:spLocks noChangeArrowheads="1"/>
            </p:cNvSpPr>
            <p:nvPr/>
          </p:nvSpPr>
          <p:spPr bwMode="auto">
            <a:xfrm>
              <a:off x="1008" y="3648"/>
              <a:ext cx="1824" cy="528"/>
            </a:xfrm>
            <a:prstGeom prst="rect">
              <a:avLst/>
            </a:prstGeom>
            <a:gradFill rotWithShape="1">
              <a:gsLst>
                <a:gs pos="0">
                  <a:srgbClr val="6182A2"/>
                </a:gs>
                <a:gs pos="50000">
                  <a:srgbClr val="99CCFF"/>
                </a:gs>
                <a:gs pos="100000">
                  <a:srgbClr val="6182A2"/>
                </a:gs>
              </a:gsLst>
              <a:lin ang="5400000" scaled="1"/>
            </a:gradFill>
            <a:ln w="19050" algn="ctr">
              <a:noFill/>
              <a:miter lim="800000"/>
              <a:headEnd/>
              <a:tailEnd type="none" w="lg" len="lg"/>
            </a:ln>
          </p:spPr>
          <p:txBody>
            <a:bodyPr>
              <a:spAutoFit/>
            </a:bodyPr>
            <a:lstStyle/>
            <a:p>
              <a:endParaRPr lang="en-US"/>
            </a:p>
          </p:txBody>
        </p:sp>
        <p:sp>
          <p:nvSpPr>
            <p:cNvPr id="8" name="AutoShape 10"/>
            <p:cNvSpPr>
              <a:spLocks noChangeArrowheads="1"/>
            </p:cNvSpPr>
            <p:nvPr/>
          </p:nvSpPr>
          <p:spPr bwMode="auto">
            <a:xfrm>
              <a:off x="2256" y="3744"/>
              <a:ext cx="144" cy="96"/>
            </a:xfrm>
            <a:prstGeom prst="octagon">
              <a:avLst>
                <a:gd name="adj" fmla="val 29287"/>
              </a:avLst>
            </a:prstGeom>
            <a:pattFill prst="smGrid">
              <a:fgClr>
                <a:schemeClr val="bg2"/>
              </a:fgClr>
              <a:bgClr>
                <a:schemeClr val="tx2"/>
              </a:bgClr>
            </a:pattFill>
            <a:ln w="19050" algn="ctr">
              <a:solidFill>
                <a:schemeClr val="tx1"/>
              </a:solidFill>
              <a:miter lim="800000"/>
              <a:headEnd/>
              <a:tailEnd type="none" w="lg" len="lg"/>
            </a:ln>
          </p:spPr>
          <p:txBody>
            <a:bodyPr anchor="ctr">
              <a:spAutoFit/>
            </a:bodyPr>
            <a:lstStyle/>
            <a:p>
              <a:endParaRPr lang="en-US"/>
            </a:p>
          </p:txBody>
        </p:sp>
        <p:sp>
          <p:nvSpPr>
            <p:cNvPr id="9" name="Rectangle 11"/>
            <p:cNvSpPr>
              <a:spLocks noChangeArrowheads="1"/>
            </p:cNvSpPr>
            <p:nvPr/>
          </p:nvSpPr>
          <p:spPr bwMode="auto">
            <a:xfrm>
              <a:off x="1321" y="3744"/>
              <a:ext cx="144" cy="96"/>
            </a:xfrm>
            <a:prstGeom prst="rect">
              <a:avLst/>
            </a:prstGeom>
            <a:pattFill prst="wdDnDiag">
              <a:fgClr>
                <a:schemeClr val="bg2"/>
              </a:fgClr>
              <a:bgClr>
                <a:schemeClr val="bg1"/>
              </a:bgClr>
            </a:pattFill>
            <a:ln w="19050" algn="ctr">
              <a:solidFill>
                <a:schemeClr val="tx1"/>
              </a:solidFill>
              <a:miter lim="800000"/>
              <a:headEnd/>
              <a:tailEnd/>
            </a:ln>
          </p:spPr>
          <p:txBody>
            <a:bodyPr anchor="ctr">
              <a:spAutoFit/>
            </a:bodyPr>
            <a:lstStyle/>
            <a:p>
              <a:endParaRPr lang="en-US"/>
            </a:p>
          </p:txBody>
        </p:sp>
        <p:sp>
          <p:nvSpPr>
            <p:cNvPr id="10" name="Rectangle 12"/>
            <p:cNvSpPr>
              <a:spLocks noChangeArrowheads="1"/>
            </p:cNvSpPr>
            <p:nvPr/>
          </p:nvSpPr>
          <p:spPr bwMode="auto">
            <a:xfrm>
              <a:off x="1776" y="3744"/>
              <a:ext cx="144" cy="96"/>
            </a:xfrm>
            <a:prstGeom prst="rect">
              <a:avLst/>
            </a:prstGeom>
            <a:pattFill prst="pct5">
              <a:fgClr>
                <a:schemeClr val="bg2"/>
              </a:fgClr>
              <a:bgClr>
                <a:schemeClr val="accent2"/>
              </a:bgClr>
            </a:pattFill>
            <a:ln w="19050" algn="ctr">
              <a:solidFill>
                <a:schemeClr val="tx1"/>
              </a:solidFill>
              <a:miter lim="800000"/>
              <a:headEnd/>
              <a:tailEnd/>
            </a:ln>
          </p:spPr>
          <p:txBody>
            <a:bodyPr anchor="ctr">
              <a:spAutoFit/>
            </a:bodyPr>
            <a:lstStyle/>
            <a:p>
              <a:endParaRPr lang="en-US"/>
            </a:p>
          </p:txBody>
        </p:sp>
        <p:sp>
          <p:nvSpPr>
            <p:cNvPr id="11" name="Rectangle 13"/>
            <p:cNvSpPr>
              <a:spLocks noChangeArrowheads="1"/>
            </p:cNvSpPr>
            <p:nvPr/>
          </p:nvSpPr>
          <p:spPr bwMode="auto">
            <a:xfrm>
              <a:off x="2016" y="3744"/>
              <a:ext cx="144" cy="96"/>
            </a:xfrm>
            <a:prstGeom prst="rect">
              <a:avLst/>
            </a:prstGeom>
            <a:pattFill prst="ltVert">
              <a:fgClr>
                <a:schemeClr val="bg2"/>
              </a:fgClr>
              <a:bgClr>
                <a:schemeClr val="bg1"/>
              </a:bgClr>
            </a:pattFill>
            <a:ln w="19050" algn="ctr">
              <a:solidFill>
                <a:schemeClr val="tx1"/>
              </a:solidFill>
              <a:miter lim="800000"/>
              <a:headEnd/>
              <a:tailEnd/>
            </a:ln>
          </p:spPr>
          <p:txBody>
            <a:bodyPr anchor="ctr">
              <a:spAutoFit/>
            </a:bodyPr>
            <a:lstStyle/>
            <a:p>
              <a:endParaRPr lang="en-US"/>
            </a:p>
          </p:txBody>
        </p:sp>
        <p:sp>
          <p:nvSpPr>
            <p:cNvPr id="12" name="Text Box 14"/>
            <p:cNvSpPr txBox="1">
              <a:spLocks noChangeArrowheads="1"/>
            </p:cNvSpPr>
            <p:nvPr/>
          </p:nvSpPr>
          <p:spPr bwMode="auto">
            <a:xfrm>
              <a:off x="1056" y="3888"/>
              <a:ext cx="1728" cy="250"/>
            </a:xfrm>
            <a:prstGeom prst="rect">
              <a:avLst/>
            </a:prstGeom>
            <a:noFill/>
            <a:ln w="19050" algn="ctr">
              <a:noFill/>
              <a:miter lim="800000"/>
              <a:headEnd/>
              <a:tailEnd/>
            </a:ln>
          </p:spPr>
          <p:txBody>
            <a:bodyPr>
              <a:spAutoFit/>
            </a:bodyPr>
            <a:lstStyle/>
            <a:p>
              <a:pPr algn="ctr"/>
              <a:r>
                <a:rPr lang="en-US" sz="2000" b="1"/>
                <a:t>Other Activities</a:t>
              </a:r>
            </a:p>
          </p:txBody>
        </p:sp>
        <p:sp>
          <p:nvSpPr>
            <p:cNvPr id="13" name="Rectangle 15"/>
            <p:cNvSpPr>
              <a:spLocks noChangeArrowheads="1"/>
            </p:cNvSpPr>
            <p:nvPr/>
          </p:nvSpPr>
          <p:spPr bwMode="auto">
            <a:xfrm>
              <a:off x="1557" y="3712"/>
              <a:ext cx="144" cy="144"/>
            </a:xfrm>
            <a:prstGeom prst="rect">
              <a:avLst/>
            </a:prstGeom>
            <a:pattFill prst="wdDnDiag">
              <a:fgClr>
                <a:schemeClr val="hlink"/>
              </a:fgClr>
              <a:bgClr>
                <a:schemeClr val="bg1"/>
              </a:bgClr>
            </a:pattFill>
            <a:ln w="19050" algn="ctr">
              <a:solidFill>
                <a:schemeClr val="tx1"/>
              </a:solidFill>
              <a:miter lim="800000"/>
              <a:headEnd/>
              <a:tailEnd/>
            </a:ln>
          </p:spPr>
          <p:txBody>
            <a:bodyPr anchor="ctr">
              <a:spAutoFit/>
            </a:bodyPr>
            <a:lstStyle/>
            <a:p>
              <a:endParaRPr lang="en-US"/>
            </a:p>
          </p:txBody>
        </p:sp>
      </p:grpSp>
      <p:grpSp>
        <p:nvGrpSpPr>
          <p:cNvPr id="21" name="Group 4"/>
          <p:cNvGrpSpPr>
            <a:grpSpLocks/>
          </p:cNvGrpSpPr>
          <p:nvPr/>
        </p:nvGrpSpPr>
        <p:grpSpPr bwMode="auto">
          <a:xfrm>
            <a:off x="5029200" y="1752025"/>
            <a:ext cx="2287588" cy="3886512"/>
            <a:chOff x="3071" y="992"/>
            <a:chExt cx="1441" cy="2422"/>
          </a:xfrm>
        </p:grpSpPr>
        <p:sp>
          <p:nvSpPr>
            <p:cNvPr id="22" name="AutoShape 5"/>
            <p:cNvSpPr>
              <a:spLocks noChangeArrowheads="1"/>
            </p:cNvSpPr>
            <p:nvPr/>
          </p:nvSpPr>
          <p:spPr bwMode="auto">
            <a:xfrm>
              <a:off x="3072" y="992"/>
              <a:ext cx="1440" cy="2422"/>
            </a:xfrm>
            <a:prstGeom prst="roundRect">
              <a:avLst>
                <a:gd name="adj" fmla="val 166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a:p>
          </p:txBody>
        </p:sp>
        <p:sp>
          <p:nvSpPr>
            <p:cNvPr id="23" name="Text Box 6"/>
            <p:cNvSpPr txBox="1">
              <a:spLocks noChangeArrowheads="1"/>
            </p:cNvSpPr>
            <p:nvPr/>
          </p:nvSpPr>
          <p:spPr bwMode="auto">
            <a:xfrm>
              <a:off x="3071" y="3129"/>
              <a:ext cx="1440" cy="250"/>
            </a:xfrm>
            <a:prstGeom prst="rect">
              <a:avLst/>
            </a:prstGeom>
            <a:noFill/>
            <a:ln w="19050" algn="ctr">
              <a:noFill/>
              <a:miter lim="800000"/>
              <a:headEnd/>
              <a:tailEnd/>
            </a:ln>
          </p:spPr>
          <p:txBody>
            <a:bodyPr>
              <a:spAutoFit/>
            </a:bodyPr>
            <a:lstStyle/>
            <a:p>
              <a:pPr algn="ctr"/>
              <a:r>
                <a:rPr lang="en-US" sz="2000" b="1" dirty="0"/>
                <a:t>Host Process</a:t>
              </a:r>
            </a:p>
          </p:txBody>
        </p:sp>
      </p:grpSp>
      <p:grpSp>
        <p:nvGrpSpPr>
          <p:cNvPr id="24" name="Group 65"/>
          <p:cNvGrpSpPr>
            <a:grpSpLocks/>
          </p:cNvGrpSpPr>
          <p:nvPr/>
        </p:nvGrpSpPr>
        <p:grpSpPr bwMode="auto">
          <a:xfrm>
            <a:off x="609600" y="3200400"/>
            <a:ext cx="2897188" cy="1676400"/>
            <a:chOff x="432" y="1680"/>
            <a:chExt cx="1825" cy="1056"/>
          </a:xfrm>
        </p:grpSpPr>
        <p:sp>
          <p:nvSpPr>
            <p:cNvPr id="25" name="Line 16"/>
            <p:cNvSpPr>
              <a:spLocks noChangeShapeType="1"/>
            </p:cNvSpPr>
            <p:nvPr/>
          </p:nvSpPr>
          <p:spPr bwMode="auto">
            <a:xfrm flipH="1">
              <a:off x="1344" y="1680"/>
              <a:ext cx="240" cy="336"/>
            </a:xfrm>
            <a:prstGeom prst="line">
              <a:avLst/>
            </a:prstGeom>
            <a:noFill/>
            <a:ln w="19050">
              <a:solidFill>
                <a:schemeClr val="tx1"/>
              </a:solidFill>
              <a:prstDash val="sysDot"/>
              <a:round/>
              <a:headEnd/>
              <a:tailEnd type="stealth" w="lg" len="lg"/>
            </a:ln>
          </p:spPr>
          <p:txBody>
            <a:bodyPr anchor="ctr">
              <a:spAutoFit/>
            </a:bodyPr>
            <a:lstStyle/>
            <a:p>
              <a:endParaRPr lang="en-US"/>
            </a:p>
          </p:txBody>
        </p:sp>
        <p:sp>
          <p:nvSpPr>
            <p:cNvPr id="26" name="Rectangle 17"/>
            <p:cNvSpPr>
              <a:spLocks noChangeArrowheads="1"/>
            </p:cNvSpPr>
            <p:nvPr/>
          </p:nvSpPr>
          <p:spPr bwMode="auto">
            <a:xfrm>
              <a:off x="433" y="2016"/>
              <a:ext cx="1824" cy="720"/>
            </a:xfrm>
            <a:prstGeom prst="rect">
              <a:avLst/>
            </a:prstGeom>
            <a:gradFill rotWithShape="1">
              <a:gsLst>
                <a:gs pos="0">
                  <a:srgbClr val="6F0000"/>
                </a:gs>
                <a:gs pos="50000">
                  <a:srgbClr val="FF0000"/>
                </a:gs>
                <a:gs pos="100000">
                  <a:srgbClr val="6F0000"/>
                </a:gs>
              </a:gsLst>
              <a:lin ang="2700000" scaled="1"/>
            </a:gradFill>
            <a:ln w="19050" algn="ctr">
              <a:noFill/>
              <a:miter lim="800000"/>
              <a:headEnd/>
              <a:tailEnd type="none" w="lg" len="lg"/>
            </a:ln>
          </p:spPr>
          <p:txBody>
            <a:bodyPr>
              <a:spAutoFit/>
            </a:bodyPr>
            <a:lstStyle/>
            <a:p>
              <a:endParaRPr lang="en-US"/>
            </a:p>
          </p:txBody>
        </p:sp>
        <p:sp>
          <p:nvSpPr>
            <p:cNvPr id="27" name="Text Box 18"/>
            <p:cNvSpPr txBox="1">
              <a:spLocks noChangeArrowheads="1"/>
            </p:cNvSpPr>
            <p:nvPr/>
          </p:nvSpPr>
          <p:spPr bwMode="auto">
            <a:xfrm>
              <a:off x="432" y="2256"/>
              <a:ext cx="1777" cy="442"/>
            </a:xfrm>
            <a:prstGeom prst="rect">
              <a:avLst/>
            </a:prstGeom>
            <a:noFill/>
            <a:ln w="19050" algn="ctr">
              <a:noFill/>
              <a:miter lim="800000"/>
              <a:headEnd/>
              <a:tailEnd/>
            </a:ln>
          </p:spPr>
          <p:txBody>
            <a:bodyPr>
              <a:spAutoFit/>
            </a:bodyPr>
            <a:lstStyle/>
            <a:p>
              <a:pPr algn="ctr"/>
              <a:r>
                <a:rPr lang="en-US" sz="2000" b="1"/>
                <a:t>Base Activity Library (BAL)</a:t>
              </a:r>
            </a:p>
          </p:txBody>
        </p:sp>
        <p:sp>
          <p:nvSpPr>
            <p:cNvPr id="28" name="Rectangle 19"/>
            <p:cNvSpPr>
              <a:spLocks noChangeArrowheads="1"/>
            </p:cNvSpPr>
            <p:nvPr/>
          </p:nvSpPr>
          <p:spPr bwMode="auto">
            <a:xfrm>
              <a:off x="1345" y="2112"/>
              <a:ext cx="144" cy="144"/>
            </a:xfrm>
            <a:prstGeom prst="rect">
              <a:avLst/>
            </a:prstGeom>
            <a:pattFill prst="wdUpDiag">
              <a:fgClr>
                <a:srgbClr val="99CCFF"/>
              </a:fgClr>
              <a:bgClr>
                <a:schemeClr val="bg1"/>
              </a:bgClr>
            </a:pattFill>
            <a:ln w="19050" algn="ctr">
              <a:solidFill>
                <a:schemeClr val="tx1"/>
              </a:solidFill>
              <a:miter lim="800000"/>
              <a:headEnd/>
              <a:tailEnd/>
            </a:ln>
          </p:spPr>
          <p:txBody>
            <a:bodyPr anchor="ctr">
              <a:spAutoFit/>
            </a:bodyPr>
            <a:lstStyle/>
            <a:p>
              <a:endParaRPr lang="en-US"/>
            </a:p>
          </p:txBody>
        </p:sp>
        <p:sp>
          <p:nvSpPr>
            <p:cNvPr id="29" name="Rectangle 20" descr="Large checker board"/>
            <p:cNvSpPr>
              <a:spLocks noChangeArrowheads="1"/>
            </p:cNvSpPr>
            <p:nvPr/>
          </p:nvSpPr>
          <p:spPr bwMode="auto">
            <a:xfrm>
              <a:off x="1633" y="2112"/>
              <a:ext cx="144" cy="144"/>
            </a:xfrm>
            <a:prstGeom prst="rect">
              <a:avLst/>
            </a:prstGeom>
            <a:pattFill prst="lgCheck">
              <a:fgClr>
                <a:schemeClr val="tx2"/>
              </a:fgClr>
              <a:bgClr>
                <a:schemeClr val="bg1"/>
              </a:bgClr>
            </a:pattFill>
            <a:ln w="19050" algn="ctr">
              <a:solidFill>
                <a:schemeClr val="tx1"/>
              </a:solidFill>
              <a:miter lim="800000"/>
              <a:headEnd/>
              <a:tailEnd/>
            </a:ln>
          </p:spPr>
          <p:txBody>
            <a:bodyPr anchor="ctr">
              <a:spAutoFit/>
            </a:bodyPr>
            <a:lstStyle/>
            <a:p>
              <a:endParaRPr lang="en-US"/>
            </a:p>
          </p:txBody>
        </p:sp>
        <p:sp>
          <p:nvSpPr>
            <p:cNvPr id="30" name="AutoShape 21"/>
            <p:cNvSpPr>
              <a:spLocks noChangeArrowheads="1"/>
            </p:cNvSpPr>
            <p:nvPr/>
          </p:nvSpPr>
          <p:spPr bwMode="auto">
            <a:xfrm>
              <a:off x="775" y="2083"/>
              <a:ext cx="192" cy="192"/>
            </a:xfrm>
            <a:prstGeom prst="diamond">
              <a:avLst/>
            </a:prstGeom>
            <a:gradFill rotWithShape="1">
              <a:gsLst>
                <a:gs pos="0">
                  <a:schemeClr val="accent1"/>
                </a:gs>
                <a:gs pos="100000">
                  <a:schemeClr val="accent1">
                    <a:gamma/>
                    <a:shade val="46275"/>
                    <a:invGamma/>
                  </a:schemeClr>
                </a:gs>
              </a:gsLst>
              <a:path path="shape">
                <a:fillToRect l="50000" t="50000" r="50000" b="50000"/>
              </a:path>
            </a:gradFill>
            <a:ln w="25400" algn="ctr">
              <a:solidFill>
                <a:schemeClr val="tx1"/>
              </a:solidFill>
              <a:miter lim="800000"/>
              <a:headEnd/>
              <a:tailEnd/>
            </a:ln>
            <a:effectLst/>
          </p:spPr>
          <p:txBody>
            <a:bodyPr anchor="ctr">
              <a:spAutoFit/>
            </a:bodyPr>
            <a:lstStyle/>
            <a:p>
              <a:pPr>
                <a:defRPr/>
              </a:pPr>
              <a:endParaRPr lang="en-US"/>
            </a:p>
          </p:txBody>
        </p:sp>
        <p:sp>
          <p:nvSpPr>
            <p:cNvPr id="31" name="Rectangle 22"/>
            <p:cNvSpPr>
              <a:spLocks noChangeArrowheads="1"/>
            </p:cNvSpPr>
            <p:nvPr/>
          </p:nvSpPr>
          <p:spPr bwMode="auto">
            <a:xfrm>
              <a:off x="1063" y="2131"/>
              <a:ext cx="144" cy="96"/>
            </a:xfrm>
            <a:prstGeom prst="rect">
              <a:avLst/>
            </a:prstGeom>
            <a:pattFill prst="weave">
              <a:fgClr>
                <a:srgbClr val="99CCFF"/>
              </a:fgClr>
              <a:bgClr>
                <a:schemeClr val="bg1"/>
              </a:bgClr>
            </a:pattFill>
            <a:ln w="19050" algn="ctr">
              <a:solidFill>
                <a:schemeClr val="tx1"/>
              </a:solidFill>
              <a:miter lim="800000"/>
              <a:headEnd/>
              <a:tailEnd/>
            </a:ln>
          </p:spPr>
          <p:txBody>
            <a:bodyPr anchor="ctr">
              <a:spAutoFit/>
            </a:bodyPr>
            <a:lstStyle/>
            <a:p>
              <a:endParaRPr lang="en-US"/>
            </a:p>
          </p:txBody>
        </p:sp>
      </p:grpSp>
      <p:sp>
        <p:nvSpPr>
          <p:cNvPr id="51" name="Text Box 8"/>
          <p:cNvSpPr txBox="1">
            <a:spLocks noChangeArrowheads="1"/>
          </p:cNvSpPr>
          <p:nvPr/>
        </p:nvSpPr>
        <p:spPr bwMode="auto">
          <a:xfrm>
            <a:off x="5257800" y="4267200"/>
            <a:ext cx="1828800" cy="701675"/>
          </a:xfrm>
          <a:prstGeom prst="rect">
            <a:avLst/>
          </a:prstGeom>
          <a:gradFill rotWithShape="1">
            <a:gsLst>
              <a:gs pos="0">
                <a:srgbClr val="6F0000"/>
              </a:gs>
              <a:gs pos="50000">
                <a:srgbClr val="FF0000"/>
              </a:gs>
              <a:gs pos="100000">
                <a:srgbClr val="6F0000"/>
              </a:gs>
            </a:gsLst>
            <a:lin ang="2700000" scaled="1"/>
          </a:gradFill>
          <a:ln w="19050" algn="ctr">
            <a:noFill/>
            <a:miter lim="800000"/>
            <a:headEnd/>
            <a:tailEnd/>
          </a:ln>
        </p:spPr>
        <p:txBody>
          <a:bodyPr>
            <a:spAutoFit/>
          </a:bodyPr>
          <a:lstStyle/>
          <a:p>
            <a:pPr algn="ctr"/>
            <a:r>
              <a:rPr lang="en-US" sz="2000" b="1" dirty="0"/>
              <a:t>Runtime Engine</a:t>
            </a:r>
          </a:p>
        </p:txBody>
      </p:sp>
      <p:grpSp>
        <p:nvGrpSpPr>
          <p:cNvPr id="59" name="Group 63"/>
          <p:cNvGrpSpPr>
            <a:grpSpLocks/>
          </p:cNvGrpSpPr>
          <p:nvPr/>
        </p:nvGrpSpPr>
        <p:grpSpPr bwMode="auto">
          <a:xfrm>
            <a:off x="1143000" y="1981200"/>
            <a:ext cx="4567238" cy="1371600"/>
            <a:chOff x="768" y="912"/>
            <a:chExt cx="2877" cy="864"/>
          </a:xfrm>
        </p:grpSpPr>
        <p:sp>
          <p:nvSpPr>
            <p:cNvPr id="61" name="AutoShape 59"/>
            <p:cNvSpPr>
              <a:spLocks noChangeArrowheads="1"/>
            </p:cNvSpPr>
            <p:nvPr/>
          </p:nvSpPr>
          <p:spPr bwMode="auto">
            <a:xfrm>
              <a:off x="768" y="912"/>
              <a:ext cx="1680" cy="864"/>
            </a:xfrm>
            <a:prstGeom prst="roundRect">
              <a:avLst>
                <a:gd name="adj" fmla="val 16667"/>
              </a:avLst>
            </a:prstGeom>
            <a:gradFill rotWithShape="1">
              <a:gsLst>
                <a:gs pos="0">
                  <a:srgbClr val="6182A2"/>
                </a:gs>
                <a:gs pos="50000">
                  <a:srgbClr val="99CCFF"/>
                </a:gs>
                <a:gs pos="100000">
                  <a:srgbClr val="6182A2"/>
                </a:gs>
              </a:gsLst>
              <a:lin ang="5400000" scaled="1"/>
            </a:gradFill>
            <a:ln w="19050" algn="ctr">
              <a:noFill/>
              <a:round/>
              <a:headEnd/>
              <a:tailEnd/>
            </a:ln>
          </p:spPr>
          <p:txBody>
            <a:bodyPr>
              <a:spAutoFit/>
            </a:bodyPr>
            <a:lstStyle/>
            <a:p>
              <a:endParaRPr lang="en-US"/>
            </a:p>
          </p:txBody>
        </p:sp>
        <p:sp>
          <p:nvSpPr>
            <p:cNvPr id="62" name="Text Box 60"/>
            <p:cNvSpPr txBox="1">
              <a:spLocks noChangeArrowheads="1"/>
            </p:cNvSpPr>
            <p:nvPr/>
          </p:nvSpPr>
          <p:spPr bwMode="auto">
            <a:xfrm>
              <a:off x="816" y="960"/>
              <a:ext cx="1584" cy="250"/>
            </a:xfrm>
            <a:prstGeom prst="rect">
              <a:avLst/>
            </a:prstGeom>
            <a:noFill/>
            <a:ln w="19050" algn="ctr">
              <a:noFill/>
              <a:miter lim="800000"/>
              <a:headEnd/>
              <a:tailEnd/>
            </a:ln>
          </p:spPr>
          <p:txBody>
            <a:bodyPr>
              <a:spAutoFit/>
            </a:bodyPr>
            <a:lstStyle/>
            <a:p>
              <a:pPr algn="ctr"/>
              <a:r>
                <a:rPr lang="en-US" sz="2000" b="1" i="1" dirty="0"/>
                <a:t>Visual </a:t>
              </a:r>
              <a:r>
                <a:rPr lang="en-US" sz="2000" b="1" i="1" dirty="0" smtClean="0"/>
                <a:t>Studio</a:t>
              </a:r>
              <a:endParaRPr lang="en-US" sz="2000" b="1" i="1" dirty="0"/>
            </a:p>
          </p:txBody>
        </p:sp>
        <p:sp>
          <p:nvSpPr>
            <p:cNvPr id="60" name="AutoShape 58"/>
            <p:cNvSpPr>
              <a:spLocks noChangeArrowheads="1"/>
            </p:cNvSpPr>
            <p:nvPr/>
          </p:nvSpPr>
          <p:spPr bwMode="auto">
            <a:xfrm rot="299551">
              <a:off x="2205" y="1401"/>
              <a:ext cx="1440" cy="192"/>
            </a:xfrm>
            <a:prstGeom prst="rightArrow">
              <a:avLst>
                <a:gd name="adj1" fmla="val 50000"/>
                <a:gd name="adj2" fmla="val 175000"/>
              </a:avLst>
            </a:prstGeom>
            <a:ln>
              <a:headEnd/>
              <a:tailEnd type="none" w="lg" len="lg"/>
            </a:ln>
          </p:spPr>
          <p:style>
            <a:lnRef idx="0">
              <a:schemeClr val="accent6"/>
            </a:lnRef>
            <a:fillRef idx="3">
              <a:schemeClr val="accent6"/>
            </a:fillRef>
            <a:effectRef idx="3">
              <a:schemeClr val="accent6"/>
            </a:effectRef>
            <a:fontRef idx="minor">
              <a:schemeClr val="lt1"/>
            </a:fontRef>
          </p:style>
          <p:txBody>
            <a:bodyPr anchor="ctr">
              <a:noAutofit/>
            </a:bodyPr>
            <a:lstStyle/>
            <a:p>
              <a:pPr>
                <a:defRPr/>
              </a:pPr>
              <a:endParaRPr lang="en-US"/>
            </a:p>
          </p:txBody>
        </p:sp>
        <p:sp>
          <p:nvSpPr>
            <p:cNvPr id="63" name="Text Box 61"/>
            <p:cNvSpPr txBox="1">
              <a:spLocks noChangeArrowheads="1"/>
            </p:cNvSpPr>
            <p:nvPr/>
          </p:nvSpPr>
          <p:spPr bwMode="auto">
            <a:xfrm>
              <a:off x="960" y="1248"/>
              <a:ext cx="1296" cy="442"/>
            </a:xfrm>
            <a:prstGeom prst="rect">
              <a:avLst/>
            </a:prstGeom>
            <a:gradFill rotWithShape="1">
              <a:gsLst>
                <a:gs pos="0">
                  <a:srgbClr val="6F0000"/>
                </a:gs>
                <a:gs pos="50000">
                  <a:srgbClr val="FF0000"/>
                </a:gs>
                <a:gs pos="100000">
                  <a:srgbClr val="6F0000"/>
                </a:gs>
              </a:gsLst>
              <a:lin ang="2700000" scaled="1"/>
            </a:gradFill>
            <a:ln w="19050" algn="ctr">
              <a:noFill/>
              <a:miter lim="800000"/>
              <a:headEnd/>
              <a:tailEnd/>
            </a:ln>
          </p:spPr>
          <p:txBody>
            <a:bodyPr>
              <a:spAutoFit/>
            </a:bodyPr>
            <a:lstStyle/>
            <a:p>
              <a:pPr algn="ctr"/>
              <a:r>
                <a:rPr lang="en-US" sz="2000" b="1" dirty="0"/>
                <a:t>WF Workflow Designer</a:t>
              </a:r>
            </a:p>
          </p:txBody>
        </p:sp>
      </p:grpSp>
      <p:grpSp>
        <p:nvGrpSpPr>
          <p:cNvPr id="78" name="Group 77"/>
          <p:cNvGrpSpPr/>
          <p:nvPr/>
        </p:nvGrpSpPr>
        <p:grpSpPr>
          <a:xfrm>
            <a:off x="5486400" y="1828800"/>
            <a:ext cx="1371600" cy="2357717"/>
            <a:chOff x="5715000" y="1600200"/>
            <a:chExt cx="1371600" cy="2357717"/>
          </a:xfrm>
        </p:grpSpPr>
        <p:sp>
          <p:nvSpPr>
            <p:cNvPr id="49" name="Text Box 44"/>
            <p:cNvSpPr txBox="1">
              <a:spLocks noChangeArrowheads="1"/>
            </p:cNvSpPr>
            <p:nvPr/>
          </p:nvSpPr>
          <p:spPr bwMode="auto">
            <a:xfrm>
              <a:off x="5715000" y="1600200"/>
              <a:ext cx="1371600" cy="396875"/>
            </a:xfrm>
            <a:prstGeom prst="rect">
              <a:avLst/>
            </a:prstGeom>
            <a:noFill/>
            <a:ln w="19050" algn="ctr">
              <a:noFill/>
              <a:miter lim="800000"/>
              <a:headEnd/>
              <a:tailEnd/>
            </a:ln>
          </p:spPr>
          <p:txBody>
            <a:bodyPr>
              <a:spAutoFit/>
            </a:bodyPr>
            <a:lstStyle/>
            <a:p>
              <a:pPr algn="ctr"/>
              <a:r>
                <a:rPr lang="en-US" sz="2000" b="1" i="1" dirty="0"/>
                <a:t>Workflow</a:t>
              </a:r>
            </a:p>
          </p:txBody>
        </p:sp>
        <p:grpSp>
          <p:nvGrpSpPr>
            <p:cNvPr id="77" name="Group 76"/>
            <p:cNvGrpSpPr/>
            <p:nvPr/>
          </p:nvGrpSpPr>
          <p:grpSpPr>
            <a:xfrm>
              <a:off x="5943600" y="2057400"/>
              <a:ext cx="1038497" cy="1900517"/>
              <a:chOff x="5715000" y="1447800"/>
              <a:chExt cx="1371600" cy="2510117"/>
            </a:xfrm>
          </p:grpSpPr>
          <p:sp>
            <p:nvSpPr>
              <p:cNvPr id="65" name="Rectangle 64"/>
              <p:cNvSpPr/>
              <p:nvPr/>
            </p:nvSpPr>
            <p:spPr bwMode="auto">
              <a:xfrm>
                <a:off x="5715000" y="1447800"/>
                <a:ext cx="1371600" cy="2510117"/>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6" name="Straight Connector 65"/>
              <p:cNvCxnSpPr/>
              <p:nvPr/>
            </p:nvCxnSpPr>
            <p:spPr>
              <a:xfrm>
                <a:off x="6318554" y="1992648"/>
                <a:ext cx="396011" cy="17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flipV="1">
                <a:off x="6033074" y="1996130"/>
                <a:ext cx="275033" cy="247181"/>
              </a:xfrm>
              <a:prstGeom prst="line">
                <a:avLst/>
              </a:prstGeom>
            </p:spPr>
            <p:style>
              <a:lnRef idx="1">
                <a:schemeClr val="accent1"/>
              </a:lnRef>
              <a:fillRef idx="0">
                <a:schemeClr val="accent1"/>
              </a:fillRef>
              <a:effectRef idx="0">
                <a:schemeClr val="accent1"/>
              </a:effectRef>
              <a:fontRef idx="minor">
                <a:schemeClr val="tx1"/>
              </a:fontRef>
            </p:style>
          </p:cxnSp>
          <p:sp>
            <p:nvSpPr>
              <p:cNvPr id="68" name="Diamond 67"/>
              <p:cNvSpPr/>
              <p:nvPr/>
            </p:nvSpPr>
            <p:spPr bwMode="auto">
              <a:xfrm rot="16200000">
                <a:off x="6096374" y="1528108"/>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9" name="Straight Connector 68"/>
              <p:cNvCxnSpPr/>
              <p:nvPr/>
            </p:nvCxnSpPr>
            <p:spPr>
              <a:xfrm>
                <a:off x="6044391" y="2560122"/>
                <a:ext cx="396011" cy="17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flipV="1">
                <a:off x="6429958" y="2480920"/>
                <a:ext cx="260239" cy="256752"/>
              </a:xfrm>
              <a:prstGeom prst="line">
                <a:avLst/>
              </a:prstGeom>
            </p:spPr>
            <p:style>
              <a:lnRef idx="1">
                <a:schemeClr val="accent1"/>
              </a:lnRef>
              <a:fillRef idx="0">
                <a:schemeClr val="accent1"/>
              </a:fillRef>
              <a:effectRef idx="0">
                <a:schemeClr val="accent1"/>
              </a:effectRef>
              <a:fontRef idx="minor">
                <a:schemeClr val="tx1"/>
              </a:fontRef>
            </p:style>
          </p:cxnSp>
          <p:sp>
            <p:nvSpPr>
              <p:cNvPr id="71" name="Diamond 70"/>
              <p:cNvSpPr/>
              <p:nvPr/>
            </p:nvSpPr>
            <p:spPr bwMode="auto">
              <a:xfrm rot="16200000">
                <a:off x="6258267" y="2652613"/>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2" name="Rectangle 71"/>
              <p:cNvSpPr/>
              <p:nvPr/>
            </p:nvSpPr>
            <p:spPr bwMode="auto">
              <a:xfrm>
                <a:off x="6535271" y="2164976"/>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3" name="Rectangle 72"/>
              <p:cNvSpPr/>
              <p:nvPr/>
            </p:nvSpPr>
            <p:spPr bwMode="auto">
              <a:xfrm>
                <a:off x="5907741" y="2254623"/>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74" name="Straight Connector 73"/>
              <p:cNvCxnSpPr/>
              <p:nvPr/>
            </p:nvCxnSpPr>
            <p:spPr>
              <a:xfrm rot="16200000" flipH="1">
                <a:off x="6409941" y="3205058"/>
                <a:ext cx="195828" cy="54829"/>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p:cNvSpPr/>
              <p:nvPr/>
            </p:nvSpPr>
            <p:spPr bwMode="auto">
              <a:xfrm>
                <a:off x="6399495" y="3352147"/>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50" name="Group 49"/>
          <p:cNvGrpSpPr/>
          <p:nvPr/>
        </p:nvGrpSpPr>
        <p:grpSpPr>
          <a:xfrm>
            <a:off x="6313714" y="2362200"/>
            <a:ext cx="2540174" cy="1690916"/>
            <a:chOff x="6389914" y="2362200"/>
            <a:chExt cx="2540174" cy="1690916"/>
          </a:xfrm>
        </p:grpSpPr>
        <p:sp>
          <p:nvSpPr>
            <p:cNvPr id="43" name="TextBox 42"/>
            <p:cNvSpPr txBox="1"/>
            <p:nvPr/>
          </p:nvSpPr>
          <p:spPr>
            <a:xfrm>
              <a:off x="7772400" y="2362200"/>
              <a:ext cx="1157688" cy="400110"/>
            </a:xfrm>
            <a:prstGeom prst="rect">
              <a:avLst/>
            </a:prstGeom>
            <a:noFill/>
          </p:spPr>
          <p:txBody>
            <a:bodyPr wrap="none" rtlCol="0">
              <a:spAutoFit/>
            </a:bodyPr>
            <a:lstStyle/>
            <a:p>
              <a:pPr algn="ctr"/>
              <a:r>
                <a:rPr lang="en-US" sz="2000" b="1" i="1" dirty="0" smtClean="0"/>
                <a:t>Activities</a:t>
              </a:r>
            </a:p>
          </p:txBody>
        </p:sp>
        <p:sp>
          <p:nvSpPr>
            <p:cNvPr id="44" name="Freeform 43"/>
            <p:cNvSpPr/>
            <p:nvPr/>
          </p:nvSpPr>
          <p:spPr>
            <a:xfrm>
              <a:off x="6389914" y="2451100"/>
              <a:ext cx="1341181" cy="152519"/>
            </a:xfrm>
            <a:custGeom>
              <a:avLst/>
              <a:gdLst>
                <a:gd name="connsiteX0" fmla="*/ 1349829 w 1349829"/>
                <a:gd name="connsiteY0" fmla="*/ 150586 h 150586"/>
                <a:gd name="connsiteX1" fmla="*/ 566057 w 1349829"/>
                <a:gd name="connsiteY1" fmla="*/ 9071 h 150586"/>
                <a:gd name="connsiteX2" fmla="*/ 0 w 1349829"/>
                <a:gd name="connsiteY2" fmla="*/ 96157 h 150586"/>
              </a:gdLst>
              <a:ahLst/>
              <a:cxnLst>
                <a:cxn ang="0">
                  <a:pos x="connsiteX0" y="connsiteY0"/>
                </a:cxn>
                <a:cxn ang="0">
                  <a:pos x="connsiteX1" y="connsiteY1"/>
                </a:cxn>
                <a:cxn ang="0">
                  <a:pos x="connsiteX2" y="connsiteY2"/>
                </a:cxn>
              </a:cxnLst>
              <a:rect l="l" t="t" r="r" b="b"/>
              <a:pathLst>
                <a:path w="1349829" h="150586">
                  <a:moveTo>
                    <a:pt x="1349829" y="150586"/>
                  </a:moveTo>
                  <a:cubicBezTo>
                    <a:pt x="1070428" y="84364"/>
                    <a:pt x="791028" y="18142"/>
                    <a:pt x="566057" y="9071"/>
                  </a:cubicBezTo>
                  <a:cubicBezTo>
                    <a:pt x="341086" y="0"/>
                    <a:pt x="170543" y="48078"/>
                    <a:pt x="0" y="9615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6662057" y="2612571"/>
              <a:ext cx="1066800" cy="304800"/>
            </a:xfrm>
            <a:custGeom>
              <a:avLst/>
              <a:gdLst>
                <a:gd name="connsiteX0" fmla="*/ 1066800 w 1066800"/>
                <a:gd name="connsiteY0" fmla="*/ 0 h 304800"/>
                <a:gd name="connsiteX1" fmla="*/ 489857 w 1066800"/>
                <a:gd name="connsiteY1" fmla="*/ 250372 h 304800"/>
                <a:gd name="connsiteX2" fmla="*/ 0 w 1066800"/>
                <a:gd name="connsiteY2" fmla="*/ 304800 h 304800"/>
              </a:gdLst>
              <a:ahLst/>
              <a:cxnLst>
                <a:cxn ang="0">
                  <a:pos x="connsiteX0" y="connsiteY0"/>
                </a:cxn>
                <a:cxn ang="0">
                  <a:pos x="connsiteX1" y="connsiteY1"/>
                </a:cxn>
                <a:cxn ang="0">
                  <a:pos x="connsiteX2" y="connsiteY2"/>
                </a:cxn>
              </a:cxnLst>
              <a:rect l="l" t="t" r="r" b="b"/>
              <a:pathLst>
                <a:path w="1066800" h="304800">
                  <a:moveTo>
                    <a:pt x="1066800" y="0"/>
                  </a:moveTo>
                  <a:cubicBezTo>
                    <a:pt x="867228" y="99786"/>
                    <a:pt x="667657" y="199572"/>
                    <a:pt x="489857" y="250372"/>
                  </a:cubicBezTo>
                  <a:cubicBezTo>
                    <a:pt x="312057" y="301172"/>
                    <a:pt x="156028" y="302986"/>
                    <a:pt x="0" y="3048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6509657" y="2600770"/>
              <a:ext cx="1218590" cy="973373"/>
            </a:xfrm>
            <a:custGeom>
              <a:avLst/>
              <a:gdLst>
                <a:gd name="connsiteX0" fmla="*/ 1219200 w 1219200"/>
                <a:gd name="connsiteY0" fmla="*/ 0 h 972457"/>
                <a:gd name="connsiteX1" fmla="*/ 576943 w 1219200"/>
                <a:gd name="connsiteY1" fmla="*/ 838200 h 972457"/>
                <a:gd name="connsiteX2" fmla="*/ 0 w 1219200"/>
                <a:gd name="connsiteY2" fmla="*/ 805543 h 972457"/>
              </a:gdLst>
              <a:ahLst/>
              <a:cxnLst>
                <a:cxn ang="0">
                  <a:pos x="connsiteX0" y="connsiteY0"/>
                </a:cxn>
                <a:cxn ang="0">
                  <a:pos x="connsiteX1" y="connsiteY1"/>
                </a:cxn>
                <a:cxn ang="0">
                  <a:pos x="connsiteX2" y="connsiteY2"/>
                </a:cxn>
              </a:cxnLst>
              <a:rect l="l" t="t" r="r" b="b"/>
              <a:pathLst>
                <a:path w="1219200" h="972457">
                  <a:moveTo>
                    <a:pt x="1219200" y="0"/>
                  </a:moveTo>
                  <a:cubicBezTo>
                    <a:pt x="999671" y="351971"/>
                    <a:pt x="780143" y="703943"/>
                    <a:pt x="576943" y="838200"/>
                  </a:cubicBezTo>
                  <a:cubicBezTo>
                    <a:pt x="373743" y="972457"/>
                    <a:pt x="186871" y="889000"/>
                    <a:pt x="0" y="805543"/>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6542314" y="2603620"/>
              <a:ext cx="1185933" cy="1449496"/>
            </a:xfrm>
            <a:custGeom>
              <a:avLst/>
              <a:gdLst>
                <a:gd name="connsiteX0" fmla="*/ 1186543 w 1186543"/>
                <a:gd name="connsiteY0" fmla="*/ 0 h 1429658"/>
                <a:gd name="connsiteX1" fmla="*/ 979715 w 1186543"/>
                <a:gd name="connsiteY1" fmla="*/ 1230086 h 1429658"/>
                <a:gd name="connsiteX2" fmla="*/ 0 w 1186543"/>
                <a:gd name="connsiteY2" fmla="*/ 1197429 h 1429658"/>
              </a:gdLst>
              <a:ahLst/>
              <a:cxnLst>
                <a:cxn ang="0">
                  <a:pos x="connsiteX0" y="connsiteY0"/>
                </a:cxn>
                <a:cxn ang="0">
                  <a:pos x="connsiteX1" y="connsiteY1"/>
                </a:cxn>
                <a:cxn ang="0">
                  <a:pos x="connsiteX2" y="connsiteY2"/>
                </a:cxn>
              </a:cxnLst>
              <a:rect l="l" t="t" r="r" b="b"/>
              <a:pathLst>
                <a:path w="1186543" h="1429658">
                  <a:moveTo>
                    <a:pt x="1186543" y="0"/>
                  </a:moveTo>
                  <a:cubicBezTo>
                    <a:pt x="1182007" y="515257"/>
                    <a:pt x="1177472" y="1030514"/>
                    <a:pt x="979715" y="1230086"/>
                  </a:cubicBezTo>
                  <a:cubicBezTo>
                    <a:pt x="781958" y="1429658"/>
                    <a:pt x="390979" y="1313543"/>
                    <a:pt x="0" y="1197429"/>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up)">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052596"/>
          </a:xfrm>
        </p:spPr>
        <p:txBody>
          <a:bodyPr/>
          <a:lstStyle/>
          <a:p>
            <a:r>
              <a:rPr lang="en-US" sz="4400" dirty="0" smtClean="0"/>
              <a:t>A Symbiosis</a:t>
            </a:r>
            <a:br>
              <a:rPr lang="en-US" sz="4400" dirty="0" smtClean="0"/>
            </a:br>
            <a:r>
              <a:rPr sz="3200" dirty="0" smtClean="0">
                <a:solidFill>
                  <a:schemeClr val="accent5"/>
                </a:solidFill>
              </a:rPr>
              <a:t>WF and Windows Communication Foundation (WCF)</a:t>
            </a:r>
          </a:p>
        </p:txBody>
      </p:sp>
      <p:sp>
        <p:nvSpPr>
          <p:cNvPr id="3" name="Content Placeholder 2"/>
          <p:cNvSpPr>
            <a:spLocks noGrp="1"/>
          </p:cNvSpPr>
          <p:nvPr>
            <p:ph idx="1"/>
          </p:nvPr>
        </p:nvSpPr>
        <p:spPr>
          <a:xfrm>
            <a:off x="381000" y="1905000"/>
            <a:ext cx="8382000" cy="1181862"/>
          </a:xfrm>
        </p:spPr>
        <p:txBody>
          <a:bodyPr/>
          <a:lstStyle/>
          <a:p>
            <a:r>
              <a:rPr lang="en-US" sz="2800" dirty="0" smtClean="0"/>
              <a:t>Workflows often use WCF to expose </a:t>
            </a:r>
            <a:br>
              <a:rPr lang="en-US" sz="2800" dirty="0" smtClean="0"/>
            </a:br>
            <a:r>
              <a:rPr lang="en-US" sz="2800" dirty="0" smtClean="0"/>
              <a:t>and/or consume services</a:t>
            </a:r>
          </a:p>
          <a:p>
            <a:pPr lvl="1"/>
            <a:r>
              <a:rPr lang="en-US" sz="2400" dirty="0" smtClean="0"/>
              <a:t>Hence the term WF/WCF application</a:t>
            </a:r>
          </a:p>
        </p:txBody>
      </p:sp>
      <p:grpSp>
        <p:nvGrpSpPr>
          <p:cNvPr id="39" name="Group 38"/>
          <p:cNvGrpSpPr/>
          <p:nvPr/>
        </p:nvGrpSpPr>
        <p:grpSpPr>
          <a:xfrm>
            <a:off x="2819400" y="3352800"/>
            <a:ext cx="1371600" cy="2898349"/>
            <a:chOff x="2819400" y="3276600"/>
            <a:chExt cx="1371600" cy="2898349"/>
          </a:xfrm>
        </p:grpSpPr>
        <p:sp>
          <p:nvSpPr>
            <p:cNvPr id="7" name="Rectangle 6"/>
            <p:cNvSpPr/>
            <p:nvPr/>
          </p:nvSpPr>
          <p:spPr bwMode="auto">
            <a:xfrm>
              <a:off x="2819400" y="3276600"/>
              <a:ext cx="1371600" cy="2510117"/>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8" name="Straight Connector 7"/>
            <p:cNvCxnSpPr>
              <a:endCxn id="14" idx="0"/>
            </p:cNvCxnSpPr>
            <p:nvPr/>
          </p:nvCxnSpPr>
          <p:spPr>
            <a:xfrm>
              <a:off x="3422954" y="3821448"/>
              <a:ext cx="396011" cy="17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V="1">
              <a:off x="3137474" y="3824930"/>
              <a:ext cx="275033" cy="247181"/>
            </a:xfrm>
            <a:prstGeom prst="line">
              <a:avLst/>
            </a:prstGeom>
          </p:spPr>
          <p:style>
            <a:lnRef idx="1">
              <a:schemeClr val="accent1"/>
            </a:lnRef>
            <a:fillRef idx="0">
              <a:schemeClr val="accent1"/>
            </a:fillRef>
            <a:effectRef idx="0">
              <a:schemeClr val="accent1"/>
            </a:effectRef>
            <a:fontRef idx="minor">
              <a:schemeClr val="tx1"/>
            </a:fontRef>
          </p:style>
        </p:cxnSp>
        <p:sp>
          <p:nvSpPr>
            <p:cNvPr id="10" name="Diamond 9"/>
            <p:cNvSpPr/>
            <p:nvPr/>
          </p:nvSpPr>
          <p:spPr bwMode="auto">
            <a:xfrm rot="16200000">
              <a:off x="3200774" y="3356908"/>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1" name="Straight Connector 10"/>
            <p:cNvCxnSpPr/>
            <p:nvPr/>
          </p:nvCxnSpPr>
          <p:spPr>
            <a:xfrm>
              <a:off x="3148791" y="4388922"/>
              <a:ext cx="396011" cy="17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3534358" y="4309720"/>
              <a:ext cx="260239" cy="256752"/>
            </a:xfrm>
            <a:prstGeom prst="line">
              <a:avLst/>
            </a:prstGeom>
          </p:spPr>
          <p:style>
            <a:lnRef idx="1">
              <a:schemeClr val="accent1"/>
            </a:lnRef>
            <a:fillRef idx="0">
              <a:schemeClr val="accent1"/>
            </a:fillRef>
            <a:effectRef idx="0">
              <a:schemeClr val="accent1"/>
            </a:effectRef>
            <a:fontRef idx="minor">
              <a:schemeClr val="tx1"/>
            </a:fontRef>
          </p:style>
        </p:cxnSp>
        <p:sp>
          <p:nvSpPr>
            <p:cNvPr id="13" name="Diamond 12"/>
            <p:cNvSpPr/>
            <p:nvPr/>
          </p:nvSpPr>
          <p:spPr bwMode="auto">
            <a:xfrm rot="16200000">
              <a:off x="3362667" y="4481413"/>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 name="Rectangle 13"/>
            <p:cNvSpPr/>
            <p:nvPr/>
          </p:nvSpPr>
          <p:spPr bwMode="auto">
            <a:xfrm>
              <a:off x="3639671" y="3993776"/>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3012141" y="4083423"/>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6" name="Straight Connector 15"/>
            <p:cNvCxnSpPr/>
            <p:nvPr/>
          </p:nvCxnSpPr>
          <p:spPr>
            <a:xfrm rot="16200000" flipH="1">
              <a:off x="3514341" y="5033858"/>
              <a:ext cx="195828" cy="548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3503895" y="5180947"/>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3" name="TextBox 32"/>
            <p:cNvSpPr txBox="1"/>
            <p:nvPr/>
          </p:nvSpPr>
          <p:spPr>
            <a:xfrm>
              <a:off x="2872740" y="5774839"/>
              <a:ext cx="1232132" cy="400110"/>
            </a:xfrm>
            <a:prstGeom prst="rect">
              <a:avLst/>
            </a:prstGeom>
            <a:noFill/>
          </p:spPr>
          <p:txBody>
            <a:bodyPr wrap="none" rtlCol="0">
              <a:spAutoFit/>
            </a:bodyPr>
            <a:lstStyle/>
            <a:p>
              <a:r>
                <a:rPr lang="en-US" sz="2000" b="1" dirty="0" smtClean="0"/>
                <a:t>Workflow</a:t>
              </a:r>
              <a:endParaRPr lang="en-US" sz="2000" b="1" dirty="0"/>
            </a:p>
          </p:txBody>
        </p:sp>
      </p:grpSp>
      <p:grpSp>
        <p:nvGrpSpPr>
          <p:cNvPr id="44" name="Group 43"/>
          <p:cNvGrpSpPr/>
          <p:nvPr/>
        </p:nvGrpSpPr>
        <p:grpSpPr>
          <a:xfrm>
            <a:off x="7391400" y="2570357"/>
            <a:ext cx="1371600" cy="2868990"/>
            <a:chOff x="7391400" y="2494157"/>
            <a:chExt cx="1371600" cy="2868990"/>
          </a:xfrm>
        </p:grpSpPr>
        <p:sp>
          <p:nvSpPr>
            <p:cNvPr id="55" name="Rectangle 54"/>
            <p:cNvSpPr/>
            <p:nvPr/>
          </p:nvSpPr>
          <p:spPr bwMode="auto">
            <a:xfrm>
              <a:off x="7391400" y="2494157"/>
              <a:ext cx="1371600" cy="2510117"/>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56" name="Straight Connector 55"/>
            <p:cNvCxnSpPr>
              <a:endCxn id="62" idx="0"/>
            </p:cNvCxnSpPr>
            <p:nvPr/>
          </p:nvCxnSpPr>
          <p:spPr>
            <a:xfrm>
              <a:off x="7994954" y="3039005"/>
              <a:ext cx="396011" cy="17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flipV="1">
              <a:off x="7709474" y="3042487"/>
              <a:ext cx="275033" cy="247181"/>
            </a:xfrm>
            <a:prstGeom prst="line">
              <a:avLst/>
            </a:prstGeom>
          </p:spPr>
          <p:style>
            <a:lnRef idx="1">
              <a:schemeClr val="accent1"/>
            </a:lnRef>
            <a:fillRef idx="0">
              <a:schemeClr val="accent1"/>
            </a:fillRef>
            <a:effectRef idx="0">
              <a:schemeClr val="accent1"/>
            </a:effectRef>
            <a:fontRef idx="minor">
              <a:schemeClr val="tx1"/>
            </a:fontRef>
          </p:style>
        </p:cxnSp>
        <p:sp>
          <p:nvSpPr>
            <p:cNvPr id="58" name="Diamond 57"/>
            <p:cNvSpPr/>
            <p:nvPr/>
          </p:nvSpPr>
          <p:spPr bwMode="auto">
            <a:xfrm rot="16200000">
              <a:off x="7772774" y="2574465"/>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59" name="Straight Connector 58"/>
            <p:cNvCxnSpPr/>
            <p:nvPr/>
          </p:nvCxnSpPr>
          <p:spPr>
            <a:xfrm>
              <a:off x="7720791" y="3606479"/>
              <a:ext cx="396011" cy="17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0800000" flipV="1">
              <a:off x="8106358" y="3527277"/>
              <a:ext cx="260239" cy="256752"/>
            </a:xfrm>
            <a:prstGeom prst="line">
              <a:avLst/>
            </a:prstGeom>
          </p:spPr>
          <p:style>
            <a:lnRef idx="1">
              <a:schemeClr val="accent1"/>
            </a:lnRef>
            <a:fillRef idx="0">
              <a:schemeClr val="accent1"/>
            </a:fillRef>
            <a:effectRef idx="0">
              <a:schemeClr val="accent1"/>
            </a:effectRef>
            <a:fontRef idx="minor">
              <a:schemeClr val="tx1"/>
            </a:fontRef>
          </p:style>
        </p:cxnSp>
        <p:sp>
          <p:nvSpPr>
            <p:cNvPr id="61" name="Diamond 60"/>
            <p:cNvSpPr/>
            <p:nvPr/>
          </p:nvSpPr>
          <p:spPr bwMode="auto">
            <a:xfrm rot="16200000">
              <a:off x="7934667" y="3698970"/>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2" name="Rectangle 61"/>
            <p:cNvSpPr/>
            <p:nvPr/>
          </p:nvSpPr>
          <p:spPr bwMode="auto">
            <a:xfrm>
              <a:off x="8211671" y="3211333"/>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3" name="Rectangle 62"/>
            <p:cNvSpPr/>
            <p:nvPr/>
          </p:nvSpPr>
          <p:spPr bwMode="auto">
            <a:xfrm>
              <a:off x="7584141" y="3300980"/>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4" name="Straight Connector 63"/>
            <p:cNvCxnSpPr/>
            <p:nvPr/>
          </p:nvCxnSpPr>
          <p:spPr>
            <a:xfrm rot="16200000" flipH="1">
              <a:off x="8086341" y="4251415"/>
              <a:ext cx="195828" cy="54829"/>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8075895" y="4398504"/>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0" name="TextBox 49"/>
            <p:cNvSpPr txBox="1"/>
            <p:nvPr/>
          </p:nvSpPr>
          <p:spPr>
            <a:xfrm>
              <a:off x="7444740" y="4963037"/>
              <a:ext cx="1232132" cy="400110"/>
            </a:xfrm>
            <a:prstGeom prst="rect">
              <a:avLst/>
            </a:prstGeom>
            <a:noFill/>
          </p:spPr>
          <p:txBody>
            <a:bodyPr wrap="none" rtlCol="0">
              <a:spAutoFit/>
            </a:bodyPr>
            <a:lstStyle/>
            <a:p>
              <a:r>
                <a:rPr lang="en-US" sz="2000" b="1" dirty="0" smtClean="0"/>
                <a:t>Workflow</a:t>
              </a:r>
              <a:endParaRPr lang="en-US" sz="2000" b="1" dirty="0"/>
            </a:p>
          </p:txBody>
        </p:sp>
      </p:grpSp>
      <p:grpSp>
        <p:nvGrpSpPr>
          <p:cNvPr id="45" name="Group 44"/>
          <p:cNvGrpSpPr/>
          <p:nvPr/>
        </p:nvGrpSpPr>
        <p:grpSpPr>
          <a:xfrm>
            <a:off x="6520584" y="3009994"/>
            <a:ext cx="1015783" cy="801866"/>
            <a:chOff x="6520584" y="2933794"/>
            <a:chExt cx="1015783" cy="801866"/>
          </a:xfrm>
        </p:grpSpPr>
        <p:sp>
          <p:nvSpPr>
            <p:cNvPr id="51" name="TextBox 50"/>
            <p:cNvSpPr txBox="1"/>
            <p:nvPr/>
          </p:nvSpPr>
          <p:spPr>
            <a:xfrm>
              <a:off x="6520584" y="2933794"/>
              <a:ext cx="951543" cy="400110"/>
            </a:xfrm>
            <a:prstGeom prst="rect">
              <a:avLst/>
            </a:prstGeom>
            <a:noFill/>
          </p:spPr>
          <p:txBody>
            <a:bodyPr wrap="none" rtlCol="0">
              <a:spAutoFit/>
            </a:bodyPr>
            <a:lstStyle/>
            <a:p>
              <a:pPr algn="ctr"/>
              <a:r>
                <a:rPr lang="en-US" sz="2000" b="1" dirty="0" smtClean="0"/>
                <a:t>Service</a:t>
              </a:r>
              <a:endParaRPr lang="en-US" sz="2000" b="1" dirty="0"/>
            </a:p>
          </p:txBody>
        </p:sp>
        <p:cxnSp>
          <p:nvCxnSpPr>
            <p:cNvPr id="52" name="Straight Connector 51"/>
            <p:cNvCxnSpPr/>
            <p:nvPr/>
          </p:nvCxnSpPr>
          <p:spPr>
            <a:xfrm flipV="1">
              <a:off x="7105185" y="3459667"/>
              <a:ext cx="431182" cy="771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6768790" y="3354660"/>
              <a:ext cx="381000" cy="3810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68" name="Left-Right Arrow 67"/>
          <p:cNvSpPr/>
          <p:nvPr/>
        </p:nvSpPr>
        <p:spPr bwMode="auto">
          <a:xfrm rot="19802610">
            <a:off x="3626822" y="4416230"/>
            <a:ext cx="3380732" cy="304800"/>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40" name="Group 39"/>
          <p:cNvGrpSpPr/>
          <p:nvPr/>
        </p:nvGrpSpPr>
        <p:grpSpPr>
          <a:xfrm>
            <a:off x="0" y="3505200"/>
            <a:ext cx="3326130" cy="1866900"/>
            <a:chOff x="0" y="3429000"/>
            <a:chExt cx="3326130" cy="1866900"/>
          </a:xfrm>
        </p:grpSpPr>
        <p:sp>
          <p:nvSpPr>
            <p:cNvPr id="66" name="TextBox 65"/>
            <p:cNvSpPr txBox="1"/>
            <p:nvPr/>
          </p:nvSpPr>
          <p:spPr>
            <a:xfrm>
              <a:off x="0" y="3429000"/>
              <a:ext cx="2819399" cy="1200329"/>
            </a:xfrm>
            <a:prstGeom prst="rect">
              <a:avLst/>
            </a:prstGeom>
            <a:noFill/>
          </p:spPr>
          <p:txBody>
            <a:bodyPr wrap="square" rtlCol="0">
              <a:spAutoFit/>
            </a:bodyPr>
            <a:lstStyle/>
            <a:p>
              <a:pPr algn="ctr"/>
              <a:r>
                <a:rPr lang="en-US" b="1" i="1" dirty="0" smtClean="0"/>
                <a:t>Interactions </a:t>
              </a:r>
              <a:br>
                <a:rPr lang="en-US" b="1" i="1" dirty="0" smtClean="0"/>
              </a:br>
              <a:r>
                <a:rPr lang="en-US" b="1" i="1" dirty="0" smtClean="0"/>
                <a:t>between activities use parameters and are more tightly coupled</a:t>
              </a:r>
              <a:endParaRPr lang="en-US" b="1" i="1" dirty="0"/>
            </a:p>
          </p:txBody>
        </p:sp>
        <p:sp>
          <p:nvSpPr>
            <p:cNvPr id="69" name="Freeform 68"/>
            <p:cNvSpPr/>
            <p:nvPr/>
          </p:nvSpPr>
          <p:spPr>
            <a:xfrm>
              <a:off x="1577340" y="4480560"/>
              <a:ext cx="1748790" cy="815340"/>
            </a:xfrm>
            <a:custGeom>
              <a:avLst/>
              <a:gdLst>
                <a:gd name="connsiteX0" fmla="*/ 0 w 1748790"/>
                <a:gd name="connsiteY0" fmla="*/ 160020 h 815340"/>
                <a:gd name="connsiteX1" fmla="*/ 480060 w 1748790"/>
                <a:gd name="connsiteY1" fmla="*/ 788670 h 815340"/>
                <a:gd name="connsiteX2" fmla="*/ 1748790 w 1748790"/>
                <a:gd name="connsiteY2" fmla="*/ 0 h 815340"/>
              </a:gdLst>
              <a:ahLst/>
              <a:cxnLst>
                <a:cxn ang="0">
                  <a:pos x="connsiteX0" y="connsiteY0"/>
                </a:cxn>
                <a:cxn ang="0">
                  <a:pos x="connsiteX1" y="connsiteY1"/>
                </a:cxn>
                <a:cxn ang="0">
                  <a:pos x="connsiteX2" y="connsiteY2"/>
                </a:cxn>
              </a:cxnLst>
              <a:rect l="l" t="t" r="r" b="b"/>
              <a:pathLst>
                <a:path w="1748790" h="815340">
                  <a:moveTo>
                    <a:pt x="0" y="160020"/>
                  </a:moveTo>
                  <a:cubicBezTo>
                    <a:pt x="94297" y="487680"/>
                    <a:pt x="188595" y="815340"/>
                    <a:pt x="480060" y="788670"/>
                  </a:cubicBezTo>
                  <a:cubicBezTo>
                    <a:pt x="771525" y="762000"/>
                    <a:pt x="1260157" y="381000"/>
                    <a:pt x="1748790" y="0"/>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3" name="Group 42"/>
          <p:cNvGrpSpPr/>
          <p:nvPr/>
        </p:nvGrpSpPr>
        <p:grpSpPr>
          <a:xfrm>
            <a:off x="4648200" y="4399157"/>
            <a:ext cx="3124199" cy="2315373"/>
            <a:chOff x="4648200" y="4322957"/>
            <a:chExt cx="3124199" cy="2315373"/>
          </a:xfrm>
        </p:grpSpPr>
        <p:sp>
          <p:nvSpPr>
            <p:cNvPr id="67" name="TextBox 66"/>
            <p:cNvSpPr txBox="1"/>
            <p:nvPr/>
          </p:nvSpPr>
          <p:spPr>
            <a:xfrm>
              <a:off x="4648200" y="5715000"/>
              <a:ext cx="3124199" cy="923330"/>
            </a:xfrm>
            <a:prstGeom prst="rect">
              <a:avLst/>
            </a:prstGeom>
            <a:noFill/>
          </p:spPr>
          <p:txBody>
            <a:bodyPr wrap="square" rtlCol="0">
              <a:spAutoFit/>
            </a:bodyPr>
            <a:lstStyle/>
            <a:p>
              <a:pPr algn="ctr"/>
              <a:r>
                <a:rPr lang="en-US" b="1" i="1" dirty="0" smtClean="0"/>
                <a:t>Interactions between a service and its client use messages and are more loosely coupled</a:t>
              </a:r>
              <a:endParaRPr lang="en-US" b="1" i="1" dirty="0"/>
            </a:p>
          </p:txBody>
        </p:sp>
        <p:sp>
          <p:nvSpPr>
            <p:cNvPr id="70" name="Freeform 69"/>
            <p:cNvSpPr/>
            <p:nvPr/>
          </p:nvSpPr>
          <p:spPr>
            <a:xfrm>
              <a:off x="5731727" y="4322957"/>
              <a:ext cx="810321" cy="1419922"/>
            </a:xfrm>
            <a:custGeom>
              <a:avLst/>
              <a:gdLst>
                <a:gd name="connsiteX0" fmla="*/ 446049 w 810321"/>
                <a:gd name="connsiteY0" fmla="*/ 1851102 h 1851102"/>
                <a:gd name="connsiteX1" fmla="*/ 735980 w 810321"/>
                <a:gd name="connsiteY1" fmla="*/ 657921 h 1851102"/>
                <a:gd name="connsiteX2" fmla="*/ 0 w 810321"/>
                <a:gd name="connsiteY2" fmla="*/ 0 h 1851102"/>
              </a:gdLst>
              <a:ahLst/>
              <a:cxnLst>
                <a:cxn ang="0">
                  <a:pos x="connsiteX0" y="connsiteY0"/>
                </a:cxn>
                <a:cxn ang="0">
                  <a:pos x="connsiteX1" y="connsiteY1"/>
                </a:cxn>
                <a:cxn ang="0">
                  <a:pos x="connsiteX2" y="connsiteY2"/>
                </a:cxn>
              </a:cxnLst>
              <a:rect l="l" t="t" r="r" b="b"/>
              <a:pathLst>
                <a:path w="810321" h="1851102">
                  <a:moveTo>
                    <a:pt x="446049" y="1851102"/>
                  </a:moveTo>
                  <a:cubicBezTo>
                    <a:pt x="628185" y="1408770"/>
                    <a:pt x="810321" y="966438"/>
                    <a:pt x="735980" y="657921"/>
                  </a:cubicBezTo>
                  <a:cubicBezTo>
                    <a:pt x="661639" y="349404"/>
                    <a:pt x="330819" y="174702"/>
                    <a:pt x="0" y="0"/>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right)">
                                      <p:cBhvr>
                                        <p:cTn id="22" dur="500"/>
                                        <p:tgtEl>
                                          <p:spTgt spid="4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Where is "Oslo"?</a:t>
            </a:r>
            <a:br>
              <a:rPr lang="en-US" dirty="0" smtClean="0"/>
            </a:br>
            <a:r>
              <a:rPr sz="3600" dirty="0" smtClean="0">
                <a:solidFill>
                  <a:schemeClr val="accent5"/>
                </a:solidFill>
              </a:rPr>
              <a:t>A status report</a:t>
            </a:r>
          </a:p>
        </p:txBody>
      </p:sp>
      <p:sp>
        <p:nvSpPr>
          <p:cNvPr id="3" name="Content Placeholder 2"/>
          <p:cNvSpPr>
            <a:spLocks noGrp="1"/>
          </p:cNvSpPr>
          <p:nvPr>
            <p:ph idx="1"/>
          </p:nvPr>
        </p:nvSpPr>
        <p:spPr>
          <a:xfrm>
            <a:off x="381000" y="1905000"/>
            <a:ext cx="8382000" cy="3804118"/>
          </a:xfrm>
        </p:spPr>
        <p:txBody>
          <a:bodyPr/>
          <a:lstStyle/>
          <a:p>
            <a:r>
              <a:rPr lang="en-US" sz="2800" dirty="0" smtClean="0"/>
              <a:t>Microsoft says they'll tell us more about </a:t>
            </a:r>
            <a:br>
              <a:rPr lang="en-US" sz="2800" dirty="0" smtClean="0"/>
            </a:br>
            <a:r>
              <a:rPr lang="en-US" sz="2800" dirty="0" smtClean="0"/>
              <a:t>"Oslo" later this year</a:t>
            </a:r>
          </a:p>
          <a:p>
            <a:pPr lvl="1"/>
            <a:r>
              <a:rPr lang="en-US" sz="2400" dirty="0" smtClean="0"/>
              <a:t>No release dates have yet been announced</a:t>
            </a:r>
          </a:p>
          <a:p>
            <a:r>
              <a:rPr lang="en-US" sz="2800" dirty="0" smtClean="0"/>
              <a:t>The goal today</a:t>
            </a:r>
          </a:p>
          <a:p>
            <a:pPr lvl="1"/>
            <a:r>
              <a:rPr lang="en-US" sz="2400" dirty="0" smtClean="0"/>
              <a:t>Describe some of the main problems “Oslo” addresses</a:t>
            </a:r>
          </a:p>
          <a:p>
            <a:pPr lvl="1"/>
            <a:r>
              <a:rPr lang="en-US" sz="2400" dirty="0" smtClean="0"/>
              <a:t>Give you a big-picture view of the technology</a:t>
            </a:r>
          </a:p>
          <a:p>
            <a:r>
              <a:rPr lang="en-US" sz="2800" dirty="0" smtClean="0"/>
              <a:t>Don’t be surprised if there are changes before </a:t>
            </a:r>
            <a:br>
              <a:rPr lang="en-US" sz="2800" dirty="0" smtClean="0"/>
            </a:br>
            <a:r>
              <a:rPr lang="en-US" sz="2800" dirty="0" smtClean="0"/>
              <a:t>the first “Oslo” release</a:t>
            </a:r>
          </a:p>
          <a:p>
            <a:pPr lvl="1"/>
            <a:r>
              <a:rPr lang="en-US" sz="2400" dirty="0" smtClean="0"/>
              <a:t>Some things are sure to change, e.g., screen shots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WF:  The Next Generation</a:t>
            </a:r>
            <a:endParaRPr lang="en-US" dirty="0"/>
          </a:p>
        </p:txBody>
      </p:sp>
      <p:sp>
        <p:nvSpPr>
          <p:cNvPr id="3" name="Content Placeholder 2"/>
          <p:cNvSpPr>
            <a:spLocks noGrp="1"/>
          </p:cNvSpPr>
          <p:nvPr>
            <p:ph idx="1"/>
          </p:nvPr>
        </p:nvSpPr>
        <p:spPr>
          <a:xfrm>
            <a:off x="381000" y="1412875"/>
            <a:ext cx="8382000" cy="4487382"/>
          </a:xfrm>
        </p:spPr>
        <p:txBody>
          <a:bodyPr/>
          <a:lstStyle/>
          <a:p>
            <a:r>
              <a:rPr lang="en-US" sz="2800" dirty="0" smtClean="0"/>
              <a:t>Many more activities will be provided</a:t>
            </a:r>
          </a:p>
          <a:p>
            <a:pPr lvl="1"/>
            <a:r>
              <a:rPr lang="en-US" sz="2400" dirty="0" smtClean="0"/>
              <a:t>Examples</a:t>
            </a:r>
          </a:p>
          <a:p>
            <a:pPr lvl="2"/>
            <a:r>
              <a:rPr lang="en-US" sz="2000" dirty="0" smtClean="0"/>
              <a:t>Accessing data</a:t>
            </a:r>
          </a:p>
          <a:p>
            <a:pPr lvl="2"/>
            <a:r>
              <a:rPr lang="en-US" sz="2000" dirty="0" smtClean="0"/>
              <a:t>Interacting with SharePoint</a:t>
            </a:r>
          </a:p>
          <a:p>
            <a:pPr lvl="2"/>
            <a:r>
              <a:rPr lang="en-US" sz="2000" dirty="0" smtClean="0"/>
              <a:t>Invoking </a:t>
            </a:r>
            <a:r>
              <a:rPr lang="en-US" sz="2000" dirty="0" err="1" smtClean="0"/>
              <a:t>PowerShell</a:t>
            </a:r>
            <a:r>
              <a:rPr lang="en-US" sz="2000" dirty="0" smtClean="0"/>
              <a:t> </a:t>
            </a:r>
            <a:r>
              <a:rPr lang="en-US" sz="2000" dirty="0" err="1" smtClean="0"/>
              <a:t>cmdlets</a:t>
            </a:r>
            <a:endParaRPr lang="en-US" sz="2000" dirty="0" smtClean="0"/>
          </a:p>
          <a:p>
            <a:pPr lvl="2"/>
            <a:r>
              <a:rPr lang="en-US" sz="2000" dirty="0" smtClean="0"/>
              <a:t>WCF messaging</a:t>
            </a:r>
          </a:p>
          <a:p>
            <a:pPr lvl="1"/>
            <a:r>
              <a:rPr lang="en-US" sz="2400" dirty="0" smtClean="0"/>
              <a:t>A primary goal is to make it possible to </a:t>
            </a:r>
            <a:br>
              <a:rPr lang="en-US" sz="2400" dirty="0" smtClean="0"/>
            </a:br>
            <a:r>
              <a:rPr lang="en-US" sz="2400" dirty="0" smtClean="0"/>
              <a:t>create useful applications by assembling </a:t>
            </a:r>
            <a:br>
              <a:rPr lang="en-US" sz="2400" dirty="0" smtClean="0"/>
            </a:br>
            <a:r>
              <a:rPr lang="en-US" sz="2400" dirty="0" smtClean="0"/>
              <a:t>existing activities into workflows</a:t>
            </a:r>
          </a:p>
          <a:p>
            <a:r>
              <a:rPr lang="en-US" sz="2800" dirty="0" smtClean="0"/>
              <a:t>A workflow’s logic will be defined solely </a:t>
            </a:r>
            <a:br>
              <a:rPr lang="en-US" sz="2800" dirty="0" smtClean="0"/>
            </a:br>
            <a:r>
              <a:rPr lang="en-US" sz="2800" dirty="0" smtClean="0"/>
              <a:t>in the XML-based XAML language</a:t>
            </a:r>
          </a:p>
          <a:p>
            <a:pPr lvl="1"/>
            <a:r>
              <a:rPr lang="en-US" sz="2400" dirty="0" smtClean="0"/>
              <a:t>Not using a mixture of XAML and code, as it is today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Creating WF/WCF Applications</a:t>
            </a:r>
            <a:br>
              <a:rPr lang="en-US" dirty="0" smtClean="0"/>
            </a:br>
            <a:r>
              <a:rPr sz="3600" dirty="0" smtClean="0">
                <a:solidFill>
                  <a:schemeClr val="accent5"/>
                </a:solidFill>
              </a:rPr>
              <a:t>Using the WF workflow designer</a:t>
            </a:r>
          </a:p>
        </p:txBody>
      </p:sp>
      <p:sp>
        <p:nvSpPr>
          <p:cNvPr id="3" name="Content Placeholder 2"/>
          <p:cNvSpPr>
            <a:spLocks noGrp="1"/>
          </p:cNvSpPr>
          <p:nvPr>
            <p:ph idx="1"/>
          </p:nvPr>
        </p:nvSpPr>
        <p:spPr>
          <a:xfrm>
            <a:off x="381000" y="1905000"/>
            <a:ext cx="8382000" cy="4635115"/>
          </a:xfrm>
        </p:spPr>
        <p:txBody>
          <a:bodyPr/>
          <a:lstStyle/>
          <a:p>
            <a:r>
              <a:rPr lang="en-US" sz="2800" dirty="0" smtClean="0"/>
              <a:t>The “Oslo” release of WF will include a </a:t>
            </a:r>
            <a:br>
              <a:rPr lang="en-US" sz="2800" dirty="0" smtClean="0"/>
            </a:br>
            <a:r>
              <a:rPr lang="en-US" sz="2800" dirty="0" smtClean="0"/>
              <a:t>new version of the WF workflow designer</a:t>
            </a:r>
          </a:p>
          <a:p>
            <a:pPr lvl="1"/>
            <a:r>
              <a:rPr lang="en-US" sz="2400" dirty="0" smtClean="0"/>
              <a:t>It’s aimed at developers</a:t>
            </a:r>
          </a:p>
          <a:p>
            <a:pPr lvl="2"/>
            <a:r>
              <a:rPr lang="en-US" sz="2000" dirty="0" smtClean="0"/>
              <a:t>The designer runs inside Visual Studio</a:t>
            </a:r>
          </a:p>
          <a:p>
            <a:r>
              <a:rPr lang="en-US" sz="2800" dirty="0" smtClean="0"/>
              <a:t>The WF workflow designer allows</a:t>
            </a:r>
          </a:p>
          <a:p>
            <a:pPr lvl="1"/>
            <a:r>
              <a:rPr lang="en-US" sz="2400" dirty="0" smtClean="0"/>
              <a:t>Creating workflows:</a:t>
            </a:r>
          </a:p>
          <a:p>
            <a:pPr lvl="2"/>
            <a:r>
              <a:rPr lang="en-US" sz="2000" dirty="0" smtClean="0"/>
              <a:t>By graphically assembling activities</a:t>
            </a:r>
          </a:p>
          <a:p>
            <a:pPr lvl="2"/>
            <a:r>
              <a:rPr lang="en-US" sz="2000" dirty="0" smtClean="0"/>
              <a:t>By working directly in XAML</a:t>
            </a:r>
          </a:p>
          <a:p>
            <a:pPr lvl="1"/>
            <a:r>
              <a:rPr lang="en-US" sz="2400" dirty="0" smtClean="0"/>
              <a:t>Creating new activities</a:t>
            </a:r>
          </a:p>
          <a:p>
            <a:pPr lvl="2"/>
            <a:r>
              <a:rPr lang="en-US" sz="2000" dirty="0" smtClean="0"/>
              <a:t>In C# or Visual Basic</a:t>
            </a:r>
          </a:p>
          <a:p>
            <a:pPr lvl="1"/>
            <a:r>
              <a:rPr lang="en-US" sz="2400" dirty="0" smtClean="0"/>
              <a:t>More</a:t>
            </a:r>
          </a:p>
          <a:p>
            <a:pPr lvl="2"/>
            <a:endParaRPr lang="en-US"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dissolv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Creating WF/WCF Applications</a:t>
            </a:r>
            <a:br>
              <a:rPr lang="en-US" dirty="0" smtClean="0"/>
            </a:br>
            <a:r>
              <a:rPr sz="3600" dirty="0" smtClean="0">
                <a:solidFill>
                  <a:schemeClr val="accent5"/>
                </a:solidFill>
              </a:rPr>
              <a:t>Using the "Oslo" visual editor</a:t>
            </a:r>
          </a:p>
        </p:txBody>
      </p:sp>
      <p:sp>
        <p:nvSpPr>
          <p:cNvPr id="3" name="Content Placeholder 2"/>
          <p:cNvSpPr>
            <a:spLocks noGrp="1"/>
          </p:cNvSpPr>
          <p:nvPr>
            <p:ph idx="1"/>
          </p:nvPr>
        </p:nvSpPr>
        <p:spPr>
          <a:xfrm>
            <a:off x="381000" y="1905000"/>
            <a:ext cx="8382000" cy="4456605"/>
          </a:xfrm>
        </p:spPr>
        <p:txBody>
          <a:bodyPr/>
          <a:lstStyle/>
          <a:p>
            <a:r>
              <a:rPr lang="en-US" sz="2800" dirty="0" smtClean="0"/>
              <a:t>The “Oslo” visual editor can be </a:t>
            </a:r>
            <a:br>
              <a:rPr lang="en-US" sz="2800" dirty="0" smtClean="0"/>
            </a:br>
            <a:r>
              <a:rPr lang="en-US" sz="2800" dirty="0" smtClean="0"/>
              <a:t>used to create workflows</a:t>
            </a:r>
          </a:p>
          <a:p>
            <a:pPr lvl="1"/>
            <a:r>
              <a:rPr lang="en-US" sz="2400" dirty="0" smtClean="0"/>
              <a:t>It might be used by a more technical </a:t>
            </a:r>
            <a:br>
              <a:rPr lang="en-US" sz="2400" dirty="0" smtClean="0"/>
            </a:br>
            <a:r>
              <a:rPr lang="en-US" sz="2400" dirty="0" smtClean="0"/>
              <a:t>business analyst, for example</a:t>
            </a:r>
          </a:p>
          <a:p>
            <a:r>
              <a:rPr lang="en-US" sz="2800" dirty="0" smtClean="0"/>
              <a:t>The visual editor allows defining </a:t>
            </a:r>
            <a:br>
              <a:rPr lang="en-US" sz="2800" dirty="0" smtClean="0"/>
            </a:br>
            <a:r>
              <a:rPr lang="en-US" sz="2800" dirty="0" smtClean="0"/>
              <a:t>workflows by graphically assembling </a:t>
            </a:r>
            <a:br>
              <a:rPr lang="en-US" sz="2800" dirty="0" smtClean="0"/>
            </a:br>
            <a:r>
              <a:rPr lang="en-US" sz="2800" dirty="0" smtClean="0"/>
              <a:t>activities from the repository</a:t>
            </a:r>
          </a:p>
          <a:p>
            <a:pPr lvl="1"/>
            <a:r>
              <a:rPr lang="en-US" sz="2400" dirty="0" smtClean="0"/>
              <a:t>It doesn’t allow creating new activities in code</a:t>
            </a:r>
          </a:p>
          <a:p>
            <a:r>
              <a:rPr lang="en-US" sz="2800" dirty="0" smtClean="0"/>
              <a:t>Goals</a:t>
            </a:r>
          </a:p>
          <a:p>
            <a:pPr lvl="1"/>
            <a:r>
              <a:rPr lang="en-US" sz="2400" dirty="0" smtClean="0"/>
              <a:t>Improve application development productivity</a:t>
            </a:r>
          </a:p>
          <a:p>
            <a:pPr lvl="1"/>
            <a:r>
              <a:rPr lang="en-US" sz="2400" dirty="0" smtClean="0"/>
              <a:t>Help more people create WF/WCF applications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Working Together</a:t>
            </a:r>
            <a:br>
              <a:rPr lang="en-US" dirty="0" smtClean="0"/>
            </a:br>
            <a:r>
              <a:rPr sz="3600" dirty="0" smtClean="0">
                <a:solidFill>
                  <a:schemeClr val="accent5"/>
                </a:solidFill>
              </a:rPr>
              <a:t>Different tools for different roles</a:t>
            </a:r>
          </a:p>
        </p:txBody>
      </p:sp>
      <p:sp>
        <p:nvSpPr>
          <p:cNvPr id="74" name="Content Placeholder 73"/>
          <p:cNvSpPr>
            <a:spLocks noGrp="1"/>
          </p:cNvSpPr>
          <p:nvPr>
            <p:ph idx="1"/>
          </p:nvPr>
        </p:nvSpPr>
        <p:spPr>
          <a:xfrm>
            <a:off x="381000" y="1905000"/>
            <a:ext cx="8382000" cy="886397"/>
          </a:xfrm>
        </p:spPr>
        <p:txBody>
          <a:bodyPr/>
          <a:lstStyle/>
          <a:p>
            <a:r>
              <a:rPr lang="en-US" dirty="0" smtClean="0"/>
              <a:t>Business analysts and developers can work together to build WF/WCF applications</a:t>
            </a:r>
          </a:p>
        </p:txBody>
      </p:sp>
      <p:grpSp>
        <p:nvGrpSpPr>
          <p:cNvPr id="30" name="Group 29"/>
          <p:cNvGrpSpPr/>
          <p:nvPr/>
        </p:nvGrpSpPr>
        <p:grpSpPr>
          <a:xfrm>
            <a:off x="3505200" y="2757487"/>
            <a:ext cx="2127955" cy="1556456"/>
            <a:chOff x="3505200" y="2833687"/>
            <a:chExt cx="2127955" cy="1556456"/>
          </a:xfrm>
        </p:grpSpPr>
        <p:sp>
          <p:nvSpPr>
            <p:cNvPr id="121" name="Can 120"/>
            <p:cNvSpPr/>
            <p:nvPr/>
          </p:nvSpPr>
          <p:spPr bwMode="auto">
            <a:xfrm>
              <a:off x="3505200" y="3214687"/>
              <a:ext cx="2127955" cy="1175456"/>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2" name="TextBox 121"/>
            <p:cNvSpPr txBox="1"/>
            <p:nvPr/>
          </p:nvSpPr>
          <p:spPr>
            <a:xfrm>
              <a:off x="3581400" y="2833687"/>
              <a:ext cx="1981200" cy="400110"/>
            </a:xfrm>
            <a:prstGeom prst="rect">
              <a:avLst/>
            </a:prstGeom>
            <a:noFill/>
          </p:spPr>
          <p:txBody>
            <a:bodyPr wrap="square" rtlCol="0">
              <a:spAutoFit/>
            </a:bodyPr>
            <a:lstStyle/>
            <a:p>
              <a:pPr algn="ctr"/>
              <a:r>
                <a:rPr lang="en-US" sz="2000" b="1" dirty="0" smtClean="0"/>
                <a:t>Repository</a:t>
              </a:r>
              <a:endParaRPr lang="en-US" sz="2000" b="1" dirty="0"/>
            </a:p>
          </p:txBody>
        </p:sp>
        <p:sp useBgFill="1">
          <p:nvSpPr>
            <p:cNvPr id="124" name="Rectangle 123"/>
            <p:cNvSpPr/>
            <p:nvPr/>
          </p:nvSpPr>
          <p:spPr bwMode="auto">
            <a:xfrm>
              <a:off x="3657600" y="3595687"/>
              <a:ext cx="533400" cy="2286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5" name="Straight Connector 124"/>
            <p:cNvCxnSpPr/>
            <p:nvPr/>
          </p:nvCxnSpPr>
          <p:spPr>
            <a:xfrm rot="5400000">
              <a:off x="3924697" y="3938190"/>
              <a:ext cx="837406"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bwMode="auto">
            <a:xfrm>
              <a:off x="4648200" y="3976687"/>
              <a:ext cx="533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7" name="Straight Arrow Connector 126"/>
            <p:cNvCxnSpPr>
              <a:stCxn id="124" idx="3"/>
            </p:cNvCxnSpPr>
            <p:nvPr/>
          </p:nvCxnSpPr>
          <p:spPr>
            <a:xfrm>
              <a:off x="4191000" y="3709987"/>
              <a:ext cx="453957" cy="325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81000" y="3976687"/>
            <a:ext cx="2286000" cy="2731532"/>
            <a:chOff x="381000" y="4052887"/>
            <a:chExt cx="2286000" cy="2731532"/>
          </a:xfrm>
        </p:grpSpPr>
        <p:sp>
          <p:nvSpPr>
            <p:cNvPr id="123" name="TextBox 122"/>
            <p:cNvSpPr txBox="1"/>
            <p:nvPr/>
          </p:nvSpPr>
          <p:spPr>
            <a:xfrm>
              <a:off x="381000" y="4052887"/>
              <a:ext cx="2286000" cy="400110"/>
            </a:xfrm>
            <a:prstGeom prst="rect">
              <a:avLst/>
            </a:prstGeom>
            <a:noFill/>
          </p:spPr>
          <p:txBody>
            <a:bodyPr wrap="square" rtlCol="0">
              <a:spAutoFit/>
            </a:bodyPr>
            <a:lstStyle/>
            <a:p>
              <a:pPr algn="ctr"/>
              <a:r>
                <a:rPr lang="en-US" sz="2000" b="1" dirty="0" smtClean="0"/>
                <a:t>“Oslo” Visual Editor</a:t>
              </a:r>
              <a:endParaRPr lang="en-US" sz="2000" b="1" dirty="0"/>
            </a:p>
          </p:txBody>
        </p:sp>
        <p:pic>
          <p:nvPicPr>
            <p:cNvPr id="120" name="Picture 119"/>
            <p:cNvPicPr>
              <a:picLocks noChangeAspect="1" noChangeArrowheads="1"/>
            </p:cNvPicPr>
            <p:nvPr/>
          </p:nvPicPr>
          <p:blipFill>
            <a:blip r:embed="rId3" cstate="print"/>
            <a:srcRect/>
            <a:stretch>
              <a:fillRect/>
            </a:stretch>
          </p:blipFill>
          <p:spPr bwMode="auto">
            <a:xfrm>
              <a:off x="762000" y="4510087"/>
              <a:ext cx="1524000" cy="1219200"/>
            </a:xfrm>
            <a:prstGeom prst="rect">
              <a:avLst/>
            </a:prstGeom>
            <a:noFill/>
            <a:ln w="9525">
              <a:noFill/>
              <a:miter lim="800000"/>
              <a:headEnd/>
              <a:tailEnd/>
            </a:ln>
            <a:effectLst>
              <a:outerShdw blurRad="342900" dist="50800" dir="5400000" algn="ctr" rotWithShape="0">
                <a:schemeClr val="bg2"/>
              </a:outerShdw>
            </a:effectLst>
          </p:spPr>
        </p:pic>
        <p:grpSp>
          <p:nvGrpSpPr>
            <p:cNvPr id="66" name="Group 7"/>
            <p:cNvGrpSpPr>
              <a:grpSpLocks/>
            </p:cNvGrpSpPr>
            <p:nvPr/>
          </p:nvGrpSpPr>
          <p:grpSpPr bwMode="auto">
            <a:xfrm>
              <a:off x="1371600" y="5805487"/>
              <a:ext cx="281354" cy="609600"/>
              <a:chOff x="2028" y="720"/>
              <a:chExt cx="864" cy="1780"/>
            </a:xfrm>
          </p:grpSpPr>
          <p:sp>
            <p:nvSpPr>
              <p:cNvPr id="67" name="AutoShape 8" descr="Dark vertical"/>
              <p:cNvSpPr>
                <a:spLocks noChangeArrowheads="1"/>
              </p:cNvSpPr>
              <p:nvPr/>
            </p:nvSpPr>
            <p:spPr bwMode="auto">
              <a:xfrm rot="10800000">
                <a:off x="2028" y="1296"/>
                <a:ext cx="864" cy="864"/>
              </a:xfrm>
              <a:prstGeom prst="triangle">
                <a:avLst>
                  <a:gd name="adj" fmla="val 50000"/>
                </a:avLst>
              </a:prstGeom>
              <a:pattFill prst="dkVert">
                <a:fgClr>
                  <a:schemeClr val="folHlink"/>
                </a:fgClr>
                <a:bgClr>
                  <a:schemeClr val="tx1"/>
                </a:bgClr>
              </a:pattFill>
              <a:ln w="38100" algn="ctr">
                <a:noFill/>
                <a:miter lim="800000"/>
                <a:headEnd/>
                <a:tailEnd type="none" w="lg" len="lg"/>
              </a:ln>
            </p:spPr>
            <p:txBody>
              <a:bodyPr anchor="ctr">
                <a:spAutoFit/>
              </a:bodyPr>
              <a:lstStyle/>
              <a:p>
                <a:endParaRPr lang="en-US"/>
              </a:p>
            </p:txBody>
          </p:sp>
          <p:sp>
            <p:nvSpPr>
              <p:cNvPr id="68" name="Oval 9" descr="Dark vertical"/>
              <p:cNvSpPr>
                <a:spLocks noChangeArrowheads="1"/>
              </p:cNvSpPr>
              <p:nvPr/>
            </p:nvSpPr>
            <p:spPr bwMode="auto">
              <a:xfrm>
                <a:off x="2190" y="720"/>
                <a:ext cx="528" cy="528"/>
              </a:xfrm>
              <a:prstGeom prst="ellipse">
                <a:avLst/>
              </a:prstGeom>
              <a:pattFill prst="dkVert">
                <a:fgClr>
                  <a:schemeClr val="folHlink"/>
                </a:fgClr>
                <a:bgClr>
                  <a:schemeClr val="tx1"/>
                </a:bgClr>
              </a:pattFill>
              <a:ln w="38100" algn="ctr">
                <a:noFill/>
                <a:round/>
                <a:headEnd/>
                <a:tailEnd type="none" w="lg" len="lg"/>
              </a:ln>
            </p:spPr>
            <p:txBody>
              <a:bodyPr anchor="ctr">
                <a:spAutoFit/>
              </a:bodyPr>
              <a:lstStyle/>
              <a:p>
                <a:endParaRPr lang="en-US"/>
              </a:p>
            </p:txBody>
          </p:sp>
          <p:sp>
            <p:nvSpPr>
              <p:cNvPr id="69" name="Rectangle 10" descr="Dark vertical"/>
              <p:cNvSpPr>
                <a:spLocks noChangeArrowheads="1"/>
              </p:cNvSpPr>
              <p:nvPr/>
            </p:nvSpPr>
            <p:spPr bwMode="auto">
              <a:xfrm>
                <a:off x="2304" y="1732"/>
                <a:ext cx="310" cy="768"/>
              </a:xfrm>
              <a:prstGeom prst="rect">
                <a:avLst/>
              </a:prstGeom>
              <a:pattFill prst="dkVert">
                <a:fgClr>
                  <a:schemeClr val="folHlink"/>
                </a:fgClr>
                <a:bgClr>
                  <a:schemeClr val="tx1"/>
                </a:bgClr>
              </a:pattFill>
              <a:ln w="38100" algn="ctr">
                <a:noFill/>
                <a:miter lim="800000"/>
                <a:headEnd/>
                <a:tailEnd type="none" w="lg" len="lg"/>
              </a:ln>
            </p:spPr>
            <p:txBody>
              <a:bodyPr anchor="ctr">
                <a:spAutoFit/>
              </a:bodyPr>
              <a:lstStyle/>
              <a:p>
                <a:endParaRPr lang="en-US"/>
              </a:p>
            </p:txBody>
          </p:sp>
        </p:grpSp>
        <p:sp>
          <p:nvSpPr>
            <p:cNvPr id="70" name="Rectangle 12"/>
            <p:cNvSpPr>
              <a:spLocks noChangeArrowheads="1"/>
            </p:cNvSpPr>
            <p:nvPr/>
          </p:nvSpPr>
          <p:spPr bwMode="auto">
            <a:xfrm>
              <a:off x="609600" y="6415087"/>
              <a:ext cx="1772153" cy="369332"/>
            </a:xfrm>
            <a:prstGeom prst="rect">
              <a:avLst/>
            </a:prstGeom>
            <a:noFill/>
            <a:ln w="28575" algn="ctr">
              <a:noFill/>
              <a:miter lim="800000"/>
              <a:headEnd/>
              <a:tailEnd type="none" w="lg" len="lg"/>
            </a:ln>
          </p:spPr>
          <p:txBody>
            <a:bodyPr wrap="none">
              <a:spAutoFit/>
            </a:bodyPr>
            <a:lstStyle/>
            <a:p>
              <a:pPr algn="ctr"/>
              <a:r>
                <a:rPr lang="en-US" sz="1800" b="1" i="1" dirty="0" smtClean="0"/>
                <a:t>Business Analyst</a:t>
              </a:r>
              <a:endParaRPr lang="en-US" sz="1800" b="1" i="1" dirty="0"/>
            </a:p>
          </p:txBody>
        </p:sp>
      </p:grpSp>
      <p:grpSp>
        <p:nvGrpSpPr>
          <p:cNvPr id="34" name="Group 33"/>
          <p:cNvGrpSpPr/>
          <p:nvPr/>
        </p:nvGrpSpPr>
        <p:grpSpPr>
          <a:xfrm>
            <a:off x="5040351" y="4171833"/>
            <a:ext cx="1817650" cy="1718784"/>
            <a:chOff x="5040351" y="4248033"/>
            <a:chExt cx="1817650" cy="1718784"/>
          </a:xfrm>
        </p:grpSpPr>
        <p:sp>
          <p:nvSpPr>
            <p:cNvPr id="138" name="TextBox 137"/>
            <p:cNvSpPr txBox="1"/>
            <p:nvPr/>
          </p:nvSpPr>
          <p:spPr>
            <a:xfrm>
              <a:off x="5562600" y="5043487"/>
              <a:ext cx="1143000" cy="923330"/>
            </a:xfrm>
            <a:prstGeom prst="rect">
              <a:avLst/>
            </a:prstGeom>
            <a:noFill/>
          </p:spPr>
          <p:txBody>
            <a:bodyPr wrap="square" rtlCol="0">
              <a:spAutoFit/>
            </a:bodyPr>
            <a:lstStyle/>
            <a:p>
              <a:pPr algn="ctr"/>
              <a:r>
                <a:rPr lang="en-US" b="1" i="1" dirty="0" smtClean="0"/>
                <a:t>Workflow definition as XAML</a:t>
              </a:r>
              <a:endParaRPr lang="en-US" b="1" i="1" dirty="0"/>
            </a:p>
          </p:txBody>
        </p:sp>
        <p:sp>
          <p:nvSpPr>
            <p:cNvPr id="71" name="Freeform 70"/>
            <p:cNvSpPr/>
            <p:nvPr/>
          </p:nvSpPr>
          <p:spPr>
            <a:xfrm>
              <a:off x="5040351" y="4248033"/>
              <a:ext cx="1817650" cy="871654"/>
            </a:xfrm>
            <a:custGeom>
              <a:avLst/>
              <a:gdLst>
                <a:gd name="connsiteX0" fmla="*/ 1996068 w 1996068"/>
                <a:gd name="connsiteY0" fmla="*/ 1583473 h 1583473"/>
                <a:gd name="connsiteX1" fmla="*/ 568712 w 1996068"/>
                <a:gd name="connsiteY1" fmla="*/ 702527 h 1583473"/>
                <a:gd name="connsiteX2" fmla="*/ 0 w 1996068"/>
                <a:gd name="connsiteY2" fmla="*/ 0 h 1583473"/>
              </a:gdLst>
              <a:ahLst/>
              <a:cxnLst>
                <a:cxn ang="0">
                  <a:pos x="connsiteX0" y="connsiteY0"/>
                </a:cxn>
                <a:cxn ang="0">
                  <a:pos x="connsiteX1" y="connsiteY1"/>
                </a:cxn>
                <a:cxn ang="0">
                  <a:pos x="connsiteX2" y="connsiteY2"/>
                </a:cxn>
              </a:cxnLst>
              <a:rect l="l" t="t" r="r" b="b"/>
              <a:pathLst>
                <a:path w="1996068" h="1583473">
                  <a:moveTo>
                    <a:pt x="1996068" y="1583473"/>
                  </a:moveTo>
                  <a:cubicBezTo>
                    <a:pt x="1448729" y="1274956"/>
                    <a:pt x="901390" y="966439"/>
                    <a:pt x="568712" y="702527"/>
                  </a:cubicBezTo>
                  <a:cubicBezTo>
                    <a:pt x="236034" y="438615"/>
                    <a:pt x="118017" y="219307"/>
                    <a:pt x="0" y="0"/>
                  </a:cubicBezTo>
                </a:path>
              </a:pathLst>
            </a:custGeom>
            <a:ln w="19050">
              <a:solidFill>
                <a:schemeClr val="tx1"/>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p:cNvGrpSpPr/>
          <p:nvPr/>
        </p:nvGrpSpPr>
        <p:grpSpPr>
          <a:xfrm>
            <a:off x="2295293" y="4129087"/>
            <a:ext cx="2581507" cy="1761530"/>
            <a:chOff x="2295293" y="4205287"/>
            <a:chExt cx="2581507" cy="1761530"/>
          </a:xfrm>
        </p:grpSpPr>
        <p:sp>
          <p:nvSpPr>
            <p:cNvPr id="72" name="Freeform 71"/>
            <p:cNvSpPr/>
            <p:nvPr/>
          </p:nvSpPr>
          <p:spPr>
            <a:xfrm>
              <a:off x="2295293" y="4205287"/>
              <a:ext cx="2581507" cy="901390"/>
            </a:xfrm>
            <a:custGeom>
              <a:avLst/>
              <a:gdLst>
                <a:gd name="connsiteX0" fmla="*/ 0 w 2575931"/>
                <a:gd name="connsiteY0" fmla="*/ 1962614 h 1962614"/>
                <a:gd name="connsiteX1" fmla="*/ 1929161 w 2575931"/>
                <a:gd name="connsiteY1" fmla="*/ 1193180 h 1962614"/>
                <a:gd name="connsiteX2" fmla="*/ 2575931 w 2575931"/>
                <a:gd name="connsiteY2" fmla="*/ 0 h 1962614"/>
              </a:gdLst>
              <a:ahLst/>
              <a:cxnLst>
                <a:cxn ang="0">
                  <a:pos x="connsiteX0" y="connsiteY0"/>
                </a:cxn>
                <a:cxn ang="0">
                  <a:pos x="connsiteX1" y="connsiteY1"/>
                </a:cxn>
                <a:cxn ang="0">
                  <a:pos x="connsiteX2" y="connsiteY2"/>
                </a:cxn>
              </a:cxnLst>
              <a:rect l="l" t="t" r="r" b="b"/>
              <a:pathLst>
                <a:path w="2575931" h="1962614">
                  <a:moveTo>
                    <a:pt x="0" y="1962614"/>
                  </a:moveTo>
                  <a:cubicBezTo>
                    <a:pt x="749919" y="1741448"/>
                    <a:pt x="1499839" y="1520282"/>
                    <a:pt x="1929161" y="1193180"/>
                  </a:cubicBezTo>
                  <a:cubicBezTo>
                    <a:pt x="2358483" y="866078"/>
                    <a:pt x="2467207" y="433039"/>
                    <a:pt x="2575931" y="0"/>
                  </a:cubicBezTo>
                </a:path>
              </a:pathLst>
            </a:custGeom>
            <a:ln w="19050">
              <a:solidFill>
                <a:schemeClr val="tx1"/>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2743200" y="5043487"/>
              <a:ext cx="2133600" cy="923330"/>
            </a:xfrm>
            <a:prstGeom prst="rect">
              <a:avLst/>
            </a:prstGeom>
            <a:noFill/>
          </p:spPr>
          <p:txBody>
            <a:bodyPr wrap="square" rtlCol="0">
              <a:spAutoFit/>
            </a:bodyPr>
            <a:lstStyle/>
            <a:p>
              <a:pPr algn="ctr"/>
              <a:r>
                <a:rPr lang="en-US" b="1" i="1" dirty="0" smtClean="0"/>
                <a:t>Workflow definition as repository instance</a:t>
              </a:r>
              <a:endParaRPr lang="en-US" b="1" i="1" dirty="0"/>
            </a:p>
          </p:txBody>
        </p:sp>
      </p:grpSp>
      <p:grpSp>
        <p:nvGrpSpPr>
          <p:cNvPr id="36" name="Group 35"/>
          <p:cNvGrpSpPr/>
          <p:nvPr/>
        </p:nvGrpSpPr>
        <p:grpSpPr>
          <a:xfrm>
            <a:off x="6705600" y="4129087"/>
            <a:ext cx="2057400" cy="2652713"/>
            <a:chOff x="6705600" y="3886200"/>
            <a:chExt cx="2057400" cy="2652713"/>
          </a:xfrm>
        </p:grpSpPr>
        <p:grpSp>
          <p:nvGrpSpPr>
            <p:cNvPr id="33" name="Group 32"/>
            <p:cNvGrpSpPr/>
            <p:nvPr/>
          </p:nvGrpSpPr>
          <p:grpSpPr>
            <a:xfrm>
              <a:off x="6705600" y="3886200"/>
              <a:ext cx="2057400" cy="2652713"/>
              <a:chOff x="6705600" y="4205287"/>
              <a:chExt cx="2057400" cy="2652713"/>
            </a:xfrm>
          </p:grpSpPr>
          <p:sp>
            <p:nvSpPr>
              <p:cNvPr id="136" name="TextBox 135"/>
              <p:cNvSpPr txBox="1"/>
              <p:nvPr/>
            </p:nvSpPr>
            <p:spPr>
              <a:xfrm>
                <a:off x="6705600" y="4205287"/>
                <a:ext cx="2057400" cy="400110"/>
              </a:xfrm>
              <a:prstGeom prst="rect">
                <a:avLst/>
              </a:prstGeom>
              <a:noFill/>
            </p:spPr>
            <p:txBody>
              <a:bodyPr wrap="square" rtlCol="0">
                <a:spAutoFit/>
              </a:bodyPr>
              <a:lstStyle/>
              <a:p>
                <a:pPr algn="ctr"/>
                <a:r>
                  <a:rPr lang="en-US" sz="2000" b="1" dirty="0" smtClean="0"/>
                  <a:t>Visual Studio</a:t>
                </a:r>
                <a:endParaRPr lang="en-US" sz="2000" b="1" dirty="0"/>
              </a:p>
            </p:txBody>
          </p:sp>
          <p:grpSp>
            <p:nvGrpSpPr>
              <p:cNvPr id="59" name="Group 15"/>
              <p:cNvGrpSpPr>
                <a:grpSpLocks/>
              </p:cNvGrpSpPr>
              <p:nvPr/>
            </p:nvGrpSpPr>
            <p:grpSpPr bwMode="auto">
              <a:xfrm>
                <a:off x="7620000" y="5805487"/>
                <a:ext cx="293914" cy="685800"/>
                <a:chOff x="2976" y="768"/>
                <a:chExt cx="912" cy="2135"/>
              </a:xfrm>
            </p:grpSpPr>
            <p:sp>
              <p:nvSpPr>
                <p:cNvPr id="60" name="Oval 16" descr="Dark vertical"/>
                <p:cNvSpPr>
                  <a:spLocks noChangeArrowheads="1"/>
                </p:cNvSpPr>
                <p:nvPr/>
              </p:nvSpPr>
              <p:spPr bwMode="auto">
                <a:xfrm>
                  <a:off x="3141" y="768"/>
                  <a:ext cx="611" cy="614"/>
                </a:xfrm>
                <a:prstGeom prst="ellipse">
                  <a:avLst/>
                </a:prstGeom>
                <a:pattFill prst="dkVert">
                  <a:fgClr>
                    <a:srgbClr val="B2B2B2"/>
                  </a:fgClr>
                  <a:bgClr>
                    <a:schemeClr val="tx2"/>
                  </a:bgClr>
                </a:pattFill>
                <a:ln w="38100" algn="ctr">
                  <a:noFill/>
                  <a:round/>
                  <a:headEnd/>
                  <a:tailEnd type="none" w="lg" len="lg"/>
                </a:ln>
              </p:spPr>
              <p:txBody>
                <a:bodyPr anchor="ctr">
                  <a:spAutoFit/>
                </a:bodyPr>
                <a:lstStyle/>
                <a:p>
                  <a:endParaRPr lang="en-US"/>
                </a:p>
              </p:txBody>
            </p:sp>
            <p:grpSp>
              <p:nvGrpSpPr>
                <p:cNvPr id="61" name="Group 17"/>
                <p:cNvGrpSpPr>
                  <a:grpSpLocks/>
                </p:cNvGrpSpPr>
                <p:nvPr/>
              </p:nvGrpSpPr>
              <p:grpSpPr bwMode="auto">
                <a:xfrm>
                  <a:off x="2976" y="1433"/>
                  <a:ext cx="912" cy="1470"/>
                  <a:chOff x="2976" y="1433"/>
                  <a:chExt cx="912" cy="1495"/>
                </a:xfrm>
              </p:grpSpPr>
              <p:sp>
                <p:nvSpPr>
                  <p:cNvPr id="62" name="AutoShape 18" descr="Dark vertical"/>
                  <p:cNvSpPr>
                    <a:spLocks noChangeArrowheads="1"/>
                  </p:cNvSpPr>
                  <p:nvPr/>
                </p:nvSpPr>
                <p:spPr bwMode="auto">
                  <a:xfrm rot="10800000">
                    <a:off x="2976" y="1433"/>
                    <a:ext cx="912" cy="834"/>
                  </a:xfrm>
                  <a:prstGeom prst="triangle">
                    <a:avLst>
                      <a:gd name="adj" fmla="val 50000"/>
                    </a:avLst>
                  </a:prstGeom>
                  <a:pattFill prst="dkVert">
                    <a:fgClr>
                      <a:srgbClr val="B2B2B2"/>
                    </a:fgClr>
                    <a:bgClr>
                      <a:schemeClr val="tx2"/>
                    </a:bgClr>
                  </a:pattFill>
                  <a:ln w="38100" algn="ctr">
                    <a:noFill/>
                    <a:miter lim="800000"/>
                    <a:headEnd/>
                    <a:tailEnd type="none" w="lg" len="lg"/>
                  </a:ln>
                </p:spPr>
                <p:txBody>
                  <a:bodyPr anchor="ctr">
                    <a:spAutoFit/>
                  </a:bodyPr>
                  <a:lstStyle/>
                  <a:p>
                    <a:endParaRPr lang="en-US"/>
                  </a:p>
                </p:txBody>
              </p:sp>
              <p:sp>
                <p:nvSpPr>
                  <p:cNvPr id="63" name="AutoShape 19" descr="Dark vertical"/>
                  <p:cNvSpPr>
                    <a:spLocks noChangeArrowheads="1"/>
                  </p:cNvSpPr>
                  <p:nvPr/>
                </p:nvSpPr>
                <p:spPr bwMode="auto">
                  <a:xfrm rot="17803396" flipH="1">
                    <a:off x="2644" y="2160"/>
                    <a:ext cx="1275" cy="262"/>
                  </a:xfrm>
                  <a:prstGeom prst="parallelogram">
                    <a:avLst>
                      <a:gd name="adj" fmla="val 33502"/>
                    </a:avLst>
                  </a:prstGeom>
                  <a:pattFill prst="dkVert">
                    <a:fgClr>
                      <a:srgbClr val="B2B2B2"/>
                    </a:fgClr>
                    <a:bgClr>
                      <a:schemeClr val="tx2"/>
                    </a:bgClr>
                  </a:pattFill>
                  <a:ln w="38100" algn="ctr">
                    <a:noFill/>
                    <a:miter lim="800000"/>
                    <a:headEnd/>
                    <a:tailEnd type="none" w="lg" len="lg"/>
                  </a:ln>
                </p:spPr>
                <p:txBody>
                  <a:bodyPr anchor="ctr">
                    <a:spAutoFit/>
                  </a:bodyPr>
                  <a:lstStyle/>
                  <a:p>
                    <a:endParaRPr lang="en-US"/>
                  </a:p>
                </p:txBody>
              </p:sp>
              <p:sp>
                <p:nvSpPr>
                  <p:cNvPr id="64" name="AutoShape 20" descr="Dark vertical"/>
                  <p:cNvSpPr>
                    <a:spLocks noChangeArrowheads="1"/>
                  </p:cNvSpPr>
                  <p:nvPr/>
                </p:nvSpPr>
                <p:spPr bwMode="auto">
                  <a:xfrm rot="3796604">
                    <a:off x="2950" y="2160"/>
                    <a:ext cx="1275" cy="262"/>
                  </a:xfrm>
                  <a:prstGeom prst="parallelogram">
                    <a:avLst>
                      <a:gd name="adj" fmla="val 33502"/>
                    </a:avLst>
                  </a:prstGeom>
                  <a:pattFill prst="dkVert">
                    <a:fgClr>
                      <a:srgbClr val="B2B2B2"/>
                    </a:fgClr>
                    <a:bgClr>
                      <a:schemeClr val="tx2"/>
                    </a:bgClr>
                  </a:pattFill>
                  <a:ln w="38100" algn="ctr">
                    <a:noFill/>
                    <a:miter lim="800000"/>
                    <a:headEnd/>
                    <a:tailEnd type="none" w="lg" len="lg"/>
                  </a:ln>
                </p:spPr>
                <p:txBody>
                  <a:bodyPr anchor="ctr">
                    <a:spAutoFit/>
                  </a:bodyPr>
                  <a:lstStyle/>
                  <a:p>
                    <a:endParaRPr lang="en-US"/>
                  </a:p>
                </p:txBody>
              </p:sp>
            </p:grpSp>
          </p:grpSp>
          <p:sp>
            <p:nvSpPr>
              <p:cNvPr id="65" name="Rectangle 21"/>
              <p:cNvSpPr>
                <a:spLocks noChangeArrowheads="1"/>
              </p:cNvSpPr>
              <p:nvPr/>
            </p:nvSpPr>
            <p:spPr bwMode="auto">
              <a:xfrm>
                <a:off x="7097939" y="6491287"/>
                <a:ext cx="1289050" cy="366713"/>
              </a:xfrm>
              <a:prstGeom prst="rect">
                <a:avLst/>
              </a:prstGeom>
              <a:noFill/>
              <a:ln w="28575" algn="ctr">
                <a:noFill/>
                <a:miter lim="800000"/>
                <a:headEnd/>
                <a:tailEnd type="none" w="lg" len="lg"/>
              </a:ln>
            </p:spPr>
            <p:txBody>
              <a:bodyPr wrap="none">
                <a:spAutoFit/>
              </a:bodyPr>
              <a:lstStyle/>
              <a:p>
                <a:pPr algn="ctr"/>
                <a:r>
                  <a:rPr lang="en-US" sz="1800" b="1" i="1"/>
                  <a:t>Developer</a:t>
                </a:r>
              </a:p>
            </p:txBody>
          </p:sp>
        </p:grpSp>
        <p:pic>
          <p:nvPicPr>
            <p:cNvPr id="35" name="Picture 2"/>
            <p:cNvPicPr>
              <a:picLocks noChangeAspect="1" noChangeArrowheads="1"/>
            </p:cNvPicPr>
            <p:nvPr/>
          </p:nvPicPr>
          <p:blipFill>
            <a:blip r:embed="rId4" cstate="print"/>
            <a:srcRect/>
            <a:stretch>
              <a:fillRect/>
            </a:stretch>
          </p:blipFill>
          <p:spPr bwMode="auto">
            <a:xfrm>
              <a:off x="6858000" y="4267200"/>
              <a:ext cx="1774300" cy="1066800"/>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dissolv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The "Oslo" Process Server</a:t>
            </a:r>
            <a:endParaRPr lang="en-US" dirty="0"/>
          </a:p>
        </p:txBody>
      </p:sp>
      <p:sp>
        <p:nvSpPr>
          <p:cNvPr id="6" name="Subtitle 5"/>
          <p:cNvSpPr>
            <a:spLocks noGrp="1"/>
          </p:cNvSpPr>
          <p:nvPr>
            <p:ph type="subTitle" idx="1"/>
          </p:nvPr>
        </p:nvSpPr>
        <p:spPr/>
        <p:txBody>
          <a:bodyPr/>
          <a:lstStyle/>
          <a:p>
            <a:endParaRPr lang="en-US"/>
          </a:p>
        </p:txBody>
      </p:sp>
      <p:sp>
        <p:nvSpPr>
          <p:cNvPr id="7" name="Text Placeholder 6"/>
          <p:cNvSpPr>
            <a:spLocks noGrp="1"/>
          </p:cNvSpPr>
          <p:nvPr>
            <p:ph type="body" sz="quarter" idx="10"/>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Executing Applications</a:t>
            </a:r>
            <a:endParaRPr lang="en-US" dirty="0"/>
          </a:p>
        </p:txBody>
      </p:sp>
      <p:sp>
        <p:nvSpPr>
          <p:cNvPr id="3" name="Content Placeholder 2"/>
          <p:cNvSpPr>
            <a:spLocks noGrp="1"/>
          </p:cNvSpPr>
          <p:nvPr>
            <p:ph idx="1"/>
          </p:nvPr>
        </p:nvSpPr>
        <p:spPr>
          <a:xfrm>
            <a:off x="381000" y="1412875"/>
            <a:ext cx="8382000" cy="4074962"/>
          </a:xfrm>
        </p:spPr>
        <p:txBody>
          <a:bodyPr/>
          <a:lstStyle/>
          <a:p>
            <a:r>
              <a:rPr lang="en-US" dirty="0" smtClean="0"/>
              <a:t>WF doesn’t mandate a particular host</a:t>
            </a:r>
          </a:p>
          <a:p>
            <a:pPr lvl="1"/>
            <a:r>
              <a:rPr lang="en-US" dirty="0" smtClean="0"/>
              <a:t>WF/WCF apps can run in nearly any process</a:t>
            </a:r>
          </a:p>
          <a:p>
            <a:endParaRPr lang="en-US" dirty="0" smtClean="0"/>
          </a:p>
          <a:p>
            <a:r>
              <a:rPr lang="en-US" dirty="0" smtClean="0"/>
              <a:t>The “Oslo” wave includes a new process server</a:t>
            </a:r>
          </a:p>
          <a:p>
            <a:pPr lvl="1"/>
            <a:r>
              <a:rPr lang="en-US" dirty="0" smtClean="0"/>
              <a:t>It provides a standard host for running </a:t>
            </a:r>
            <a:br>
              <a:rPr lang="en-US" dirty="0" smtClean="0"/>
            </a:br>
            <a:r>
              <a:rPr lang="en-US" dirty="0" smtClean="0"/>
              <a:t>WF/WCF apps</a:t>
            </a:r>
          </a:p>
          <a:p>
            <a:pPr lvl="2"/>
            <a:r>
              <a:rPr lang="en-US" dirty="0" smtClean="0"/>
              <a:t>Although using it isn’t required; WF/WCF apps </a:t>
            </a:r>
            <a:br>
              <a:rPr lang="en-US" dirty="0" smtClean="0"/>
            </a:br>
            <a:r>
              <a:rPr lang="en-US" dirty="0" smtClean="0"/>
              <a:t>can still run in any process</a:t>
            </a:r>
          </a:p>
          <a:p>
            <a:pPr lvl="1"/>
            <a:r>
              <a:rPr lang="en-US" dirty="0" smtClean="0"/>
              <a:t>It also supports other hosts</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The "Oslo" Process Server</a:t>
            </a:r>
            <a:br>
              <a:rPr lang="en-US" dirty="0" smtClean="0"/>
            </a:br>
            <a:r>
              <a:rPr sz="3600" dirty="0" smtClean="0">
                <a:solidFill>
                  <a:schemeClr val="accent5"/>
                </a:solidFill>
              </a:rPr>
              <a:t>Describing its parts</a:t>
            </a:r>
          </a:p>
        </p:txBody>
      </p:sp>
      <p:sp>
        <p:nvSpPr>
          <p:cNvPr id="3" name="Content Placeholder 2"/>
          <p:cNvSpPr>
            <a:spLocks noGrp="1"/>
          </p:cNvSpPr>
          <p:nvPr>
            <p:ph idx="1"/>
          </p:nvPr>
        </p:nvSpPr>
        <p:spPr>
          <a:xfrm>
            <a:off x="381000" y="1905000"/>
            <a:ext cx="8382000" cy="4653582"/>
          </a:xfrm>
        </p:spPr>
        <p:txBody>
          <a:bodyPr/>
          <a:lstStyle/>
          <a:p>
            <a:r>
              <a:rPr lang="en-US" sz="2800" dirty="0" smtClean="0"/>
              <a:t>Lifecycle Manager</a:t>
            </a:r>
          </a:p>
          <a:p>
            <a:pPr lvl="1"/>
            <a:r>
              <a:rPr lang="en-US" sz="2400" dirty="0" smtClean="0"/>
              <a:t>Loads applications into a host</a:t>
            </a:r>
          </a:p>
          <a:p>
            <a:pPr lvl="1"/>
            <a:r>
              <a:rPr lang="en-US" sz="2400" dirty="0" smtClean="0"/>
              <a:t>Monitors applications running in a host</a:t>
            </a:r>
          </a:p>
          <a:p>
            <a:r>
              <a:rPr lang="en-US" sz="2800" dirty="0" smtClean="0"/>
              <a:t>The first host:  WF/WCF Host</a:t>
            </a:r>
          </a:p>
          <a:p>
            <a:pPr lvl="1"/>
            <a:r>
              <a:rPr lang="en-US" sz="2400" dirty="0" smtClean="0"/>
              <a:t>Runs WF/WCF applications</a:t>
            </a:r>
          </a:p>
          <a:p>
            <a:pPr lvl="2"/>
            <a:r>
              <a:rPr lang="en-US" sz="2000" dirty="0" smtClean="0"/>
              <a:t>Designed for long-running services</a:t>
            </a:r>
          </a:p>
          <a:p>
            <a:pPr lvl="1"/>
            <a:r>
              <a:rPr lang="en-US" sz="2400" dirty="0" smtClean="0"/>
              <a:t>Provides services for</a:t>
            </a:r>
          </a:p>
          <a:p>
            <a:pPr lvl="2"/>
            <a:r>
              <a:rPr lang="en-US" sz="2000" dirty="0" smtClean="0"/>
              <a:t>Application load balancing across multiple machines</a:t>
            </a:r>
          </a:p>
          <a:p>
            <a:pPr lvl="3"/>
            <a:r>
              <a:rPr lang="en-US" sz="2000" dirty="0" smtClean="0"/>
              <a:t>With centralized persistence</a:t>
            </a:r>
          </a:p>
          <a:p>
            <a:pPr lvl="2"/>
            <a:r>
              <a:rPr lang="en-US" sz="2000" dirty="0" smtClean="0"/>
              <a:t>Compensation for long-running transactions</a:t>
            </a:r>
          </a:p>
          <a:p>
            <a:pPr lvl="2"/>
            <a:r>
              <a:rPr lang="en-US" sz="2000" dirty="0" smtClean="0"/>
              <a:t>XML messaging and transformation</a:t>
            </a:r>
          </a:p>
          <a:p>
            <a:pPr lvl="2"/>
            <a:r>
              <a:rPr lang="en-US" sz="2000" dirty="0" smtClean="0"/>
              <a:t>More…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dissolve">
                                      <p:cBhvr>
                                        <p:cTn id="36" dur="500"/>
                                        <p:tgtEl>
                                          <p:spTgt spid="3">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dissolve">
                                      <p:cBhvr>
                                        <p:cTn id="39" dur="500"/>
                                        <p:tgtEl>
                                          <p:spTgt spid="3">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dissolv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The "Oslo" Process Server</a:t>
            </a:r>
            <a:br>
              <a:rPr lang="en-US" dirty="0" smtClean="0"/>
            </a:br>
            <a:r>
              <a:rPr sz="3600" dirty="0" smtClean="0">
                <a:solidFill>
                  <a:schemeClr val="accent5"/>
                </a:solidFill>
              </a:rPr>
              <a:t>With the WF/WCF host</a:t>
            </a:r>
          </a:p>
        </p:txBody>
      </p:sp>
      <p:sp>
        <p:nvSpPr>
          <p:cNvPr id="84" name="Content Placeholder 83"/>
          <p:cNvSpPr>
            <a:spLocks noGrp="1"/>
          </p:cNvSpPr>
          <p:nvPr>
            <p:ph idx="1"/>
          </p:nvPr>
        </p:nvSpPr>
        <p:spPr/>
        <p:txBody>
          <a:bodyPr/>
          <a:lstStyle/>
          <a:p>
            <a:endParaRPr lang="en-US"/>
          </a:p>
        </p:txBody>
      </p:sp>
      <p:grpSp>
        <p:nvGrpSpPr>
          <p:cNvPr id="99" name="Group 98"/>
          <p:cNvGrpSpPr/>
          <p:nvPr/>
        </p:nvGrpSpPr>
        <p:grpSpPr>
          <a:xfrm>
            <a:off x="304800" y="1447799"/>
            <a:ext cx="8534400" cy="5269089"/>
            <a:chOff x="304800" y="1447799"/>
            <a:chExt cx="8534400" cy="5269089"/>
          </a:xfrm>
        </p:grpSpPr>
        <p:sp>
          <p:nvSpPr>
            <p:cNvPr id="4" name="Rectangle 3"/>
            <p:cNvSpPr/>
            <p:nvPr/>
          </p:nvSpPr>
          <p:spPr bwMode="auto">
            <a:xfrm>
              <a:off x="304800" y="1447799"/>
              <a:ext cx="8534400" cy="5269089"/>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Rectangle 4"/>
            <p:cNvSpPr/>
            <p:nvPr/>
          </p:nvSpPr>
          <p:spPr bwMode="auto">
            <a:xfrm>
              <a:off x="457200" y="1556658"/>
              <a:ext cx="8246533" cy="4572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TextBox 5"/>
            <p:cNvSpPr txBox="1"/>
            <p:nvPr/>
          </p:nvSpPr>
          <p:spPr>
            <a:xfrm>
              <a:off x="3276600" y="1524000"/>
              <a:ext cx="2667000" cy="461665"/>
            </a:xfrm>
            <a:prstGeom prst="rect">
              <a:avLst/>
            </a:prstGeom>
            <a:noFill/>
          </p:spPr>
          <p:txBody>
            <a:bodyPr wrap="square" rtlCol="0">
              <a:spAutoFit/>
            </a:bodyPr>
            <a:lstStyle/>
            <a:p>
              <a:pPr algn="ctr"/>
              <a:r>
                <a:rPr lang="en-US" sz="2400" b="1" dirty="0" smtClean="0"/>
                <a:t>Lifecycle Manager</a:t>
              </a:r>
              <a:endParaRPr lang="en-US" sz="2400" b="1" dirty="0"/>
            </a:p>
          </p:txBody>
        </p:sp>
      </p:grpSp>
      <p:grpSp>
        <p:nvGrpSpPr>
          <p:cNvPr id="100" name="Group 99"/>
          <p:cNvGrpSpPr/>
          <p:nvPr/>
        </p:nvGrpSpPr>
        <p:grpSpPr>
          <a:xfrm>
            <a:off x="457200" y="2133600"/>
            <a:ext cx="5562600" cy="4419600"/>
            <a:chOff x="457200" y="2133600"/>
            <a:chExt cx="5562600" cy="4419600"/>
          </a:xfrm>
        </p:grpSpPr>
        <p:sp>
          <p:nvSpPr>
            <p:cNvPr id="7" name="Rectangle 6"/>
            <p:cNvSpPr/>
            <p:nvPr/>
          </p:nvSpPr>
          <p:spPr bwMode="auto">
            <a:xfrm>
              <a:off x="457200" y="2133600"/>
              <a:ext cx="5562600" cy="4419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2133600" y="2209800"/>
              <a:ext cx="2438400" cy="461665"/>
            </a:xfrm>
            <a:prstGeom prst="rect">
              <a:avLst/>
            </a:prstGeom>
            <a:noFill/>
          </p:spPr>
          <p:txBody>
            <a:bodyPr wrap="square" rtlCol="0">
              <a:spAutoFit/>
            </a:bodyPr>
            <a:lstStyle/>
            <a:p>
              <a:pPr algn="ctr"/>
              <a:r>
                <a:rPr lang="en-US" sz="2400" b="1" dirty="0" smtClean="0"/>
                <a:t>WF/WCF Host</a:t>
              </a:r>
              <a:endParaRPr lang="en-US" sz="2400" b="1" dirty="0"/>
            </a:p>
          </p:txBody>
        </p:sp>
        <p:grpSp>
          <p:nvGrpSpPr>
            <p:cNvPr id="91" name="Group 90"/>
            <p:cNvGrpSpPr/>
            <p:nvPr/>
          </p:nvGrpSpPr>
          <p:grpSpPr>
            <a:xfrm>
              <a:off x="838200" y="2819400"/>
              <a:ext cx="4724400" cy="1969532"/>
              <a:chOff x="3352800" y="2743200"/>
              <a:chExt cx="4724400" cy="1969532"/>
            </a:xfrm>
          </p:grpSpPr>
          <p:grpSp>
            <p:nvGrpSpPr>
              <p:cNvPr id="37" name="Group 36"/>
              <p:cNvGrpSpPr/>
              <p:nvPr/>
            </p:nvGrpSpPr>
            <p:grpSpPr>
              <a:xfrm>
                <a:off x="3352800" y="2743200"/>
                <a:ext cx="1066800" cy="1524000"/>
                <a:chOff x="4191000" y="2895600"/>
                <a:chExt cx="1066800" cy="1524000"/>
              </a:xfrm>
            </p:grpSpPr>
            <p:sp>
              <p:nvSpPr>
                <p:cNvPr id="11" name="Oval 10"/>
                <p:cNvSpPr/>
                <p:nvPr/>
              </p:nvSpPr>
              <p:spPr bwMode="auto">
                <a:xfrm>
                  <a:off x="4191000" y="2895600"/>
                  <a:ext cx="10668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12" name="Group 11"/>
                <p:cNvGrpSpPr/>
                <p:nvPr/>
              </p:nvGrpSpPr>
              <p:grpSpPr>
                <a:xfrm>
                  <a:off x="4419600" y="3124200"/>
                  <a:ext cx="647700" cy="1066800"/>
                  <a:chOff x="7239000" y="533400"/>
                  <a:chExt cx="1295400" cy="2133600"/>
                </a:xfrm>
              </p:grpSpPr>
              <p:sp>
                <p:nvSpPr>
                  <p:cNvPr id="13" name="Rectangle 12"/>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 name="Straight Connector 13"/>
                  <p:cNvCxnSpPr>
                    <a:endCxn id="20"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Diamond 15"/>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7" name="Straight Connector 16"/>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19" name="Diamond 18"/>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1" name="Rectangle 20"/>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22" name="Straight Connector 21"/>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sp>
            <p:nvSpPr>
              <p:cNvPr id="10" name="TextBox 9"/>
              <p:cNvSpPr txBox="1"/>
              <p:nvPr/>
            </p:nvSpPr>
            <p:spPr>
              <a:xfrm>
                <a:off x="4572000" y="4343400"/>
                <a:ext cx="2362200" cy="369332"/>
              </a:xfrm>
              <a:prstGeom prst="rect">
                <a:avLst/>
              </a:prstGeom>
              <a:noFill/>
            </p:spPr>
            <p:txBody>
              <a:bodyPr wrap="square" rtlCol="0">
                <a:spAutoFit/>
              </a:bodyPr>
              <a:lstStyle/>
              <a:p>
                <a:pPr algn="ctr"/>
                <a:r>
                  <a:rPr lang="en-US" b="1" i="1" dirty="0" smtClean="0"/>
                  <a:t>WF/WCF Applications</a:t>
                </a:r>
                <a:endParaRPr lang="en-US" b="1" i="1" dirty="0"/>
              </a:p>
            </p:txBody>
          </p:sp>
          <p:grpSp>
            <p:nvGrpSpPr>
              <p:cNvPr id="38" name="Group 37"/>
              <p:cNvGrpSpPr/>
              <p:nvPr/>
            </p:nvGrpSpPr>
            <p:grpSpPr>
              <a:xfrm>
                <a:off x="4572000" y="2743200"/>
                <a:ext cx="1066800" cy="1524000"/>
                <a:chOff x="4191000" y="2895600"/>
                <a:chExt cx="1066800" cy="1524000"/>
              </a:xfrm>
            </p:grpSpPr>
            <p:sp>
              <p:nvSpPr>
                <p:cNvPr id="39" name="Oval 38"/>
                <p:cNvSpPr/>
                <p:nvPr/>
              </p:nvSpPr>
              <p:spPr bwMode="auto">
                <a:xfrm>
                  <a:off x="4191000" y="2895600"/>
                  <a:ext cx="10668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40" name="Group 39"/>
                <p:cNvGrpSpPr/>
                <p:nvPr/>
              </p:nvGrpSpPr>
              <p:grpSpPr>
                <a:xfrm>
                  <a:off x="4419600" y="3124200"/>
                  <a:ext cx="647700" cy="1066800"/>
                  <a:chOff x="7239000" y="533400"/>
                  <a:chExt cx="1295400" cy="2133600"/>
                </a:xfrm>
              </p:grpSpPr>
              <p:sp>
                <p:nvSpPr>
                  <p:cNvPr id="41" name="Rectangle 40"/>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2" name="Straight Connector 41"/>
                  <p:cNvCxnSpPr>
                    <a:endCxn id="48"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44" name="Diamond 43"/>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5" name="Straight Connector 44"/>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47" name="Diamond 46"/>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8" name="Rectangle 47"/>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9" name="Rectangle 48"/>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50" name="Straight Connector 49"/>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52" name="Group 51"/>
              <p:cNvGrpSpPr/>
              <p:nvPr/>
            </p:nvGrpSpPr>
            <p:grpSpPr>
              <a:xfrm>
                <a:off x="5791200" y="2743200"/>
                <a:ext cx="1066800" cy="1524000"/>
                <a:chOff x="4191000" y="2895600"/>
                <a:chExt cx="1066800" cy="1524000"/>
              </a:xfrm>
            </p:grpSpPr>
            <p:sp>
              <p:nvSpPr>
                <p:cNvPr id="53" name="Oval 52"/>
                <p:cNvSpPr/>
                <p:nvPr/>
              </p:nvSpPr>
              <p:spPr bwMode="auto">
                <a:xfrm>
                  <a:off x="4191000" y="2895600"/>
                  <a:ext cx="10668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54" name="Group 53"/>
                <p:cNvGrpSpPr/>
                <p:nvPr/>
              </p:nvGrpSpPr>
              <p:grpSpPr>
                <a:xfrm>
                  <a:off x="4419600" y="3124200"/>
                  <a:ext cx="647700" cy="1066800"/>
                  <a:chOff x="7239000" y="533400"/>
                  <a:chExt cx="1295400" cy="2133600"/>
                </a:xfrm>
              </p:grpSpPr>
              <p:sp>
                <p:nvSpPr>
                  <p:cNvPr id="55" name="Rectangle 54"/>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56" name="Straight Connector 55"/>
                  <p:cNvCxnSpPr>
                    <a:endCxn id="62"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58" name="Diamond 57"/>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59" name="Straight Connector 58"/>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61" name="Diamond 60"/>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2" name="Rectangle 61"/>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3" name="Rectangle 62"/>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4" name="Straight Connector 63"/>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66" name="Group 65"/>
              <p:cNvGrpSpPr/>
              <p:nvPr/>
            </p:nvGrpSpPr>
            <p:grpSpPr>
              <a:xfrm>
                <a:off x="7010400" y="2743200"/>
                <a:ext cx="1066800" cy="1524000"/>
                <a:chOff x="4191000" y="2895600"/>
                <a:chExt cx="1066800" cy="1524000"/>
              </a:xfrm>
            </p:grpSpPr>
            <p:sp>
              <p:nvSpPr>
                <p:cNvPr id="67" name="Oval 66"/>
                <p:cNvSpPr/>
                <p:nvPr/>
              </p:nvSpPr>
              <p:spPr bwMode="auto">
                <a:xfrm>
                  <a:off x="4191000" y="2895600"/>
                  <a:ext cx="10668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68" name="Group 67"/>
                <p:cNvGrpSpPr/>
                <p:nvPr/>
              </p:nvGrpSpPr>
              <p:grpSpPr>
                <a:xfrm>
                  <a:off x="4419600" y="3124200"/>
                  <a:ext cx="647700" cy="1066800"/>
                  <a:chOff x="7239000" y="533400"/>
                  <a:chExt cx="1295400" cy="2133600"/>
                </a:xfrm>
              </p:grpSpPr>
              <p:sp>
                <p:nvSpPr>
                  <p:cNvPr id="69" name="Rectangle 68"/>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70" name="Straight Connector 69"/>
                  <p:cNvCxnSpPr>
                    <a:endCxn id="76"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72" name="Diamond 71"/>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73" name="Straight Connector 72"/>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75" name="Diamond 74"/>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6" name="Rectangle 75"/>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7" name="Rectangle 76"/>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78" name="Straight Connector 77"/>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grpSp>
      <p:grpSp>
        <p:nvGrpSpPr>
          <p:cNvPr id="92" name="Group 91"/>
          <p:cNvGrpSpPr/>
          <p:nvPr/>
        </p:nvGrpSpPr>
        <p:grpSpPr>
          <a:xfrm>
            <a:off x="609600" y="4876800"/>
            <a:ext cx="5257800" cy="1600200"/>
            <a:chOff x="3124200" y="4800600"/>
            <a:chExt cx="5257800" cy="1600200"/>
          </a:xfrm>
        </p:grpSpPr>
        <p:sp>
          <p:nvSpPr>
            <p:cNvPr id="32" name="TextBox 31"/>
            <p:cNvSpPr txBox="1"/>
            <p:nvPr/>
          </p:nvSpPr>
          <p:spPr>
            <a:xfrm>
              <a:off x="6629400" y="4876800"/>
              <a:ext cx="1600200"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b="1" dirty="0" smtClean="0"/>
                <a:t>Compensation</a:t>
              </a:r>
              <a:endParaRPr lang="en-US" b="1" dirty="0"/>
            </a:p>
            <a:p>
              <a:pPr algn="ctr"/>
              <a:endParaRPr lang="en-US" b="1" dirty="0" smtClean="0"/>
            </a:p>
          </p:txBody>
        </p:sp>
        <p:sp>
          <p:nvSpPr>
            <p:cNvPr id="35" name="TextBox 34"/>
            <p:cNvSpPr txBox="1"/>
            <p:nvPr/>
          </p:nvSpPr>
          <p:spPr>
            <a:xfrm>
              <a:off x="4419600" y="4876800"/>
              <a:ext cx="2057400"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b="1" dirty="0" smtClean="0"/>
                <a:t>Application Load Balancing</a:t>
              </a:r>
              <a:endParaRPr lang="en-US" b="1" dirty="0"/>
            </a:p>
          </p:txBody>
        </p:sp>
        <p:sp>
          <p:nvSpPr>
            <p:cNvPr id="36" name="TextBox 35"/>
            <p:cNvSpPr txBox="1"/>
            <p:nvPr/>
          </p:nvSpPr>
          <p:spPr>
            <a:xfrm>
              <a:off x="4419600" y="5638800"/>
              <a:ext cx="2057400"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b="1" dirty="0" smtClean="0"/>
                <a:t>XML Messaging and Transformation</a:t>
              </a:r>
              <a:endParaRPr lang="en-US" b="1" dirty="0"/>
            </a:p>
          </p:txBody>
        </p:sp>
        <p:sp>
          <p:nvSpPr>
            <p:cNvPr id="80" name="Rectangle 79"/>
            <p:cNvSpPr/>
            <p:nvPr/>
          </p:nvSpPr>
          <p:spPr bwMode="auto">
            <a:xfrm>
              <a:off x="3124200" y="4800600"/>
              <a:ext cx="5257800" cy="1600200"/>
            </a:xfrm>
            <a:prstGeom prst="rect">
              <a:avLst/>
            </a:prstGeom>
            <a:noFill/>
            <a:ln w="25400">
              <a:solidFill>
                <a:schemeClr val="bg1"/>
              </a:solidFill>
              <a:prstDash val="dash"/>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1" name="TextBox 80"/>
            <p:cNvSpPr txBox="1"/>
            <p:nvPr/>
          </p:nvSpPr>
          <p:spPr>
            <a:xfrm>
              <a:off x="3200400" y="5301342"/>
              <a:ext cx="1142999" cy="646331"/>
            </a:xfrm>
            <a:prstGeom prst="rect">
              <a:avLst/>
            </a:prstGeom>
            <a:noFill/>
          </p:spPr>
          <p:txBody>
            <a:bodyPr wrap="square" rtlCol="0">
              <a:spAutoFit/>
            </a:bodyPr>
            <a:lstStyle/>
            <a:p>
              <a:pPr algn="ctr"/>
              <a:r>
                <a:rPr lang="en-US" b="1" i="1" dirty="0" smtClean="0"/>
                <a:t>Workflow Services</a:t>
              </a:r>
            </a:p>
          </p:txBody>
        </p:sp>
        <p:sp>
          <p:nvSpPr>
            <p:cNvPr id="82" name="TextBox 81"/>
            <p:cNvSpPr txBox="1"/>
            <p:nvPr/>
          </p:nvSpPr>
          <p:spPr>
            <a:xfrm>
              <a:off x="6629400" y="5638800"/>
              <a:ext cx="1600200"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b="1" dirty="0" smtClean="0"/>
                <a:t>. . .</a:t>
              </a:r>
            </a:p>
            <a:p>
              <a:pPr algn="ctr"/>
              <a:endParaRPr lang="en-US" b="1" dirty="0"/>
            </a:p>
          </p:txBody>
        </p:sp>
      </p:grpSp>
      <p:grpSp>
        <p:nvGrpSpPr>
          <p:cNvPr id="98" name="Group 97"/>
          <p:cNvGrpSpPr/>
          <p:nvPr/>
        </p:nvGrpSpPr>
        <p:grpSpPr>
          <a:xfrm>
            <a:off x="6248400" y="2209800"/>
            <a:ext cx="2362200" cy="4191000"/>
            <a:chOff x="6096000" y="2209800"/>
            <a:chExt cx="2362200" cy="4191000"/>
          </a:xfrm>
        </p:grpSpPr>
        <p:sp>
          <p:nvSpPr>
            <p:cNvPr id="86" name="Rectangle 85"/>
            <p:cNvSpPr/>
            <p:nvPr/>
          </p:nvSpPr>
          <p:spPr bwMode="auto">
            <a:xfrm>
              <a:off x="6096000" y="2209800"/>
              <a:ext cx="2057400" cy="3886200"/>
            </a:xfrm>
            <a:prstGeom prst="rect">
              <a:avLst/>
            </a:prstGeom>
            <a:noFill/>
            <a:ln w="22225">
              <a:solidFill>
                <a:schemeClr val="accent2"/>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3" name="TextBox 92"/>
            <p:cNvSpPr txBox="1"/>
            <p:nvPr/>
          </p:nvSpPr>
          <p:spPr>
            <a:xfrm>
              <a:off x="6172200" y="3505200"/>
              <a:ext cx="2209800" cy="461665"/>
            </a:xfrm>
            <a:prstGeom prst="rect">
              <a:avLst/>
            </a:prstGeom>
            <a:noFill/>
          </p:spPr>
          <p:txBody>
            <a:bodyPr wrap="square" rtlCol="0">
              <a:spAutoFit/>
            </a:bodyPr>
            <a:lstStyle/>
            <a:p>
              <a:pPr algn="ctr"/>
              <a:r>
                <a:rPr lang="en-US" sz="2400" b="1" dirty="0" smtClean="0"/>
                <a:t>Other Hosts</a:t>
              </a:r>
              <a:endParaRPr lang="en-US" sz="2400" b="1" dirty="0"/>
            </a:p>
          </p:txBody>
        </p:sp>
        <p:sp>
          <p:nvSpPr>
            <p:cNvPr id="96" name="Rectangle 95"/>
            <p:cNvSpPr/>
            <p:nvPr/>
          </p:nvSpPr>
          <p:spPr bwMode="auto">
            <a:xfrm>
              <a:off x="6248400" y="2362200"/>
              <a:ext cx="2057400" cy="3886200"/>
            </a:xfrm>
            <a:prstGeom prst="rect">
              <a:avLst/>
            </a:prstGeom>
            <a:noFill/>
            <a:ln w="22225">
              <a:solidFill>
                <a:schemeClr val="accent2"/>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7" name="Rectangle 96"/>
            <p:cNvSpPr/>
            <p:nvPr/>
          </p:nvSpPr>
          <p:spPr bwMode="auto">
            <a:xfrm>
              <a:off x="6400800" y="2514600"/>
              <a:ext cx="2057400" cy="3886200"/>
            </a:xfrm>
            <a:prstGeom prst="rect">
              <a:avLst/>
            </a:prstGeom>
            <a:noFill/>
            <a:ln w="22225">
              <a:solidFill>
                <a:schemeClr val="accent2"/>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dissolve">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dissolv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dissolve">
                                      <p:cBhvr>
                                        <p:cTn id="2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The "Oslo" Process Server</a:t>
            </a:r>
            <a:br>
              <a:rPr lang="en-US" dirty="0" smtClean="0"/>
            </a:br>
            <a:r>
              <a:rPr sz="3600" dirty="0" smtClean="0">
                <a:solidFill>
                  <a:schemeClr val="accent5"/>
                </a:solidFill>
              </a:rPr>
              <a:t>Creating and running WF/WCF applications</a:t>
            </a:r>
          </a:p>
        </p:txBody>
      </p:sp>
      <p:sp>
        <p:nvSpPr>
          <p:cNvPr id="4" name="Rectangle 3"/>
          <p:cNvSpPr/>
          <p:nvPr/>
        </p:nvSpPr>
        <p:spPr bwMode="auto">
          <a:xfrm>
            <a:off x="3048000" y="2057400"/>
            <a:ext cx="3048000" cy="28194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 name="Rectangle 6"/>
          <p:cNvSpPr/>
          <p:nvPr/>
        </p:nvSpPr>
        <p:spPr bwMode="auto">
          <a:xfrm>
            <a:off x="3200400" y="2286000"/>
            <a:ext cx="2743200" cy="2362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3352800" y="2362200"/>
            <a:ext cx="2438400" cy="461665"/>
          </a:xfrm>
          <a:prstGeom prst="rect">
            <a:avLst/>
          </a:prstGeom>
          <a:noFill/>
        </p:spPr>
        <p:txBody>
          <a:bodyPr wrap="square" rtlCol="0">
            <a:spAutoFit/>
          </a:bodyPr>
          <a:lstStyle/>
          <a:p>
            <a:pPr algn="ctr"/>
            <a:r>
              <a:rPr lang="en-US" sz="2400" b="1" dirty="0" smtClean="0"/>
              <a:t>WF/WCF Host</a:t>
            </a:r>
            <a:endParaRPr lang="en-US" sz="2400" b="1" dirty="0"/>
          </a:p>
        </p:txBody>
      </p:sp>
      <p:grpSp>
        <p:nvGrpSpPr>
          <p:cNvPr id="59" name="Group 58"/>
          <p:cNvGrpSpPr/>
          <p:nvPr/>
        </p:nvGrpSpPr>
        <p:grpSpPr>
          <a:xfrm>
            <a:off x="214352" y="3144644"/>
            <a:ext cx="2370803" cy="3713356"/>
            <a:chOff x="214352" y="3144644"/>
            <a:chExt cx="2370803" cy="3713356"/>
          </a:xfrm>
        </p:grpSpPr>
        <p:sp>
          <p:nvSpPr>
            <p:cNvPr id="121" name="Can 120"/>
            <p:cNvSpPr/>
            <p:nvPr/>
          </p:nvSpPr>
          <p:spPr bwMode="auto">
            <a:xfrm>
              <a:off x="457200" y="5334000"/>
              <a:ext cx="2127955" cy="1175456"/>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2" name="TextBox 121"/>
            <p:cNvSpPr txBox="1"/>
            <p:nvPr/>
          </p:nvSpPr>
          <p:spPr>
            <a:xfrm>
              <a:off x="533400" y="6457890"/>
              <a:ext cx="1981200" cy="400110"/>
            </a:xfrm>
            <a:prstGeom prst="rect">
              <a:avLst/>
            </a:prstGeom>
            <a:noFill/>
          </p:spPr>
          <p:txBody>
            <a:bodyPr wrap="square" rtlCol="0">
              <a:spAutoFit/>
            </a:bodyPr>
            <a:lstStyle/>
            <a:p>
              <a:pPr algn="ctr"/>
              <a:r>
                <a:rPr lang="en-US" sz="2000" b="1" dirty="0" smtClean="0"/>
                <a:t>Repository</a:t>
              </a:r>
              <a:endParaRPr lang="en-US" sz="2000" b="1" dirty="0"/>
            </a:p>
          </p:txBody>
        </p:sp>
        <p:sp useBgFill="1">
          <p:nvSpPr>
            <p:cNvPr id="124" name="Rectangle 123"/>
            <p:cNvSpPr/>
            <p:nvPr/>
          </p:nvSpPr>
          <p:spPr bwMode="auto">
            <a:xfrm>
              <a:off x="609600" y="5715000"/>
              <a:ext cx="533400" cy="2286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5" name="Straight Connector 124"/>
            <p:cNvCxnSpPr/>
            <p:nvPr/>
          </p:nvCxnSpPr>
          <p:spPr>
            <a:xfrm rot="5400000">
              <a:off x="876697" y="6057503"/>
              <a:ext cx="837406"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bwMode="auto">
            <a:xfrm>
              <a:off x="1600200" y="6096000"/>
              <a:ext cx="533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7" name="Straight Arrow Connector 126"/>
            <p:cNvCxnSpPr>
              <a:stCxn id="124" idx="3"/>
            </p:cNvCxnSpPr>
            <p:nvPr/>
          </p:nvCxnSpPr>
          <p:spPr>
            <a:xfrm>
              <a:off x="1143000" y="5829300"/>
              <a:ext cx="453957" cy="325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Freeform 131"/>
            <p:cNvSpPr/>
            <p:nvPr/>
          </p:nvSpPr>
          <p:spPr>
            <a:xfrm>
              <a:off x="214352" y="3144644"/>
              <a:ext cx="1625599" cy="2966224"/>
            </a:xfrm>
            <a:custGeom>
              <a:avLst/>
              <a:gdLst>
                <a:gd name="connsiteX0" fmla="*/ 291789 w 838199"/>
                <a:gd name="connsiteY0" fmla="*/ 0 h 2966224"/>
                <a:gd name="connsiteX1" fmla="*/ 91068 w 838199"/>
                <a:gd name="connsiteY1" fmla="*/ 1204332 h 2966224"/>
                <a:gd name="connsiteX2" fmla="*/ 838199 w 838199"/>
                <a:gd name="connsiteY2" fmla="*/ 2966224 h 2966224"/>
                <a:gd name="connsiteX0" fmla="*/ 977589 w 1523999"/>
                <a:gd name="connsiteY0" fmla="*/ 0 h 2966224"/>
                <a:gd name="connsiteX1" fmla="*/ 91068 w 1523999"/>
                <a:gd name="connsiteY1" fmla="*/ 1204332 h 2966224"/>
                <a:gd name="connsiteX2" fmla="*/ 1523999 w 1523999"/>
                <a:gd name="connsiteY2" fmla="*/ 2966224 h 2966224"/>
                <a:gd name="connsiteX0" fmla="*/ 215589 w 761999"/>
                <a:gd name="connsiteY0" fmla="*/ 0 h 2966224"/>
                <a:gd name="connsiteX1" fmla="*/ 91068 w 761999"/>
                <a:gd name="connsiteY1" fmla="*/ 1204332 h 2966224"/>
                <a:gd name="connsiteX2" fmla="*/ 761999 w 761999"/>
                <a:gd name="connsiteY2" fmla="*/ 2966224 h 2966224"/>
                <a:gd name="connsiteX0" fmla="*/ 145895 w 1301905"/>
                <a:gd name="connsiteY0" fmla="*/ 0 h 2966224"/>
                <a:gd name="connsiteX1" fmla="*/ 630974 w 1301905"/>
                <a:gd name="connsiteY1" fmla="*/ 1204332 h 2966224"/>
                <a:gd name="connsiteX2" fmla="*/ 1301905 w 1301905"/>
                <a:gd name="connsiteY2" fmla="*/ 2966224 h 2966224"/>
                <a:gd name="connsiteX0" fmla="*/ 469589 w 1625599"/>
                <a:gd name="connsiteY0" fmla="*/ 0 h 2966224"/>
                <a:gd name="connsiteX1" fmla="*/ 192668 w 1625599"/>
                <a:gd name="connsiteY1" fmla="*/ 1432932 h 2966224"/>
                <a:gd name="connsiteX2" fmla="*/ 1625599 w 1625599"/>
                <a:gd name="connsiteY2" fmla="*/ 2966224 h 2966224"/>
              </a:gdLst>
              <a:ahLst/>
              <a:cxnLst>
                <a:cxn ang="0">
                  <a:pos x="connsiteX0" y="connsiteY0"/>
                </a:cxn>
                <a:cxn ang="0">
                  <a:pos x="connsiteX1" y="connsiteY1"/>
                </a:cxn>
                <a:cxn ang="0">
                  <a:pos x="connsiteX2" y="connsiteY2"/>
                </a:cxn>
              </a:cxnLst>
              <a:rect l="l" t="t" r="r" b="b"/>
              <a:pathLst>
                <a:path w="1625599" h="2966224">
                  <a:moveTo>
                    <a:pt x="469589" y="0"/>
                  </a:moveTo>
                  <a:cubicBezTo>
                    <a:pt x="323694" y="354980"/>
                    <a:pt x="0" y="938561"/>
                    <a:pt x="192668" y="1432932"/>
                  </a:cubicBezTo>
                  <a:cubicBezTo>
                    <a:pt x="385336" y="1927303"/>
                    <a:pt x="1297567" y="2332463"/>
                    <a:pt x="1625599" y="2966224"/>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7" name="TextBox 136"/>
            <p:cNvSpPr txBox="1"/>
            <p:nvPr/>
          </p:nvSpPr>
          <p:spPr>
            <a:xfrm>
              <a:off x="304800" y="3581400"/>
              <a:ext cx="1600200" cy="646331"/>
            </a:xfrm>
            <a:prstGeom prst="rect">
              <a:avLst/>
            </a:prstGeom>
            <a:noFill/>
          </p:spPr>
          <p:txBody>
            <a:bodyPr wrap="square" rtlCol="0">
              <a:spAutoFit/>
            </a:bodyPr>
            <a:lstStyle/>
            <a:p>
              <a:pPr algn="ctr"/>
              <a:r>
                <a:rPr lang="en-US" b="1" i="1" dirty="0" smtClean="0"/>
                <a:t>1) Create workflow</a:t>
              </a:r>
              <a:endParaRPr lang="en-US" b="1" i="1" dirty="0"/>
            </a:p>
          </p:txBody>
        </p:sp>
      </p:grpSp>
      <p:grpSp>
        <p:nvGrpSpPr>
          <p:cNvPr id="62" name="Group 61"/>
          <p:cNvGrpSpPr/>
          <p:nvPr/>
        </p:nvGrpSpPr>
        <p:grpSpPr>
          <a:xfrm>
            <a:off x="6934200" y="3276600"/>
            <a:ext cx="1905000" cy="3581400"/>
            <a:chOff x="6934200" y="3276600"/>
            <a:chExt cx="1905000" cy="3581400"/>
          </a:xfrm>
        </p:grpSpPr>
        <p:sp>
          <p:nvSpPr>
            <p:cNvPr id="133" name="Can 132"/>
            <p:cNvSpPr/>
            <p:nvPr/>
          </p:nvSpPr>
          <p:spPr bwMode="auto">
            <a:xfrm>
              <a:off x="7162800" y="5257800"/>
              <a:ext cx="1219200" cy="1175456"/>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4" name="TextBox 133"/>
            <p:cNvSpPr txBox="1"/>
            <p:nvPr/>
          </p:nvSpPr>
          <p:spPr>
            <a:xfrm>
              <a:off x="6934200" y="6457890"/>
              <a:ext cx="1752600" cy="400110"/>
            </a:xfrm>
            <a:prstGeom prst="rect">
              <a:avLst/>
            </a:prstGeom>
            <a:noFill/>
          </p:spPr>
          <p:txBody>
            <a:bodyPr wrap="square" rtlCol="0">
              <a:spAutoFit/>
            </a:bodyPr>
            <a:lstStyle/>
            <a:p>
              <a:pPr algn="ctr"/>
              <a:r>
                <a:rPr lang="en-US" sz="2000" b="1" dirty="0" err="1" smtClean="0"/>
                <a:t>Filestore</a:t>
              </a:r>
              <a:endParaRPr lang="en-US" sz="2000" b="1" dirty="0"/>
            </a:p>
          </p:txBody>
        </p:sp>
        <p:sp>
          <p:nvSpPr>
            <p:cNvPr id="139" name="TextBox 138"/>
            <p:cNvSpPr txBox="1"/>
            <p:nvPr/>
          </p:nvSpPr>
          <p:spPr>
            <a:xfrm>
              <a:off x="7315200" y="3733800"/>
              <a:ext cx="1524000" cy="646331"/>
            </a:xfrm>
            <a:prstGeom prst="rect">
              <a:avLst/>
            </a:prstGeom>
            <a:noFill/>
          </p:spPr>
          <p:txBody>
            <a:bodyPr wrap="square" rtlCol="0">
              <a:spAutoFit/>
            </a:bodyPr>
            <a:lstStyle/>
            <a:p>
              <a:pPr algn="ctr"/>
              <a:r>
                <a:rPr lang="en-US" b="1" i="1" dirty="0" smtClean="0"/>
                <a:t>1) Create workflow</a:t>
              </a:r>
              <a:endParaRPr lang="en-US" b="1" i="1" dirty="0"/>
            </a:p>
          </p:txBody>
        </p:sp>
        <p:sp>
          <p:nvSpPr>
            <p:cNvPr id="140" name="Freeform 139"/>
            <p:cNvSpPr/>
            <p:nvPr/>
          </p:nvSpPr>
          <p:spPr>
            <a:xfrm>
              <a:off x="7181386" y="3276600"/>
              <a:ext cx="667214" cy="2438399"/>
            </a:xfrm>
            <a:custGeom>
              <a:avLst/>
              <a:gdLst>
                <a:gd name="connsiteX0" fmla="*/ 479502 w 546409"/>
                <a:gd name="connsiteY0" fmla="*/ 0 h 1996068"/>
                <a:gd name="connsiteX1" fmla="*/ 11151 w 546409"/>
                <a:gd name="connsiteY1" fmla="*/ 1081668 h 1996068"/>
                <a:gd name="connsiteX2" fmla="*/ 546409 w 546409"/>
                <a:gd name="connsiteY2" fmla="*/ 1996068 h 1996068"/>
              </a:gdLst>
              <a:ahLst/>
              <a:cxnLst>
                <a:cxn ang="0">
                  <a:pos x="connsiteX0" y="connsiteY0"/>
                </a:cxn>
                <a:cxn ang="0">
                  <a:pos x="connsiteX1" y="connsiteY1"/>
                </a:cxn>
                <a:cxn ang="0">
                  <a:pos x="connsiteX2" y="connsiteY2"/>
                </a:cxn>
              </a:cxnLst>
              <a:rect l="l" t="t" r="r" b="b"/>
              <a:pathLst>
                <a:path w="546409" h="1996068">
                  <a:moveTo>
                    <a:pt x="479502" y="0"/>
                  </a:moveTo>
                  <a:cubicBezTo>
                    <a:pt x="239751" y="374495"/>
                    <a:pt x="0" y="748990"/>
                    <a:pt x="11151" y="1081668"/>
                  </a:cubicBezTo>
                  <a:cubicBezTo>
                    <a:pt x="22302" y="1414346"/>
                    <a:pt x="284355" y="1705207"/>
                    <a:pt x="546409" y="1996068"/>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3" name="Rectangle 142"/>
            <p:cNvSpPr/>
            <p:nvPr/>
          </p:nvSpPr>
          <p:spPr bwMode="auto">
            <a:xfrm>
              <a:off x="7543800" y="5791200"/>
              <a:ext cx="533400" cy="228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65" name="Group 64"/>
          <p:cNvGrpSpPr/>
          <p:nvPr/>
        </p:nvGrpSpPr>
        <p:grpSpPr>
          <a:xfrm>
            <a:off x="4648200" y="2895600"/>
            <a:ext cx="2867723" cy="3313331"/>
            <a:chOff x="4648200" y="2895600"/>
            <a:chExt cx="2867723" cy="3313331"/>
          </a:xfrm>
        </p:grpSpPr>
        <p:grpSp>
          <p:nvGrpSpPr>
            <p:cNvPr id="96" name="Group 37"/>
            <p:cNvGrpSpPr/>
            <p:nvPr/>
          </p:nvGrpSpPr>
          <p:grpSpPr>
            <a:xfrm>
              <a:off x="4648200" y="2895600"/>
              <a:ext cx="1066800" cy="1524000"/>
              <a:chOff x="4191000" y="2819400"/>
              <a:chExt cx="1066800" cy="1524000"/>
            </a:xfrm>
          </p:grpSpPr>
          <p:sp>
            <p:nvSpPr>
              <p:cNvPr id="97" name="Oval 96"/>
              <p:cNvSpPr/>
              <p:nvPr/>
            </p:nvSpPr>
            <p:spPr bwMode="auto">
              <a:xfrm>
                <a:off x="4191000" y="2819400"/>
                <a:ext cx="10668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98" name="Group 39"/>
              <p:cNvGrpSpPr/>
              <p:nvPr/>
            </p:nvGrpSpPr>
            <p:grpSpPr>
              <a:xfrm>
                <a:off x="4412512" y="3081670"/>
                <a:ext cx="647700" cy="1066800"/>
                <a:chOff x="7224824" y="448340"/>
                <a:chExt cx="1295400" cy="2133600"/>
              </a:xfrm>
            </p:grpSpPr>
            <p:sp>
              <p:nvSpPr>
                <p:cNvPr id="99" name="Rectangle 98"/>
                <p:cNvSpPr/>
                <p:nvPr/>
              </p:nvSpPr>
              <p:spPr bwMode="auto">
                <a:xfrm>
                  <a:off x="7224824" y="44834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00" name="Straight Connector 99"/>
                <p:cNvCxnSpPr>
                  <a:endCxn id="106"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Diamond 101"/>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03" name="Straight Connector 102"/>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105" name="Diamond 104"/>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6" name="Rectangle 105"/>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7" name="Rectangle 106"/>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08" name="Straight Connector 107"/>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63" name="Group 62"/>
            <p:cNvGrpSpPr/>
            <p:nvPr/>
          </p:nvGrpSpPr>
          <p:grpSpPr>
            <a:xfrm>
              <a:off x="5562601" y="4267201"/>
              <a:ext cx="1953322" cy="1941730"/>
              <a:chOff x="5562601" y="4267201"/>
              <a:chExt cx="1953322" cy="1941730"/>
            </a:xfrm>
          </p:grpSpPr>
          <p:sp>
            <p:nvSpPr>
              <p:cNvPr id="144" name="TextBox 143"/>
              <p:cNvSpPr txBox="1"/>
              <p:nvPr/>
            </p:nvSpPr>
            <p:spPr>
              <a:xfrm>
                <a:off x="5638800" y="5562600"/>
                <a:ext cx="1524000" cy="646331"/>
              </a:xfrm>
              <a:prstGeom prst="rect">
                <a:avLst/>
              </a:prstGeom>
              <a:noFill/>
            </p:spPr>
            <p:txBody>
              <a:bodyPr wrap="square" rtlCol="0">
                <a:spAutoFit/>
              </a:bodyPr>
              <a:lstStyle/>
              <a:p>
                <a:pPr algn="ctr"/>
                <a:r>
                  <a:rPr lang="en-US" b="1" i="1" dirty="0" smtClean="0"/>
                  <a:t>2) Load and run workflow</a:t>
                </a:r>
                <a:endParaRPr lang="en-US" b="1" i="1" dirty="0"/>
              </a:p>
            </p:txBody>
          </p:sp>
          <p:sp>
            <p:nvSpPr>
              <p:cNvPr id="145" name="Freeform 144"/>
              <p:cNvSpPr/>
              <p:nvPr/>
            </p:nvSpPr>
            <p:spPr>
              <a:xfrm>
                <a:off x="5562601" y="4267201"/>
                <a:ext cx="1953322" cy="1642946"/>
              </a:xfrm>
              <a:custGeom>
                <a:avLst/>
                <a:gdLst>
                  <a:gd name="connsiteX0" fmla="*/ 1895707 w 1895707"/>
                  <a:gd name="connsiteY0" fmla="*/ 1382751 h 1382751"/>
                  <a:gd name="connsiteX1" fmla="*/ 702526 w 1895707"/>
                  <a:gd name="connsiteY1" fmla="*/ 724829 h 1382751"/>
                  <a:gd name="connsiteX2" fmla="*/ 0 w 1895707"/>
                  <a:gd name="connsiteY2" fmla="*/ 0 h 1382751"/>
                </a:gdLst>
                <a:ahLst/>
                <a:cxnLst>
                  <a:cxn ang="0">
                    <a:pos x="connsiteX0" y="connsiteY0"/>
                  </a:cxn>
                  <a:cxn ang="0">
                    <a:pos x="connsiteX1" y="connsiteY1"/>
                  </a:cxn>
                  <a:cxn ang="0">
                    <a:pos x="connsiteX2" y="connsiteY2"/>
                  </a:cxn>
                </a:cxnLst>
                <a:rect l="l" t="t" r="r" b="b"/>
                <a:pathLst>
                  <a:path w="1895707" h="1382751">
                    <a:moveTo>
                      <a:pt x="1895707" y="1382751"/>
                    </a:moveTo>
                    <a:cubicBezTo>
                      <a:pt x="1457092" y="1169019"/>
                      <a:pt x="1018477" y="955287"/>
                      <a:pt x="702526" y="724829"/>
                    </a:cubicBezTo>
                    <a:cubicBezTo>
                      <a:pt x="386575" y="494371"/>
                      <a:pt x="193287" y="247185"/>
                      <a:pt x="0" y="0"/>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64" name="Group 63"/>
          <p:cNvGrpSpPr/>
          <p:nvPr/>
        </p:nvGrpSpPr>
        <p:grpSpPr>
          <a:xfrm>
            <a:off x="2085278" y="2895600"/>
            <a:ext cx="2410522" cy="3315629"/>
            <a:chOff x="2085278" y="2895600"/>
            <a:chExt cx="2410522" cy="3315629"/>
          </a:xfrm>
        </p:grpSpPr>
        <p:grpSp>
          <p:nvGrpSpPr>
            <p:cNvPr id="12" name="Group 37"/>
            <p:cNvGrpSpPr/>
            <p:nvPr/>
          </p:nvGrpSpPr>
          <p:grpSpPr>
            <a:xfrm>
              <a:off x="3429000" y="2895600"/>
              <a:ext cx="1066800" cy="1524000"/>
              <a:chOff x="4191000" y="2895600"/>
              <a:chExt cx="1066800" cy="1524000"/>
            </a:xfrm>
          </p:grpSpPr>
          <p:sp>
            <p:nvSpPr>
              <p:cNvPr id="39" name="Oval 38"/>
              <p:cNvSpPr/>
              <p:nvPr/>
            </p:nvSpPr>
            <p:spPr bwMode="auto">
              <a:xfrm>
                <a:off x="4191000" y="2895600"/>
                <a:ext cx="10668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24" name="Group 39"/>
              <p:cNvGrpSpPr/>
              <p:nvPr/>
            </p:nvGrpSpPr>
            <p:grpSpPr>
              <a:xfrm>
                <a:off x="4419600" y="3124200"/>
                <a:ext cx="647700" cy="1066800"/>
                <a:chOff x="7239000" y="533400"/>
                <a:chExt cx="1295400" cy="2133600"/>
              </a:xfrm>
            </p:grpSpPr>
            <p:sp>
              <p:nvSpPr>
                <p:cNvPr id="41" name="Rectangle 40"/>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2" name="Straight Connector 41"/>
                <p:cNvCxnSpPr>
                  <a:endCxn id="48"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44" name="Diamond 43"/>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5" name="Straight Connector 44"/>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47" name="Diamond 46"/>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8" name="Rectangle 47"/>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9" name="Rectangle 48"/>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50" name="Straight Connector 49"/>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60" name="Group 59"/>
            <p:cNvGrpSpPr/>
            <p:nvPr/>
          </p:nvGrpSpPr>
          <p:grpSpPr>
            <a:xfrm>
              <a:off x="2085278" y="4181707"/>
              <a:ext cx="2258122" cy="2029522"/>
              <a:chOff x="2085278" y="4181707"/>
              <a:chExt cx="2258122" cy="2029522"/>
            </a:xfrm>
          </p:grpSpPr>
          <p:sp>
            <p:nvSpPr>
              <p:cNvPr id="138" name="TextBox 137"/>
              <p:cNvSpPr txBox="1"/>
              <p:nvPr/>
            </p:nvSpPr>
            <p:spPr>
              <a:xfrm>
                <a:off x="2743200" y="5562600"/>
                <a:ext cx="1600200" cy="646331"/>
              </a:xfrm>
              <a:prstGeom prst="rect">
                <a:avLst/>
              </a:prstGeom>
              <a:noFill/>
            </p:spPr>
            <p:txBody>
              <a:bodyPr wrap="square" rtlCol="0">
                <a:spAutoFit/>
              </a:bodyPr>
              <a:lstStyle/>
              <a:p>
                <a:pPr algn="ctr"/>
                <a:r>
                  <a:rPr lang="en-US" b="1" i="1" dirty="0" smtClean="0"/>
                  <a:t>2) Load and run workflow</a:t>
                </a:r>
                <a:endParaRPr lang="en-US" b="1" i="1" dirty="0"/>
              </a:p>
            </p:txBody>
          </p:sp>
          <p:sp>
            <p:nvSpPr>
              <p:cNvPr id="147" name="Freeform 146"/>
              <p:cNvSpPr/>
              <p:nvPr/>
            </p:nvSpPr>
            <p:spPr>
              <a:xfrm>
                <a:off x="2085278" y="4181707"/>
                <a:ext cx="1449659" cy="2029522"/>
              </a:xfrm>
              <a:custGeom>
                <a:avLst/>
                <a:gdLst>
                  <a:gd name="connsiteX0" fmla="*/ 0 w 1449659"/>
                  <a:gd name="connsiteY0" fmla="*/ 2029522 h 2029522"/>
                  <a:gd name="connsiteX1" fmla="*/ 925551 w 1449659"/>
                  <a:gd name="connsiteY1" fmla="*/ 1349298 h 2029522"/>
                  <a:gd name="connsiteX2" fmla="*/ 1449659 w 1449659"/>
                  <a:gd name="connsiteY2" fmla="*/ 0 h 2029522"/>
                </a:gdLst>
                <a:ahLst/>
                <a:cxnLst>
                  <a:cxn ang="0">
                    <a:pos x="connsiteX0" y="connsiteY0"/>
                  </a:cxn>
                  <a:cxn ang="0">
                    <a:pos x="connsiteX1" y="connsiteY1"/>
                  </a:cxn>
                  <a:cxn ang="0">
                    <a:pos x="connsiteX2" y="connsiteY2"/>
                  </a:cxn>
                </a:cxnLst>
                <a:rect l="l" t="t" r="r" b="b"/>
                <a:pathLst>
                  <a:path w="1449659" h="2029522">
                    <a:moveTo>
                      <a:pt x="0" y="2029522"/>
                    </a:moveTo>
                    <a:cubicBezTo>
                      <a:pt x="341970" y="1858537"/>
                      <a:pt x="683941" y="1687552"/>
                      <a:pt x="925551" y="1349298"/>
                    </a:cubicBezTo>
                    <a:cubicBezTo>
                      <a:pt x="1167161" y="1011044"/>
                      <a:pt x="1308410" y="505522"/>
                      <a:pt x="1449659" y="0"/>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58" name="Group 57"/>
          <p:cNvGrpSpPr/>
          <p:nvPr/>
        </p:nvGrpSpPr>
        <p:grpSpPr>
          <a:xfrm>
            <a:off x="0" y="1600200"/>
            <a:ext cx="2286000" cy="1676400"/>
            <a:chOff x="0" y="1600200"/>
            <a:chExt cx="2286000" cy="1676400"/>
          </a:xfrm>
        </p:grpSpPr>
        <p:sp>
          <p:nvSpPr>
            <p:cNvPr id="123" name="TextBox 122"/>
            <p:cNvSpPr txBox="1"/>
            <p:nvPr/>
          </p:nvSpPr>
          <p:spPr>
            <a:xfrm>
              <a:off x="0" y="1600200"/>
              <a:ext cx="2286000" cy="400110"/>
            </a:xfrm>
            <a:prstGeom prst="rect">
              <a:avLst/>
            </a:prstGeom>
            <a:noFill/>
          </p:spPr>
          <p:txBody>
            <a:bodyPr wrap="square" rtlCol="0">
              <a:spAutoFit/>
            </a:bodyPr>
            <a:lstStyle/>
            <a:p>
              <a:pPr algn="ctr"/>
              <a:r>
                <a:rPr lang="en-US" sz="2000" b="1" dirty="0" smtClean="0"/>
                <a:t>“Oslo” Visual Editor</a:t>
              </a:r>
              <a:endParaRPr lang="en-US" sz="2000" b="1" dirty="0"/>
            </a:p>
          </p:txBody>
        </p:sp>
        <p:pic>
          <p:nvPicPr>
            <p:cNvPr id="120" name="Picture 119"/>
            <p:cNvPicPr>
              <a:picLocks noChangeAspect="1" noChangeArrowheads="1"/>
            </p:cNvPicPr>
            <p:nvPr/>
          </p:nvPicPr>
          <p:blipFill>
            <a:blip r:embed="rId3" cstate="print"/>
            <a:srcRect/>
            <a:stretch>
              <a:fillRect/>
            </a:stretch>
          </p:blipFill>
          <p:spPr bwMode="auto">
            <a:xfrm>
              <a:off x="381000" y="2057400"/>
              <a:ext cx="1524000" cy="1219200"/>
            </a:xfrm>
            <a:prstGeom prst="rect">
              <a:avLst/>
            </a:prstGeom>
            <a:noFill/>
            <a:ln w="9525">
              <a:noFill/>
              <a:miter lim="800000"/>
              <a:headEnd/>
              <a:tailEnd/>
            </a:ln>
            <a:effectLst>
              <a:outerShdw blurRad="342900" dist="50800" dir="5400000" algn="ctr" rotWithShape="0">
                <a:schemeClr val="bg2"/>
              </a:outerShdw>
            </a:effectLst>
          </p:spPr>
        </p:pic>
      </p:grpSp>
      <p:grpSp>
        <p:nvGrpSpPr>
          <p:cNvPr id="67" name="Group 66"/>
          <p:cNvGrpSpPr/>
          <p:nvPr/>
        </p:nvGrpSpPr>
        <p:grpSpPr>
          <a:xfrm>
            <a:off x="6705600" y="1828800"/>
            <a:ext cx="2209800" cy="1447800"/>
            <a:chOff x="6705600" y="1828800"/>
            <a:chExt cx="2209800" cy="1447800"/>
          </a:xfrm>
        </p:grpSpPr>
        <p:sp>
          <p:nvSpPr>
            <p:cNvPr id="136" name="TextBox 135"/>
            <p:cNvSpPr txBox="1"/>
            <p:nvPr/>
          </p:nvSpPr>
          <p:spPr>
            <a:xfrm>
              <a:off x="6705600" y="1828800"/>
              <a:ext cx="2209800" cy="400110"/>
            </a:xfrm>
            <a:prstGeom prst="rect">
              <a:avLst/>
            </a:prstGeom>
            <a:noFill/>
          </p:spPr>
          <p:txBody>
            <a:bodyPr wrap="square" rtlCol="0">
              <a:spAutoFit/>
            </a:bodyPr>
            <a:lstStyle/>
            <a:p>
              <a:pPr algn="ctr"/>
              <a:r>
                <a:rPr lang="en-US" sz="2000" b="1" dirty="0" smtClean="0"/>
                <a:t>Visual Studio</a:t>
              </a:r>
              <a:endParaRPr lang="en-US" sz="2000" b="1" dirty="0"/>
            </a:p>
          </p:txBody>
        </p:sp>
        <p:pic>
          <p:nvPicPr>
            <p:cNvPr id="66" name="Picture 2"/>
            <p:cNvPicPr>
              <a:picLocks noChangeAspect="1" noChangeArrowheads="1"/>
            </p:cNvPicPr>
            <p:nvPr/>
          </p:nvPicPr>
          <p:blipFill>
            <a:blip r:embed="rId4" cstate="print"/>
            <a:srcRect/>
            <a:stretch>
              <a:fillRect/>
            </a:stretch>
          </p:blipFill>
          <p:spPr bwMode="auto">
            <a:xfrm>
              <a:off x="6858000" y="2209800"/>
              <a:ext cx="1774300" cy="1066800"/>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up)">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dissolve">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up)">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down)">
                                      <p:cBhvr>
                                        <p:cTn id="3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BizTalk Server</a:t>
            </a:r>
            <a:br>
              <a:rPr lang="en-US" dirty="0" smtClean="0"/>
            </a:br>
            <a:r>
              <a:rPr sz="3600" dirty="0" smtClean="0">
                <a:solidFill>
                  <a:schemeClr val="accent5"/>
                </a:solidFill>
              </a:rPr>
              <a:t>A roadmap</a:t>
            </a:r>
          </a:p>
        </p:txBody>
      </p:sp>
      <p:sp>
        <p:nvSpPr>
          <p:cNvPr id="3" name="Content Placeholder 2"/>
          <p:cNvSpPr>
            <a:spLocks noGrp="1"/>
          </p:cNvSpPr>
          <p:nvPr>
            <p:ph idx="1"/>
          </p:nvPr>
        </p:nvSpPr>
        <p:spPr>
          <a:xfrm>
            <a:off x="381000" y="1905000"/>
            <a:ext cx="8382000" cy="4105739"/>
          </a:xfrm>
        </p:spPr>
        <p:txBody>
          <a:bodyPr/>
          <a:lstStyle/>
          <a:p>
            <a:r>
              <a:rPr lang="en-US" sz="2800" dirty="0" smtClean="0"/>
              <a:t>BizTalk Server 2006 R2</a:t>
            </a:r>
          </a:p>
          <a:p>
            <a:pPr lvl="1"/>
            <a:r>
              <a:rPr lang="en-US" sz="2400" dirty="0" smtClean="0"/>
              <a:t>Shipping today</a:t>
            </a:r>
          </a:p>
          <a:p>
            <a:r>
              <a:rPr lang="en-US" sz="2800" dirty="0" smtClean="0"/>
              <a:t>BizTalk Server 2006 R3</a:t>
            </a:r>
          </a:p>
          <a:p>
            <a:pPr lvl="1"/>
            <a:r>
              <a:rPr lang="en-US" sz="2400" dirty="0" smtClean="0"/>
              <a:t>Scheduled to ship in the first half of 2009</a:t>
            </a:r>
          </a:p>
          <a:p>
            <a:pPr lvl="1"/>
            <a:r>
              <a:rPr lang="en-US" sz="2400" dirty="0" smtClean="0"/>
              <a:t>Designed for Windows Server 2008, </a:t>
            </a:r>
            <a:br>
              <a:rPr lang="en-US" sz="2400" dirty="0" smtClean="0"/>
            </a:br>
            <a:r>
              <a:rPr lang="en-US" sz="2400" dirty="0" smtClean="0"/>
              <a:t>Visual Studio 2008, and SQL Server 2008</a:t>
            </a:r>
          </a:p>
          <a:p>
            <a:pPr lvl="1"/>
            <a:r>
              <a:rPr lang="en-US" sz="2400" dirty="0" smtClean="0"/>
              <a:t>Adds UDDI support, improved B2B, etc.</a:t>
            </a:r>
          </a:p>
          <a:p>
            <a:r>
              <a:rPr lang="en-US" sz="2800" dirty="0" smtClean="0"/>
              <a:t>BizTalk Server:  The next generation</a:t>
            </a:r>
          </a:p>
          <a:p>
            <a:pPr lvl="1"/>
            <a:r>
              <a:rPr lang="en-US" sz="2400" dirty="0" smtClean="0"/>
              <a:t>Becomes a host in the “Oslo” process server</a:t>
            </a:r>
          </a:p>
          <a:p>
            <a:pPr lvl="1"/>
            <a:r>
              <a:rPr lang="en-US" sz="2400" dirty="0" smtClean="0"/>
              <a:t>Can run applications from the repository</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"Oslo" </a:t>
            </a:r>
            <a:br>
              <a:rPr lang="en-US" dirty="0" smtClean="0"/>
            </a:br>
            <a:r>
              <a:rPr lang="en-US" dirty="0" smtClean="0"/>
              <a:t>Repository And Visual Editor</a:t>
            </a:r>
            <a:endParaRPr lang="en-US" dirty="0"/>
          </a:p>
        </p:txBody>
      </p:sp>
      <p:sp>
        <p:nvSpPr>
          <p:cNvPr id="6" name="Subtitle 5"/>
          <p:cNvSpPr>
            <a:spLocks noGrp="1"/>
          </p:cNvSpPr>
          <p:nvPr>
            <p:ph type="subTitle" idx="1"/>
          </p:nvPr>
        </p:nvSpPr>
        <p:spPr/>
        <p:txBody>
          <a:bodyPr/>
          <a:lstStyle/>
          <a:p>
            <a:endParaRPr lang="en-US"/>
          </a:p>
        </p:txBody>
      </p:sp>
      <p:sp>
        <p:nvSpPr>
          <p:cNvPr id="7" name="Text Placeholder 6"/>
          <p:cNvSpPr>
            <a:spLocks noGrp="1"/>
          </p:cNvSpPr>
          <p:nvPr>
            <p:ph type="body" sz="quarter" idx="10"/>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90600" y="1524000"/>
            <a:ext cx="7391400" cy="44958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 name="Title 1"/>
          <p:cNvSpPr>
            <a:spLocks noGrp="1"/>
          </p:cNvSpPr>
          <p:nvPr>
            <p:ph type="title"/>
          </p:nvPr>
        </p:nvSpPr>
        <p:spPr>
          <a:xfrm>
            <a:off x="387054" y="228600"/>
            <a:ext cx="8375946" cy="1163395"/>
          </a:xfrm>
        </p:spPr>
        <p:txBody>
          <a:bodyPr/>
          <a:lstStyle/>
          <a:p>
            <a:r>
              <a:rPr lang="en-US" dirty="0" smtClean="0"/>
              <a:t>BizTalk Server</a:t>
            </a:r>
            <a:br>
              <a:rPr lang="en-US" dirty="0" smtClean="0"/>
            </a:br>
            <a:r>
              <a:rPr sz="3600" dirty="0" smtClean="0">
                <a:solidFill>
                  <a:schemeClr val="accent5"/>
                </a:solidFill>
              </a:rPr>
              <a:t>Illustrating a future release</a:t>
            </a:r>
          </a:p>
        </p:txBody>
      </p:sp>
      <p:sp>
        <p:nvSpPr>
          <p:cNvPr id="128" name="Content Placeholder 127"/>
          <p:cNvSpPr>
            <a:spLocks noGrp="1"/>
          </p:cNvSpPr>
          <p:nvPr>
            <p:ph idx="1"/>
          </p:nvPr>
        </p:nvSpPr>
        <p:spPr/>
        <p:txBody>
          <a:bodyPr/>
          <a:lstStyle/>
          <a:p>
            <a:endParaRPr lang="en-US"/>
          </a:p>
        </p:txBody>
      </p:sp>
      <p:sp>
        <p:nvSpPr>
          <p:cNvPr id="5" name="Rectangle 4"/>
          <p:cNvSpPr/>
          <p:nvPr/>
        </p:nvSpPr>
        <p:spPr bwMode="auto">
          <a:xfrm>
            <a:off x="1143000" y="1676400"/>
            <a:ext cx="7086600" cy="533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TextBox 5"/>
          <p:cNvSpPr txBox="1"/>
          <p:nvPr/>
        </p:nvSpPr>
        <p:spPr>
          <a:xfrm>
            <a:off x="3276600" y="1676400"/>
            <a:ext cx="2590800" cy="461665"/>
          </a:xfrm>
          <a:prstGeom prst="rect">
            <a:avLst/>
          </a:prstGeom>
          <a:noFill/>
        </p:spPr>
        <p:txBody>
          <a:bodyPr wrap="square" rtlCol="0">
            <a:spAutoFit/>
          </a:bodyPr>
          <a:lstStyle/>
          <a:p>
            <a:pPr algn="ctr"/>
            <a:r>
              <a:rPr lang="en-US" sz="2400" b="1" dirty="0" smtClean="0"/>
              <a:t>Lifecycle Manager</a:t>
            </a:r>
            <a:endParaRPr lang="en-US" sz="2400" b="1" dirty="0"/>
          </a:p>
        </p:txBody>
      </p:sp>
      <p:sp>
        <p:nvSpPr>
          <p:cNvPr id="7" name="Rectangle 6"/>
          <p:cNvSpPr/>
          <p:nvPr/>
        </p:nvSpPr>
        <p:spPr bwMode="auto">
          <a:xfrm>
            <a:off x="1143000" y="2514600"/>
            <a:ext cx="2057400" cy="3124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990600" y="2514600"/>
            <a:ext cx="2362200" cy="461665"/>
          </a:xfrm>
          <a:prstGeom prst="rect">
            <a:avLst/>
          </a:prstGeom>
          <a:noFill/>
        </p:spPr>
        <p:txBody>
          <a:bodyPr wrap="square" rtlCol="0">
            <a:spAutoFit/>
          </a:bodyPr>
          <a:lstStyle/>
          <a:p>
            <a:pPr algn="ctr"/>
            <a:r>
              <a:rPr lang="en-US" sz="2400" b="1" dirty="0" smtClean="0"/>
              <a:t>WF/WCF Host</a:t>
            </a:r>
            <a:endParaRPr lang="en-US" sz="2400" b="1" dirty="0"/>
          </a:p>
        </p:txBody>
      </p:sp>
      <p:grpSp>
        <p:nvGrpSpPr>
          <p:cNvPr id="3" name="Group 37"/>
          <p:cNvGrpSpPr/>
          <p:nvPr/>
        </p:nvGrpSpPr>
        <p:grpSpPr>
          <a:xfrm>
            <a:off x="1447800" y="3048000"/>
            <a:ext cx="1066800" cy="1524000"/>
            <a:chOff x="4191000" y="2895600"/>
            <a:chExt cx="1066800" cy="1524000"/>
          </a:xfrm>
        </p:grpSpPr>
        <p:sp>
          <p:nvSpPr>
            <p:cNvPr id="39" name="Oval 38"/>
            <p:cNvSpPr/>
            <p:nvPr/>
          </p:nvSpPr>
          <p:spPr bwMode="auto">
            <a:xfrm>
              <a:off x="4191000" y="2895600"/>
              <a:ext cx="10668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9" name="Group 39"/>
            <p:cNvGrpSpPr/>
            <p:nvPr/>
          </p:nvGrpSpPr>
          <p:grpSpPr>
            <a:xfrm>
              <a:off x="4419600" y="3124200"/>
              <a:ext cx="647700" cy="1066800"/>
              <a:chOff x="7239000" y="533400"/>
              <a:chExt cx="1295400" cy="2133600"/>
            </a:xfrm>
          </p:grpSpPr>
          <p:sp>
            <p:nvSpPr>
              <p:cNvPr id="41" name="Rectangle 40"/>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2" name="Straight Connector 41"/>
              <p:cNvCxnSpPr>
                <a:endCxn id="48"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44" name="Diamond 43"/>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5" name="Straight Connector 44"/>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47" name="Diamond 46"/>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8" name="Rectangle 47"/>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9" name="Rectangle 48"/>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50" name="Straight Connector 49"/>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10" name="Group 37"/>
          <p:cNvGrpSpPr/>
          <p:nvPr/>
        </p:nvGrpSpPr>
        <p:grpSpPr>
          <a:xfrm>
            <a:off x="1600200" y="3200400"/>
            <a:ext cx="1066800" cy="1524000"/>
            <a:chOff x="4191000" y="2895600"/>
            <a:chExt cx="1066800" cy="1524000"/>
          </a:xfrm>
        </p:grpSpPr>
        <p:sp>
          <p:nvSpPr>
            <p:cNvPr id="83" name="Oval 82"/>
            <p:cNvSpPr/>
            <p:nvPr/>
          </p:nvSpPr>
          <p:spPr bwMode="auto">
            <a:xfrm>
              <a:off x="4191000" y="2895600"/>
              <a:ext cx="10668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11" name="Group 39"/>
            <p:cNvGrpSpPr/>
            <p:nvPr/>
          </p:nvGrpSpPr>
          <p:grpSpPr>
            <a:xfrm>
              <a:off x="4419600" y="3124200"/>
              <a:ext cx="647700" cy="1066800"/>
              <a:chOff x="7239000" y="533400"/>
              <a:chExt cx="1295400" cy="2133600"/>
            </a:xfrm>
          </p:grpSpPr>
          <p:sp>
            <p:nvSpPr>
              <p:cNvPr id="85" name="Rectangle 84"/>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86" name="Straight Connector 85"/>
              <p:cNvCxnSpPr>
                <a:endCxn id="92"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88" name="Diamond 87"/>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89" name="Straight Connector 88"/>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91" name="Diamond 90"/>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2" name="Rectangle 91"/>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3" name="Rectangle 92"/>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94" name="Straight Connector 93"/>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12" name="Group 37"/>
          <p:cNvGrpSpPr/>
          <p:nvPr/>
        </p:nvGrpSpPr>
        <p:grpSpPr>
          <a:xfrm>
            <a:off x="1752600" y="3352800"/>
            <a:ext cx="1066800" cy="1524000"/>
            <a:chOff x="4191000" y="2895600"/>
            <a:chExt cx="1066800" cy="1524000"/>
          </a:xfrm>
        </p:grpSpPr>
        <p:sp>
          <p:nvSpPr>
            <p:cNvPr id="97" name="Oval 96"/>
            <p:cNvSpPr/>
            <p:nvPr/>
          </p:nvSpPr>
          <p:spPr bwMode="auto">
            <a:xfrm>
              <a:off x="4191000" y="2895600"/>
              <a:ext cx="10668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13" name="Group 39"/>
            <p:cNvGrpSpPr/>
            <p:nvPr/>
          </p:nvGrpSpPr>
          <p:grpSpPr>
            <a:xfrm>
              <a:off x="4419600" y="3124200"/>
              <a:ext cx="647700" cy="1066800"/>
              <a:chOff x="7239000" y="533400"/>
              <a:chExt cx="1295400" cy="2133600"/>
            </a:xfrm>
          </p:grpSpPr>
          <p:sp>
            <p:nvSpPr>
              <p:cNvPr id="99" name="Rectangle 98"/>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00" name="Straight Connector 99"/>
              <p:cNvCxnSpPr>
                <a:endCxn id="106"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Diamond 101"/>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03" name="Straight Connector 102"/>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105" name="Diamond 104"/>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6" name="Rectangle 105"/>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7" name="Rectangle 106"/>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08" name="Straight Connector 107"/>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sp>
        <p:nvSpPr>
          <p:cNvPr id="110" name="TextBox 109"/>
          <p:cNvSpPr txBox="1"/>
          <p:nvPr/>
        </p:nvSpPr>
        <p:spPr>
          <a:xfrm>
            <a:off x="1371600" y="4953000"/>
            <a:ext cx="1600200" cy="646331"/>
          </a:xfrm>
          <a:prstGeom prst="rect">
            <a:avLst/>
          </a:prstGeom>
          <a:noFill/>
        </p:spPr>
        <p:txBody>
          <a:bodyPr wrap="square" rtlCol="0">
            <a:spAutoFit/>
          </a:bodyPr>
          <a:lstStyle/>
          <a:p>
            <a:pPr algn="ctr"/>
            <a:r>
              <a:rPr lang="en-US" b="1" i="1" dirty="0" smtClean="0"/>
              <a:t>WF/WCF Applications</a:t>
            </a:r>
            <a:endParaRPr lang="en-US" b="1" i="1" dirty="0"/>
          </a:p>
        </p:txBody>
      </p:sp>
      <p:grpSp>
        <p:nvGrpSpPr>
          <p:cNvPr id="126" name="Group 125"/>
          <p:cNvGrpSpPr/>
          <p:nvPr/>
        </p:nvGrpSpPr>
        <p:grpSpPr>
          <a:xfrm>
            <a:off x="3352800" y="2514600"/>
            <a:ext cx="2438400" cy="3124200"/>
            <a:chOff x="3352800" y="2514600"/>
            <a:chExt cx="2438400" cy="3124200"/>
          </a:xfrm>
        </p:grpSpPr>
        <p:grpSp>
          <p:nvGrpSpPr>
            <p:cNvPr id="124" name="Group 123"/>
            <p:cNvGrpSpPr/>
            <p:nvPr/>
          </p:nvGrpSpPr>
          <p:grpSpPr>
            <a:xfrm>
              <a:off x="3505200" y="2514600"/>
              <a:ext cx="2057400" cy="3124200"/>
              <a:chOff x="3505200" y="2514600"/>
              <a:chExt cx="2057400" cy="3124200"/>
            </a:xfrm>
          </p:grpSpPr>
          <p:sp>
            <p:nvSpPr>
              <p:cNvPr id="111" name="Rectangle 110"/>
              <p:cNvSpPr/>
              <p:nvPr/>
            </p:nvSpPr>
            <p:spPr bwMode="auto">
              <a:xfrm>
                <a:off x="3505200" y="2514600"/>
                <a:ext cx="2057400" cy="3124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5" name="TextBox 154"/>
              <p:cNvSpPr txBox="1"/>
              <p:nvPr/>
            </p:nvSpPr>
            <p:spPr>
              <a:xfrm>
                <a:off x="3733800" y="4953000"/>
                <a:ext cx="1600200" cy="646331"/>
              </a:xfrm>
              <a:prstGeom prst="rect">
                <a:avLst/>
              </a:prstGeom>
              <a:noFill/>
            </p:spPr>
            <p:txBody>
              <a:bodyPr wrap="square" rtlCol="0">
                <a:spAutoFit/>
              </a:bodyPr>
              <a:lstStyle/>
              <a:p>
                <a:pPr algn="ctr"/>
                <a:r>
                  <a:rPr lang="en-US" b="1" i="1" dirty="0" smtClean="0"/>
                  <a:t>BizTalk Applications</a:t>
                </a:r>
                <a:endParaRPr lang="en-US" b="1" i="1" dirty="0"/>
              </a:p>
            </p:txBody>
          </p:sp>
          <p:grpSp>
            <p:nvGrpSpPr>
              <p:cNvPr id="14" name="Group 178"/>
              <p:cNvGrpSpPr/>
              <p:nvPr/>
            </p:nvGrpSpPr>
            <p:grpSpPr>
              <a:xfrm>
                <a:off x="3657600" y="3200400"/>
                <a:ext cx="1431072" cy="1219200"/>
                <a:chOff x="3902927" y="3352800"/>
                <a:chExt cx="1431072" cy="1219200"/>
              </a:xfrm>
            </p:grpSpPr>
            <p:sp>
              <p:nvSpPr>
                <p:cNvPr id="142" name="Oval 141"/>
                <p:cNvSpPr/>
                <p:nvPr/>
              </p:nvSpPr>
              <p:spPr bwMode="auto">
                <a:xfrm>
                  <a:off x="3902927" y="3352800"/>
                  <a:ext cx="1431072" cy="12192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15" name="Group 177"/>
                <p:cNvGrpSpPr/>
                <p:nvPr/>
              </p:nvGrpSpPr>
              <p:grpSpPr>
                <a:xfrm>
                  <a:off x="4038600" y="3505200"/>
                  <a:ext cx="1143000" cy="537882"/>
                  <a:chOff x="3962400" y="3429000"/>
                  <a:chExt cx="1295400" cy="609600"/>
                </a:xfrm>
              </p:grpSpPr>
              <p:sp>
                <p:nvSpPr>
                  <p:cNvPr id="157" name="Oval 2"/>
                  <p:cNvSpPr>
                    <a:spLocks noChangeArrowheads="1"/>
                  </p:cNvSpPr>
                  <p:nvPr/>
                </p:nvSpPr>
                <p:spPr bwMode="auto">
                  <a:xfrm>
                    <a:off x="3962400" y="3429000"/>
                    <a:ext cx="1295400" cy="6096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nchor="ctr">
                    <a:spAutoFit/>
                  </a:bodyPr>
                  <a:lstStyle/>
                  <a:p>
                    <a:endParaRPr lang="en-US"/>
                  </a:p>
                </p:txBody>
              </p:sp>
              <p:pic>
                <p:nvPicPr>
                  <p:cNvPr id="158" name="Picture 3" descr="Send%20Shape"/>
                  <p:cNvPicPr>
                    <a:picLocks noChangeAspect="1" noChangeArrowheads="1"/>
                  </p:cNvPicPr>
                  <p:nvPr/>
                </p:nvPicPr>
                <p:blipFill>
                  <a:blip r:embed="rId2"/>
                  <a:srcRect/>
                  <a:stretch>
                    <a:fillRect/>
                  </a:stretch>
                </p:blipFill>
                <p:spPr bwMode="auto">
                  <a:xfrm>
                    <a:off x="4987925" y="3683000"/>
                    <a:ext cx="161925" cy="144992"/>
                  </a:xfrm>
                  <a:prstGeom prst="rect">
                    <a:avLst/>
                  </a:prstGeom>
                  <a:noFill/>
                  <a:ln w="9525">
                    <a:noFill/>
                    <a:miter lim="800000"/>
                    <a:headEnd/>
                    <a:tailEnd/>
                  </a:ln>
                </p:spPr>
              </p:pic>
              <p:pic>
                <p:nvPicPr>
                  <p:cNvPr id="159" name="Picture 4" descr="Transform%20Shape"/>
                  <p:cNvPicPr>
                    <a:picLocks noChangeAspect="1" noChangeArrowheads="1"/>
                  </p:cNvPicPr>
                  <p:nvPr/>
                </p:nvPicPr>
                <p:blipFill>
                  <a:blip r:embed="rId3"/>
                  <a:srcRect/>
                  <a:stretch>
                    <a:fillRect/>
                  </a:stretch>
                </p:blipFill>
                <p:spPr bwMode="auto">
                  <a:xfrm>
                    <a:off x="4799013" y="3530600"/>
                    <a:ext cx="143933" cy="152400"/>
                  </a:xfrm>
                  <a:prstGeom prst="rect">
                    <a:avLst/>
                  </a:prstGeom>
                  <a:noFill/>
                  <a:ln w="9525">
                    <a:noFill/>
                    <a:miter lim="800000"/>
                    <a:headEnd/>
                    <a:tailEnd/>
                  </a:ln>
                </p:spPr>
              </p:pic>
              <p:pic>
                <p:nvPicPr>
                  <p:cNvPr id="160" name="Picture 22" descr="Receive%20Shape"/>
                  <p:cNvPicPr>
                    <a:picLocks noChangeAspect="1" noChangeArrowheads="1"/>
                  </p:cNvPicPr>
                  <p:nvPr/>
                </p:nvPicPr>
                <p:blipFill>
                  <a:blip r:embed="rId4"/>
                  <a:srcRect/>
                  <a:stretch>
                    <a:fillRect/>
                  </a:stretch>
                </p:blipFill>
                <p:spPr bwMode="auto">
                  <a:xfrm>
                    <a:off x="4070350" y="3683000"/>
                    <a:ext cx="161925" cy="152400"/>
                  </a:xfrm>
                  <a:prstGeom prst="rect">
                    <a:avLst/>
                  </a:prstGeom>
                  <a:noFill/>
                  <a:ln w="9525">
                    <a:noFill/>
                    <a:miter lim="800000"/>
                    <a:headEnd/>
                    <a:tailEnd/>
                  </a:ln>
                </p:spPr>
              </p:pic>
              <p:pic>
                <p:nvPicPr>
                  <p:cNvPr id="161" name="Picture 23" descr="Decide%20Shape"/>
                  <p:cNvPicPr>
                    <a:picLocks noChangeAspect="1" noChangeArrowheads="1"/>
                  </p:cNvPicPr>
                  <p:nvPr/>
                </p:nvPicPr>
                <p:blipFill>
                  <a:blip r:embed="rId5"/>
                  <a:srcRect/>
                  <a:stretch>
                    <a:fillRect/>
                  </a:stretch>
                </p:blipFill>
                <p:spPr bwMode="auto">
                  <a:xfrm>
                    <a:off x="4340225" y="3683000"/>
                    <a:ext cx="161925" cy="152400"/>
                  </a:xfrm>
                  <a:prstGeom prst="rect">
                    <a:avLst/>
                  </a:prstGeom>
                  <a:noFill/>
                  <a:ln w="9525">
                    <a:noFill/>
                    <a:miter lim="800000"/>
                    <a:headEnd/>
                    <a:tailEnd/>
                  </a:ln>
                </p:spPr>
              </p:pic>
              <p:pic>
                <p:nvPicPr>
                  <p:cNvPr id="162" name="Picture 24" descr="Loop%20Shape"/>
                  <p:cNvPicPr>
                    <a:picLocks noChangeAspect="1" noChangeArrowheads="1"/>
                  </p:cNvPicPr>
                  <p:nvPr/>
                </p:nvPicPr>
                <p:blipFill>
                  <a:blip r:embed="rId6"/>
                  <a:srcRect/>
                  <a:stretch>
                    <a:fillRect/>
                  </a:stretch>
                </p:blipFill>
                <p:spPr bwMode="auto">
                  <a:xfrm>
                    <a:off x="4556125" y="3530600"/>
                    <a:ext cx="161925" cy="152400"/>
                  </a:xfrm>
                  <a:prstGeom prst="rect">
                    <a:avLst/>
                  </a:prstGeom>
                  <a:noFill/>
                  <a:ln w="9525">
                    <a:noFill/>
                    <a:miter lim="800000"/>
                    <a:headEnd/>
                    <a:tailEnd/>
                  </a:ln>
                </p:spPr>
              </p:pic>
              <p:pic>
                <p:nvPicPr>
                  <p:cNvPr id="163" name="Picture 25" descr="Construct%20Message%20Shape"/>
                  <p:cNvPicPr>
                    <a:picLocks noChangeAspect="1" noChangeArrowheads="1"/>
                  </p:cNvPicPr>
                  <p:nvPr/>
                </p:nvPicPr>
                <p:blipFill>
                  <a:blip r:embed="rId7"/>
                  <a:srcRect/>
                  <a:stretch>
                    <a:fillRect/>
                  </a:stretch>
                </p:blipFill>
                <p:spPr bwMode="auto">
                  <a:xfrm>
                    <a:off x="4664075" y="3784600"/>
                    <a:ext cx="161925" cy="152400"/>
                  </a:xfrm>
                  <a:prstGeom prst="rect">
                    <a:avLst/>
                  </a:prstGeom>
                  <a:noFill/>
                  <a:ln w="9525">
                    <a:noFill/>
                    <a:miter lim="800000"/>
                    <a:headEnd/>
                    <a:tailEnd/>
                  </a:ln>
                </p:spPr>
              </p:pic>
              <p:sp>
                <p:nvSpPr>
                  <p:cNvPr id="164" name="Line 26"/>
                  <p:cNvSpPr>
                    <a:spLocks noChangeShapeType="1"/>
                  </p:cNvSpPr>
                  <p:nvPr/>
                </p:nvSpPr>
                <p:spPr bwMode="auto">
                  <a:xfrm flipV="1">
                    <a:off x="4492030" y="3674533"/>
                    <a:ext cx="102327" cy="81492"/>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65" name="Line 27"/>
                  <p:cNvSpPr>
                    <a:spLocks noChangeShapeType="1"/>
                  </p:cNvSpPr>
                  <p:nvPr/>
                </p:nvSpPr>
                <p:spPr bwMode="auto">
                  <a:xfrm>
                    <a:off x="4495403" y="3759200"/>
                    <a:ext cx="172046" cy="10795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66" name="Line 28"/>
                  <p:cNvSpPr>
                    <a:spLocks noChangeShapeType="1"/>
                  </p:cNvSpPr>
                  <p:nvPr/>
                </p:nvSpPr>
                <p:spPr bwMode="auto">
                  <a:xfrm flipV="1">
                    <a:off x="4714677" y="3578225"/>
                    <a:ext cx="107950" cy="2540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67" name="Line 29"/>
                  <p:cNvSpPr>
                    <a:spLocks noChangeShapeType="1"/>
                  </p:cNvSpPr>
                  <p:nvPr/>
                </p:nvSpPr>
                <p:spPr bwMode="auto">
                  <a:xfrm>
                    <a:off x="4918207" y="3578225"/>
                    <a:ext cx="132689" cy="117475"/>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68" name="Line 30"/>
                  <p:cNvSpPr>
                    <a:spLocks noChangeShapeType="1"/>
                  </p:cNvSpPr>
                  <p:nvPr/>
                </p:nvSpPr>
                <p:spPr bwMode="auto">
                  <a:xfrm flipV="1">
                    <a:off x="4811382" y="3818467"/>
                    <a:ext cx="228269" cy="59267"/>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69" name="Line 31"/>
                  <p:cNvSpPr>
                    <a:spLocks noChangeShapeType="1"/>
                  </p:cNvSpPr>
                  <p:nvPr/>
                </p:nvSpPr>
                <p:spPr bwMode="auto">
                  <a:xfrm flipV="1">
                    <a:off x="4213159" y="3760259"/>
                    <a:ext cx="130440" cy="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grpSp>
            <p:grpSp>
              <p:nvGrpSpPr>
                <p:cNvPr id="16" name="Group 176"/>
                <p:cNvGrpSpPr/>
                <p:nvPr/>
              </p:nvGrpSpPr>
              <p:grpSpPr>
                <a:xfrm>
                  <a:off x="4170556" y="4038600"/>
                  <a:ext cx="914400" cy="281354"/>
                  <a:chOff x="4114800" y="4038600"/>
                  <a:chExt cx="990600" cy="304800"/>
                </a:xfrm>
              </p:grpSpPr>
              <p:sp>
                <p:nvSpPr>
                  <p:cNvPr id="170" name="Rectangle 93"/>
                  <p:cNvSpPr>
                    <a:spLocks noChangeArrowheads="1"/>
                  </p:cNvSpPr>
                  <p:nvPr/>
                </p:nvSpPr>
                <p:spPr bwMode="auto">
                  <a:xfrm>
                    <a:off x="4114800" y="4038600"/>
                    <a:ext cx="990600" cy="3048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noAutofit/>
                  </a:bodyPr>
                  <a:lstStyle/>
                  <a:p>
                    <a:endParaRPr lang="en-US"/>
                  </a:p>
                </p:txBody>
              </p:sp>
              <p:sp>
                <p:nvSpPr>
                  <p:cNvPr id="171" name="Text Box 94"/>
                  <p:cNvSpPr txBox="1">
                    <a:spLocks noChangeArrowheads="1"/>
                  </p:cNvSpPr>
                  <p:nvPr/>
                </p:nvSpPr>
                <p:spPr bwMode="auto">
                  <a:xfrm>
                    <a:off x="41910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175" name="Text Box 94"/>
                  <p:cNvSpPr txBox="1">
                    <a:spLocks noChangeArrowheads="1"/>
                  </p:cNvSpPr>
                  <p:nvPr/>
                </p:nvSpPr>
                <p:spPr bwMode="auto">
                  <a:xfrm>
                    <a:off x="44958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176" name="Text Box 94"/>
                  <p:cNvSpPr txBox="1">
                    <a:spLocks noChangeArrowheads="1"/>
                  </p:cNvSpPr>
                  <p:nvPr/>
                </p:nvSpPr>
                <p:spPr bwMode="auto">
                  <a:xfrm>
                    <a:off x="48006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grpSp>
          </p:grpSp>
          <p:grpSp>
            <p:nvGrpSpPr>
              <p:cNvPr id="17" name="Group 179"/>
              <p:cNvGrpSpPr/>
              <p:nvPr/>
            </p:nvGrpSpPr>
            <p:grpSpPr>
              <a:xfrm>
                <a:off x="3810000" y="3352800"/>
                <a:ext cx="1431072" cy="1219200"/>
                <a:chOff x="3902927" y="3352800"/>
                <a:chExt cx="1431072" cy="1219200"/>
              </a:xfrm>
            </p:grpSpPr>
            <p:sp>
              <p:nvSpPr>
                <p:cNvPr id="181" name="Oval 180"/>
                <p:cNvSpPr/>
                <p:nvPr/>
              </p:nvSpPr>
              <p:spPr bwMode="auto">
                <a:xfrm>
                  <a:off x="3902927" y="3352800"/>
                  <a:ext cx="1431072" cy="12192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18" name="Group 181"/>
                <p:cNvGrpSpPr/>
                <p:nvPr/>
              </p:nvGrpSpPr>
              <p:grpSpPr>
                <a:xfrm>
                  <a:off x="4038600" y="3505200"/>
                  <a:ext cx="1143000" cy="537882"/>
                  <a:chOff x="3962400" y="3429000"/>
                  <a:chExt cx="1295400" cy="609600"/>
                </a:xfrm>
              </p:grpSpPr>
              <p:sp>
                <p:nvSpPr>
                  <p:cNvPr id="188" name="Oval 2"/>
                  <p:cNvSpPr>
                    <a:spLocks noChangeArrowheads="1"/>
                  </p:cNvSpPr>
                  <p:nvPr/>
                </p:nvSpPr>
                <p:spPr bwMode="auto">
                  <a:xfrm>
                    <a:off x="3962400" y="3429000"/>
                    <a:ext cx="1295400" cy="6096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nchor="ctr">
                    <a:spAutoFit/>
                  </a:bodyPr>
                  <a:lstStyle/>
                  <a:p>
                    <a:endParaRPr lang="en-US"/>
                  </a:p>
                </p:txBody>
              </p:sp>
              <p:pic>
                <p:nvPicPr>
                  <p:cNvPr id="189" name="Picture 3" descr="Send%20Shape"/>
                  <p:cNvPicPr>
                    <a:picLocks noChangeAspect="1" noChangeArrowheads="1"/>
                  </p:cNvPicPr>
                  <p:nvPr/>
                </p:nvPicPr>
                <p:blipFill>
                  <a:blip r:embed="rId2"/>
                  <a:srcRect/>
                  <a:stretch>
                    <a:fillRect/>
                  </a:stretch>
                </p:blipFill>
                <p:spPr bwMode="auto">
                  <a:xfrm>
                    <a:off x="4987925" y="3683000"/>
                    <a:ext cx="161925" cy="144992"/>
                  </a:xfrm>
                  <a:prstGeom prst="rect">
                    <a:avLst/>
                  </a:prstGeom>
                  <a:noFill/>
                  <a:ln w="9525">
                    <a:noFill/>
                    <a:miter lim="800000"/>
                    <a:headEnd/>
                    <a:tailEnd/>
                  </a:ln>
                </p:spPr>
              </p:pic>
              <p:pic>
                <p:nvPicPr>
                  <p:cNvPr id="190" name="Picture 4" descr="Transform%20Shape"/>
                  <p:cNvPicPr>
                    <a:picLocks noChangeAspect="1" noChangeArrowheads="1"/>
                  </p:cNvPicPr>
                  <p:nvPr/>
                </p:nvPicPr>
                <p:blipFill>
                  <a:blip r:embed="rId3"/>
                  <a:srcRect/>
                  <a:stretch>
                    <a:fillRect/>
                  </a:stretch>
                </p:blipFill>
                <p:spPr bwMode="auto">
                  <a:xfrm>
                    <a:off x="4799013" y="3530600"/>
                    <a:ext cx="143933" cy="152400"/>
                  </a:xfrm>
                  <a:prstGeom prst="rect">
                    <a:avLst/>
                  </a:prstGeom>
                  <a:noFill/>
                  <a:ln w="9525">
                    <a:noFill/>
                    <a:miter lim="800000"/>
                    <a:headEnd/>
                    <a:tailEnd/>
                  </a:ln>
                </p:spPr>
              </p:pic>
              <p:pic>
                <p:nvPicPr>
                  <p:cNvPr id="191" name="Picture 22" descr="Receive%20Shape"/>
                  <p:cNvPicPr>
                    <a:picLocks noChangeAspect="1" noChangeArrowheads="1"/>
                  </p:cNvPicPr>
                  <p:nvPr/>
                </p:nvPicPr>
                <p:blipFill>
                  <a:blip r:embed="rId4"/>
                  <a:srcRect/>
                  <a:stretch>
                    <a:fillRect/>
                  </a:stretch>
                </p:blipFill>
                <p:spPr bwMode="auto">
                  <a:xfrm>
                    <a:off x="4070350" y="3683000"/>
                    <a:ext cx="161925" cy="152400"/>
                  </a:xfrm>
                  <a:prstGeom prst="rect">
                    <a:avLst/>
                  </a:prstGeom>
                  <a:noFill/>
                  <a:ln w="9525">
                    <a:noFill/>
                    <a:miter lim="800000"/>
                    <a:headEnd/>
                    <a:tailEnd/>
                  </a:ln>
                </p:spPr>
              </p:pic>
              <p:pic>
                <p:nvPicPr>
                  <p:cNvPr id="192" name="Picture 23" descr="Decide%20Shape"/>
                  <p:cNvPicPr>
                    <a:picLocks noChangeAspect="1" noChangeArrowheads="1"/>
                  </p:cNvPicPr>
                  <p:nvPr/>
                </p:nvPicPr>
                <p:blipFill>
                  <a:blip r:embed="rId5"/>
                  <a:srcRect/>
                  <a:stretch>
                    <a:fillRect/>
                  </a:stretch>
                </p:blipFill>
                <p:spPr bwMode="auto">
                  <a:xfrm>
                    <a:off x="4340225" y="3683000"/>
                    <a:ext cx="161925" cy="152400"/>
                  </a:xfrm>
                  <a:prstGeom prst="rect">
                    <a:avLst/>
                  </a:prstGeom>
                  <a:noFill/>
                  <a:ln w="9525">
                    <a:noFill/>
                    <a:miter lim="800000"/>
                    <a:headEnd/>
                    <a:tailEnd/>
                  </a:ln>
                </p:spPr>
              </p:pic>
              <p:pic>
                <p:nvPicPr>
                  <p:cNvPr id="193" name="Picture 24" descr="Loop%20Shape"/>
                  <p:cNvPicPr>
                    <a:picLocks noChangeAspect="1" noChangeArrowheads="1"/>
                  </p:cNvPicPr>
                  <p:nvPr/>
                </p:nvPicPr>
                <p:blipFill>
                  <a:blip r:embed="rId6"/>
                  <a:srcRect/>
                  <a:stretch>
                    <a:fillRect/>
                  </a:stretch>
                </p:blipFill>
                <p:spPr bwMode="auto">
                  <a:xfrm>
                    <a:off x="4556125" y="3530600"/>
                    <a:ext cx="161925" cy="152400"/>
                  </a:xfrm>
                  <a:prstGeom prst="rect">
                    <a:avLst/>
                  </a:prstGeom>
                  <a:noFill/>
                  <a:ln w="9525">
                    <a:noFill/>
                    <a:miter lim="800000"/>
                    <a:headEnd/>
                    <a:tailEnd/>
                  </a:ln>
                </p:spPr>
              </p:pic>
              <p:pic>
                <p:nvPicPr>
                  <p:cNvPr id="194" name="Picture 25" descr="Construct%20Message%20Shape"/>
                  <p:cNvPicPr>
                    <a:picLocks noChangeAspect="1" noChangeArrowheads="1"/>
                  </p:cNvPicPr>
                  <p:nvPr/>
                </p:nvPicPr>
                <p:blipFill>
                  <a:blip r:embed="rId7"/>
                  <a:srcRect/>
                  <a:stretch>
                    <a:fillRect/>
                  </a:stretch>
                </p:blipFill>
                <p:spPr bwMode="auto">
                  <a:xfrm>
                    <a:off x="4664075" y="3784600"/>
                    <a:ext cx="161925" cy="152400"/>
                  </a:xfrm>
                  <a:prstGeom prst="rect">
                    <a:avLst/>
                  </a:prstGeom>
                  <a:noFill/>
                  <a:ln w="9525">
                    <a:noFill/>
                    <a:miter lim="800000"/>
                    <a:headEnd/>
                    <a:tailEnd/>
                  </a:ln>
                </p:spPr>
              </p:pic>
              <p:sp>
                <p:nvSpPr>
                  <p:cNvPr id="195" name="Line 26"/>
                  <p:cNvSpPr>
                    <a:spLocks noChangeShapeType="1"/>
                  </p:cNvSpPr>
                  <p:nvPr/>
                </p:nvSpPr>
                <p:spPr bwMode="auto">
                  <a:xfrm flipV="1">
                    <a:off x="4492030" y="3674533"/>
                    <a:ext cx="102327" cy="81492"/>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96" name="Line 27"/>
                  <p:cNvSpPr>
                    <a:spLocks noChangeShapeType="1"/>
                  </p:cNvSpPr>
                  <p:nvPr/>
                </p:nvSpPr>
                <p:spPr bwMode="auto">
                  <a:xfrm>
                    <a:off x="4495403" y="3759200"/>
                    <a:ext cx="172046" cy="10795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97" name="Line 28"/>
                  <p:cNvSpPr>
                    <a:spLocks noChangeShapeType="1"/>
                  </p:cNvSpPr>
                  <p:nvPr/>
                </p:nvSpPr>
                <p:spPr bwMode="auto">
                  <a:xfrm flipV="1">
                    <a:off x="4714677" y="3578225"/>
                    <a:ext cx="107950" cy="2540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98" name="Line 29"/>
                  <p:cNvSpPr>
                    <a:spLocks noChangeShapeType="1"/>
                  </p:cNvSpPr>
                  <p:nvPr/>
                </p:nvSpPr>
                <p:spPr bwMode="auto">
                  <a:xfrm>
                    <a:off x="4918207" y="3578225"/>
                    <a:ext cx="132689" cy="117475"/>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99" name="Line 30"/>
                  <p:cNvSpPr>
                    <a:spLocks noChangeShapeType="1"/>
                  </p:cNvSpPr>
                  <p:nvPr/>
                </p:nvSpPr>
                <p:spPr bwMode="auto">
                  <a:xfrm flipV="1">
                    <a:off x="4811382" y="3818467"/>
                    <a:ext cx="228269" cy="59267"/>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00" name="Line 31"/>
                  <p:cNvSpPr>
                    <a:spLocks noChangeShapeType="1"/>
                  </p:cNvSpPr>
                  <p:nvPr/>
                </p:nvSpPr>
                <p:spPr bwMode="auto">
                  <a:xfrm flipV="1">
                    <a:off x="4213159" y="3760259"/>
                    <a:ext cx="130440" cy="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grpSp>
            <p:grpSp>
              <p:nvGrpSpPr>
                <p:cNvPr id="19" name="Group 182"/>
                <p:cNvGrpSpPr/>
                <p:nvPr/>
              </p:nvGrpSpPr>
              <p:grpSpPr>
                <a:xfrm>
                  <a:off x="4170556" y="4038600"/>
                  <a:ext cx="914400" cy="281354"/>
                  <a:chOff x="4114800" y="4038600"/>
                  <a:chExt cx="990600" cy="304800"/>
                </a:xfrm>
              </p:grpSpPr>
              <p:sp>
                <p:nvSpPr>
                  <p:cNvPr id="184" name="Rectangle 93"/>
                  <p:cNvSpPr>
                    <a:spLocks noChangeArrowheads="1"/>
                  </p:cNvSpPr>
                  <p:nvPr/>
                </p:nvSpPr>
                <p:spPr bwMode="auto">
                  <a:xfrm>
                    <a:off x="4114800" y="4038600"/>
                    <a:ext cx="990600" cy="3048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noAutofit/>
                  </a:bodyPr>
                  <a:lstStyle/>
                  <a:p>
                    <a:endParaRPr lang="en-US"/>
                  </a:p>
                </p:txBody>
              </p:sp>
              <p:sp>
                <p:nvSpPr>
                  <p:cNvPr id="185" name="Text Box 94"/>
                  <p:cNvSpPr txBox="1">
                    <a:spLocks noChangeArrowheads="1"/>
                  </p:cNvSpPr>
                  <p:nvPr/>
                </p:nvSpPr>
                <p:spPr bwMode="auto">
                  <a:xfrm>
                    <a:off x="41910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186" name="Text Box 94"/>
                  <p:cNvSpPr txBox="1">
                    <a:spLocks noChangeArrowheads="1"/>
                  </p:cNvSpPr>
                  <p:nvPr/>
                </p:nvSpPr>
                <p:spPr bwMode="auto">
                  <a:xfrm>
                    <a:off x="44958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187" name="Text Box 94"/>
                  <p:cNvSpPr txBox="1">
                    <a:spLocks noChangeArrowheads="1"/>
                  </p:cNvSpPr>
                  <p:nvPr/>
                </p:nvSpPr>
                <p:spPr bwMode="auto">
                  <a:xfrm>
                    <a:off x="48006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grpSp>
          </p:grpSp>
          <p:grpSp>
            <p:nvGrpSpPr>
              <p:cNvPr id="20" name="Group 200"/>
              <p:cNvGrpSpPr/>
              <p:nvPr/>
            </p:nvGrpSpPr>
            <p:grpSpPr>
              <a:xfrm>
                <a:off x="3962400" y="3505200"/>
                <a:ext cx="1431072" cy="1219200"/>
                <a:chOff x="3902927" y="3352800"/>
                <a:chExt cx="1431072" cy="1219200"/>
              </a:xfrm>
            </p:grpSpPr>
            <p:sp>
              <p:nvSpPr>
                <p:cNvPr id="202" name="Oval 201"/>
                <p:cNvSpPr/>
                <p:nvPr/>
              </p:nvSpPr>
              <p:spPr bwMode="auto">
                <a:xfrm>
                  <a:off x="3902927" y="3352800"/>
                  <a:ext cx="1431072" cy="12192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21" name="Group 202"/>
                <p:cNvGrpSpPr/>
                <p:nvPr/>
              </p:nvGrpSpPr>
              <p:grpSpPr>
                <a:xfrm>
                  <a:off x="4038600" y="3505200"/>
                  <a:ext cx="1143000" cy="537882"/>
                  <a:chOff x="3962400" y="3429000"/>
                  <a:chExt cx="1295400" cy="609600"/>
                </a:xfrm>
              </p:grpSpPr>
              <p:sp>
                <p:nvSpPr>
                  <p:cNvPr id="209" name="Oval 2"/>
                  <p:cNvSpPr>
                    <a:spLocks noChangeArrowheads="1"/>
                  </p:cNvSpPr>
                  <p:nvPr/>
                </p:nvSpPr>
                <p:spPr bwMode="auto">
                  <a:xfrm>
                    <a:off x="3962400" y="3429000"/>
                    <a:ext cx="1295400" cy="6096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nchor="ctr">
                    <a:spAutoFit/>
                  </a:bodyPr>
                  <a:lstStyle/>
                  <a:p>
                    <a:endParaRPr lang="en-US"/>
                  </a:p>
                </p:txBody>
              </p:sp>
              <p:pic>
                <p:nvPicPr>
                  <p:cNvPr id="210" name="Picture 3" descr="Send%20Shape"/>
                  <p:cNvPicPr>
                    <a:picLocks noChangeAspect="1" noChangeArrowheads="1"/>
                  </p:cNvPicPr>
                  <p:nvPr/>
                </p:nvPicPr>
                <p:blipFill>
                  <a:blip r:embed="rId2"/>
                  <a:srcRect/>
                  <a:stretch>
                    <a:fillRect/>
                  </a:stretch>
                </p:blipFill>
                <p:spPr bwMode="auto">
                  <a:xfrm>
                    <a:off x="4987925" y="3683000"/>
                    <a:ext cx="161925" cy="144992"/>
                  </a:xfrm>
                  <a:prstGeom prst="rect">
                    <a:avLst/>
                  </a:prstGeom>
                  <a:noFill/>
                  <a:ln w="9525">
                    <a:noFill/>
                    <a:miter lim="800000"/>
                    <a:headEnd/>
                    <a:tailEnd/>
                  </a:ln>
                </p:spPr>
              </p:pic>
              <p:pic>
                <p:nvPicPr>
                  <p:cNvPr id="211" name="Picture 4" descr="Transform%20Shape"/>
                  <p:cNvPicPr>
                    <a:picLocks noChangeAspect="1" noChangeArrowheads="1"/>
                  </p:cNvPicPr>
                  <p:nvPr/>
                </p:nvPicPr>
                <p:blipFill>
                  <a:blip r:embed="rId3"/>
                  <a:srcRect/>
                  <a:stretch>
                    <a:fillRect/>
                  </a:stretch>
                </p:blipFill>
                <p:spPr bwMode="auto">
                  <a:xfrm>
                    <a:off x="4799013" y="3530600"/>
                    <a:ext cx="143933" cy="152400"/>
                  </a:xfrm>
                  <a:prstGeom prst="rect">
                    <a:avLst/>
                  </a:prstGeom>
                  <a:noFill/>
                  <a:ln w="9525">
                    <a:noFill/>
                    <a:miter lim="800000"/>
                    <a:headEnd/>
                    <a:tailEnd/>
                  </a:ln>
                </p:spPr>
              </p:pic>
              <p:pic>
                <p:nvPicPr>
                  <p:cNvPr id="212" name="Picture 22" descr="Receive%20Shape"/>
                  <p:cNvPicPr>
                    <a:picLocks noChangeAspect="1" noChangeArrowheads="1"/>
                  </p:cNvPicPr>
                  <p:nvPr/>
                </p:nvPicPr>
                <p:blipFill>
                  <a:blip r:embed="rId4"/>
                  <a:srcRect/>
                  <a:stretch>
                    <a:fillRect/>
                  </a:stretch>
                </p:blipFill>
                <p:spPr bwMode="auto">
                  <a:xfrm>
                    <a:off x="4070350" y="3683000"/>
                    <a:ext cx="161925" cy="152400"/>
                  </a:xfrm>
                  <a:prstGeom prst="rect">
                    <a:avLst/>
                  </a:prstGeom>
                  <a:noFill/>
                  <a:ln w="9525">
                    <a:noFill/>
                    <a:miter lim="800000"/>
                    <a:headEnd/>
                    <a:tailEnd/>
                  </a:ln>
                </p:spPr>
              </p:pic>
              <p:pic>
                <p:nvPicPr>
                  <p:cNvPr id="213" name="Picture 23" descr="Decide%20Shape"/>
                  <p:cNvPicPr>
                    <a:picLocks noChangeAspect="1" noChangeArrowheads="1"/>
                  </p:cNvPicPr>
                  <p:nvPr/>
                </p:nvPicPr>
                <p:blipFill>
                  <a:blip r:embed="rId5"/>
                  <a:srcRect/>
                  <a:stretch>
                    <a:fillRect/>
                  </a:stretch>
                </p:blipFill>
                <p:spPr bwMode="auto">
                  <a:xfrm>
                    <a:off x="4340225" y="3683000"/>
                    <a:ext cx="161925" cy="152400"/>
                  </a:xfrm>
                  <a:prstGeom prst="rect">
                    <a:avLst/>
                  </a:prstGeom>
                  <a:noFill/>
                  <a:ln w="9525">
                    <a:noFill/>
                    <a:miter lim="800000"/>
                    <a:headEnd/>
                    <a:tailEnd/>
                  </a:ln>
                </p:spPr>
              </p:pic>
              <p:pic>
                <p:nvPicPr>
                  <p:cNvPr id="214" name="Picture 24" descr="Loop%20Shape"/>
                  <p:cNvPicPr>
                    <a:picLocks noChangeAspect="1" noChangeArrowheads="1"/>
                  </p:cNvPicPr>
                  <p:nvPr/>
                </p:nvPicPr>
                <p:blipFill>
                  <a:blip r:embed="rId6"/>
                  <a:srcRect/>
                  <a:stretch>
                    <a:fillRect/>
                  </a:stretch>
                </p:blipFill>
                <p:spPr bwMode="auto">
                  <a:xfrm>
                    <a:off x="4556125" y="3530600"/>
                    <a:ext cx="161925" cy="152400"/>
                  </a:xfrm>
                  <a:prstGeom prst="rect">
                    <a:avLst/>
                  </a:prstGeom>
                  <a:noFill/>
                  <a:ln w="9525">
                    <a:noFill/>
                    <a:miter lim="800000"/>
                    <a:headEnd/>
                    <a:tailEnd/>
                  </a:ln>
                </p:spPr>
              </p:pic>
              <p:pic>
                <p:nvPicPr>
                  <p:cNvPr id="215" name="Picture 25" descr="Construct%20Message%20Shape"/>
                  <p:cNvPicPr>
                    <a:picLocks noChangeAspect="1" noChangeArrowheads="1"/>
                  </p:cNvPicPr>
                  <p:nvPr/>
                </p:nvPicPr>
                <p:blipFill>
                  <a:blip r:embed="rId7"/>
                  <a:srcRect/>
                  <a:stretch>
                    <a:fillRect/>
                  </a:stretch>
                </p:blipFill>
                <p:spPr bwMode="auto">
                  <a:xfrm>
                    <a:off x="4664075" y="3784600"/>
                    <a:ext cx="161925" cy="152400"/>
                  </a:xfrm>
                  <a:prstGeom prst="rect">
                    <a:avLst/>
                  </a:prstGeom>
                  <a:noFill/>
                  <a:ln w="9525">
                    <a:noFill/>
                    <a:miter lim="800000"/>
                    <a:headEnd/>
                    <a:tailEnd/>
                  </a:ln>
                </p:spPr>
              </p:pic>
              <p:sp>
                <p:nvSpPr>
                  <p:cNvPr id="216" name="Line 26"/>
                  <p:cNvSpPr>
                    <a:spLocks noChangeShapeType="1"/>
                  </p:cNvSpPr>
                  <p:nvPr/>
                </p:nvSpPr>
                <p:spPr bwMode="auto">
                  <a:xfrm flipV="1">
                    <a:off x="4492030" y="3674533"/>
                    <a:ext cx="102327" cy="81492"/>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17" name="Line 27"/>
                  <p:cNvSpPr>
                    <a:spLocks noChangeShapeType="1"/>
                  </p:cNvSpPr>
                  <p:nvPr/>
                </p:nvSpPr>
                <p:spPr bwMode="auto">
                  <a:xfrm>
                    <a:off x="4495403" y="3759200"/>
                    <a:ext cx="172046" cy="10795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18" name="Line 28"/>
                  <p:cNvSpPr>
                    <a:spLocks noChangeShapeType="1"/>
                  </p:cNvSpPr>
                  <p:nvPr/>
                </p:nvSpPr>
                <p:spPr bwMode="auto">
                  <a:xfrm flipV="1">
                    <a:off x="4714677" y="3578225"/>
                    <a:ext cx="107950" cy="2540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19" name="Line 29"/>
                  <p:cNvSpPr>
                    <a:spLocks noChangeShapeType="1"/>
                  </p:cNvSpPr>
                  <p:nvPr/>
                </p:nvSpPr>
                <p:spPr bwMode="auto">
                  <a:xfrm>
                    <a:off x="4918207" y="3578225"/>
                    <a:ext cx="132689" cy="117475"/>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20" name="Line 30"/>
                  <p:cNvSpPr>
                    <a:spLocks noChangeShapeType="1"/>
                  </p:cNvSpPr>
                  <p:nvPr/>
                </p:nvSpPr>
                <p:spPr bwMode="auto">
                  <a:xfrm flipV="1">
                    <a:off x="4811382" y="3818467"/>
                    <a:ext cx="228269" cy="59267"/>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21" name="Line 31"/>
                  <p:cNvSpPr>
                    <a:spLocks noChangeShapeType="1"/>
                  </p:cNvSpPr>
                  <p:nvPr/>
                </p:nvSpPr>
                <p:spPr bwMode="auto">
                  <a:xfrm flipV="1">
                    <a:off x="4213159" y="3760259"/>
                    <a:ext cx="130440" cy="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grpSp>
            <p:grpSp>
              <p:nvGrpSpPr>
                <p:cNvPr id="22" name="Group 203"/>
                <p:cNvGrpSpPr/>
                <p:nvPr/>
              </p:nvGrpSpPr>
              <p:grpSpPr>
                <a:xfrm>
                  <a:off x="4170556" y="4038600"/>
                  <a:ext cx="914400" cy="281354"/>
                  <a:chOff x="4114800" y="4038600"/>
                  <a:chExt cx="990600" cy="304800"/>
                </a:xfrm>
              </p:grpSpPr>
              <p:sp>
                <p:nvSpPr>
                  <p:cNvPr id="205" name="Rectangle 93"/>
                  <p:cNvSpPr>
                    <a:spLocks noChangeArrowheads="1"/>
                  </p:cNvSpPr>
                  <p:nvPr/>
                </p:nvSpPr>
                <p:spPr bwMode="auto">
                  <a:xfrm>
                    <a:off x="4114800" y="4038600"/>
                    <a:ext cx="990600" cy="3048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noAutofit/>
                  </a:bodyPr>
                  <a:lstStyle/>
                  <a:p>
                    <a:endParaRPr lang="en-US"/>
                  </a:p>
                </p:txBody>
              </p:sp>
              <p:sp>
                <p:nvSpPr>
                  <p:cNvPr id="206" name="Text Box 94"/>
                  <p:cNvSpPr txBox="1">
                    <a:spLocks noChangeArrowheads="1"/>
                  </p:cNvSpPr>
                  <p:nvPr/>
                </p:nvSpPr>
                <p:spPr bwMode="auto">
                  <a:xfrm>
                    <a:off x="41910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207" name="Text Box 94"/>
                  <p:cNvSpPr txBox="1">
                    <a:spLocks noChangeArrowheads="1"/>
                  </p:cNvSpPr>
                  <p:nvPr/>
                </p:nvSpPr>
                <p:spPr bwMode="auto">
                  <a:xfrm>
                    <a:off x="44958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208" name="Text Box 94"/>
                  <p:cNvSpPr txBox="1">
                    <a:spLocks noChangeArrowheads="1"/>
                  </p:cNvSpPr>
                  <p:nvPr/>
                </p:nvSpPr>
                <p:spPr bwMode="auto">
                  <a:xfrm>
                    <a:off x="48006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grpSp>
          </p:grpSp>
        </p:grpSp>
        <p:sp>
          <p:nvSpPr>
            <p:cNvPr id="112" name="TextBox 111"/>
            <p:cNvSpPr txBox="1"/>
            <p:nvPr/>
          </p:nvSpPr>
          <p:spPr>
            <a:xfrm>
              <a:off x="3352800" y="2514600"/>
              <a:ext cx="2438400" cy="461665"/>
            </a:xfrm>
            <a:prstGeom prst="rect">
              <a:avLst/>
            </a:prstGeom>
            <a:noFill/>
          </p:spPr>
          <p:txBody>
            <a:bodyPr wrap="square" rtlCol="0">
              <a:spAutoFit/>
            </a:bodyPr>
            <a:lstStyle/>
            <a:p>
              <a:pPr algn="ctr"/>
              <a:r>
                <a:rPr lang="en-US" sz="2400" b="1" dirty="0" smtClean="0"/>
                <a:t>BizTalk Host</a:t>
              </a:r>
              <a:endParaRPr lang="en-US" sz="2400" b="1" dirty="0"/>
            </a:p>
          </p:txBody>
        </p:sp>
      </p:grpSp>
      <p:sp>
        <p:nvSpPr>
          <p:cNvPr id="136" name="TextBox 135"/>
          <p:cNvSpPr txBox="1"/>
          <p:nvPr/>
        </p:nvSpPr>
        <p:spPr>
          <a:xfrm>
            <a:off x="3124200" y="6019800"/>
            <a:ext cx="3048000" cy="461665"/>
          </a:xfrm>
          <a:prstGeom prst="rect">
            <a:avLst/>
          </a:prstGeom>
          <a:noFill/>
        </p:spPr>
        <p:txBody>
          <a:bodyPr wrap="square" rtlCol="0">
            <a:spAutoFit/>
          </a:bodyPr>
          <a:lstStyle/>
          <a:p>
            <a:pPr algn="ctr"/>
            <a:r>
              <a:rPr lang="en-US" sz="2400" b="1" dirty="0" smtClean="0"/>
              <a:t>“Oslo” Process Server</a:t>
            </a:r>
            <a:endParaRPr lang="en-US" sz="2400" b="1" dirty="0"/>
          </a:p>
        </p:txBody>
      </p:sp>
      <p:grpSp>
        <p:nvGrpSpPr>
          <p:cNvPr id="125" name="Group 124"/>
          <p:cNvGrpSpPr/>
          <p:nvPr/>
        </p:nvGrpSpPr>
        <p:grpSpPr>
          <a:xfrm>
            <a:off x="5867400" y="2362200"/>
            <a:ext cx="2362200" cy="3429000"/>
            <a:chOff x="5867400" y="2362200"/>
            <a:chExt cx="2362200" cy="3429000"/>
          </a:xfrm>
        </p:grpSpPr>
        <p:sp>
          <p:nvSpPr>
            <p:cNvPr id="222" name="Rectangle 221"/>
            <p:cNvSpPr/>
            <p:nvPr/>
          </p:nvSpPr>
          <p:spPr bwMode="auto">
            <a:xfrm>
              <a:off x="5867400" y="2362200"/>
              <a:ext cx="2057400" cy="3124200"/>
            </a:xfrm>
            <a:prstGeom prst="rect">
              <a:avLst/>
            </a:prstGeom>
            <a:noFill/>
            <a:ln w="22225">
              <a:solidFill>
                <a:schemeClr val="accent2"/>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23" name="TextBox 222"/>
            <p:cNvSpPr txBox="1"/>
            <p:nvPr/>
          </p:nvSpPr>
          <p:spPr>
            <a:xfrm>
              <a:off x="5943600" y="3657600"/>
              <a:ext cx="2209800" cy="461665"/>
            </a:xfrm>
            <a:prstGeom prst="rect">
              <a:avLst/>
            </a:prstGeom>
            <a:noFill/>
          </p:spPr>
          <p:txBody>
            <a:bodyPr wrap="square" rtlCol="0">
              <a:spAutoFit/>
            </a:bodyPr>
            <a:lstStyle/>
            <a:p>
              <a:pPr algn="ctr"/>
              <a:r>
                <a:rPr lang="en-US" sz="2400" b="1" dirty="0" smtClean="0"/>
                <a:t>Other Hosts</a:t>
              </a:r>
              <a:endParaRPr lang="en-US" sz="2400" b="1" dirty="0"/>
            </a:p>
          </p:txBody>
        </p:sp>
        <p:sp>
          <p:nvSpPr>
            <p:cNvPr id="122" name="Rectangle 121"/>
            <p:cNvSpPr/>
            <p:nvPr/>
          </p:nvSpPr>
          <p:spPr bwMode="auto">
            <a:xfrm>
              <a:off x="6019800" y="2514600"/>
              <a:ext cx="2057400" cy="3124200"/>
            </a:xfrm>
            <a:prstGeom prst="rect">
              <a:avLst/>
            </a:prstGeom>
            <a:noFill/>
            <a:ln w="22225">
              <a:solidFill>
                <a:schemeClr val="accent2"/>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3" name="Rectangle 122"/>
            <p:cNvSpPr/>
            <p:nvPr/>
          </p:nvSpPr>
          <p:spPr bwMode="auto">
            <a:xfrm>
              <a:off x="6172200" y="2667000"/>
              <a:ext cx="2057400" cy="3124200"/>
            </a:xfrm>
            <a:prstGeom prst="rect">
              <a:avLst/>
            </a:prstGeom>
            <a:noFill/>
            <a:ln w="22225">
              <a:solidFill>
                <a:schemeClr val="accent2"/>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dissolve">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BizTalk Server</a:t>
            </a:r>
            <a:br>
              <a:rPr lang="en-US" dirty="0" smtClean="0"/>
            </a:br>
            <a:r>
              <a:rPr sz="3600" dirty="0" smtClean="0">
                <a:solidFill>
                  <a:schemeClr val="accent5"/>
                </a:solidFill>
              </a:rPr>
              <a:t>Creating applications in a future release</a:t>
            </a:r>
          </a:p>
        </p:txBody>
      </p:sp>
      <p:sp>
        <p:nvSpPr>
          <p:cNvPr id="4" name="Rectangle 3"/>
          <p:cNvSpPr/>
          <p:nvPr/>
        </p:nvSpPr>
        <p:spPr bwMode="auto">
          <a:xfrm>
            <a:off x="2819400" y="1447800"/>
            <a:ext cx="3429000" cy="35052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Rectangle 4"/>
          <p:cNvSpPr/>
          <p:nvPr/>
        </p:nvSpPr>
        <p:spPr bwMode="auto">
          <a:xfrm>
            <a:off x="2971800" y="1600200"/>
            <a:ext cx="3124200" cy="533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TextBox 5"/>
          <p:cNvSpPr txBox="1"/>
          <p:nvPr/>
        </p:nvSpPr>
        <p:spPr>
          <a:xfrm>
            <a:off x="3276600" y="1600200"/>
            <a:ext cx="2590800" cy="461665"/>
          </a:xfrm>
          <a:prstGeom prst="rect">
            <a:avLst/>
          </a:prstGeom>
          <a:noFill/>
        </p:spPr>
        <p:txBody>
          <a:bodyPr wrap="square" rtlCol="0">
            <a:spAutoFit/>
          </a:bodyPr>
          <a:lstStyle/>
          <a:p>
            <a:pPr algn="ctr"/>
            <a:r>
              <a:rPr lang="en-US" sz="2400" b="1" dirty="0" smtClean="0"/>
              <a:t>Lifecycle Manager</a:t>
            </a:r>
            <a:endParaRPr lang="en-US" sz="2400" b="1" dirty="0"/>
          </a:p>
        </p:txBody>
      </p:sp>
      <p:sp>
        <p:nvSpPr>
          <p:cNvPr id="111" name="Rectangle 110"/>
          <p:cNvSpPr/>
          <p:nvPr/>
        </p:nvSpPr>
        <p:spPr bwMode="auto">
          <a:xfrm>
            <a:off x="3505200" y="2209800"/>
            <a:ext cx="2057400" cy="2514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2" name="TextBox 111"/>
          <p:cNvSpPr txBox="1"/>
          <p:nvPr/>
        </p:nvSpPr>
        <p:spPr>
          <a:xfrm>
            <a:off x="3352800" y="2209800"/>
            <a:ext cx="2438400" cy="461665"/>
          </a:xfrm>
          <a:prstGeom prst="rect">
            <a:avLst/>
          </a:prstGeom>
          <a:noFill/>
        </p:spPr>
        <p:txBody>
          <a:bodyPr wrap="square" rtlCol="0">
            <a:spAutoFit/>
          </a:bodyPr>
          <a:lstStyle/>
          <a:p>
            <a:pPr algn="ctr"/>
            <a:r>
              <a:rPr lang="en-US" sz="2400" b="1" dirty="0" smtClean="0"/>
              <a:t>BizTalk Host</a:t>
            </a:r>
            <a:endParaRPr lang="en-US" sz="2400" b="1" dirty="0"/>
          </a:p>
        </p:txBody>
      </p:sp>
      <p:sp>
        <p:nvSpPr>
          <p:cNvPr id="224" name="TextBox 223"/>
          <p:cNvSpPr txBox="1"/>
          <p:nvPr/>
        </p:nvSpPr>
        <p:spPr>
          <a:xfrm>
            <a:off x="5562600" y="3429000"/>
            <a:ext cx="609600" cy="461665"/>
          </a:xfrm>
          <a:prstGeom prst="rect">
            <a:avLst/>
          </a:prstGeom>
          <a:noFill/>
        </p:spPr>
        <p:txBody>
          <a:bodyPr wrap="square" rtlCol="0">
            <a:spAutoFit/>
          </a:bodyPr>
          <a:lstStyle/>
          <a:p>
            <a:pPr algn="ctr"/>
            <a:r>
              <a:rPr lang="en-US" sz="2400" b="1" dirty="0" smtClean="0"/>
              <a:t>. . .</a:t>
            </a:r>
            <a:endParaRPr lang="en-US" sz="2400" b="1" dirty="0"/>
          </a:p>
        </p:txBody>
      </p:sp>
      <p:sp>
        <p:nvSpPr>
          <p:cNvPr id="134" name="TextBox 133"/>
          <p:cNvSpPr txBox="1"/>
          <p:nvPr/>
        </p:nvSpPr>
        <p:spPr>
          <a:xfrm>
            <a:off x="2895600" y="3505200"/>
            <a:ext cx="609600" cy="461665"/>
          </a:xfrm>
          <a:prstGeom prst="rect">
            <a:avLst/>
          </a:prstGeom>
          <a:noFill/>
        </p:spPr>
        <p:txBody>
          <a:bodyPr wrap="square" rtlCol="0">
            <a:spAutoFit/>
          </a:bodyPr>
          <a:lstStyle/>
          <a:p>
            <a:pPr algn="ctr"/>
            <a:r>
              <a:rPr lang="en-US" sz="2400" b="1" dirty="0" smtClean="0"/>
              <a:t>. . .</a:t>
            </a:r>
            <a:endParaRPr lang="en-US" sz="2400" b="1" dirty="0"/>
          </a:p>
        </p:txBody>
      </p:sp>
      <p:grpSp>
        <p:nvGrpSpPr>
          <p:cNvPr id="93" name="Group 92"/>
          <p:cNvGrpSpPr/>
          <p:nvPr/>
        </p:nvGrpSpPr>
        <p:grpSpPr>
          <a:xfrm>
            <a:off x="228600" y="1752600"/>
            <a:ext cx="2286000" cy="1676400"/>
            <a:chOff x="228600" y="1752600"/>
            <a:chExt cx="2286000" cy="1676400"/>
          </a:xfrm>
        </p:grpSpPr>
        <p:pic>
          <p:nvPicPr>
            <p:cNvPr id="135" name="Picture 134"/>
            <p:cNvPicPr>
              <a:picLocks noChangeAspect="1" noChangeArrowheads="1"/>
            </p:cNvPicPr>
            <p:nvPr/>
          </p:nvPicPr>
          <p:blipFill>
            <a:blip r:embed="rId2" cstate="print"/>
            <a:srcRect/>
            <a:stretch>
              <a:fillRect/>
            </a:stretch>
          </p:blipFill>
          <p:spPr bwMode="auto">
            <a:xfrm>
              <a:off x="609600" y="2209800"/>
              <a:ext cx="1524000" cy="1219200"/>
            </a:xfrm>
            <a:prstGeom prst="rect">
              <a:avLst/>
            </a:prstGeom>
            <a:noFill/>
            <a:ln w="9525">
              <a:noFill/>
              <a:miter lim="800000"/>
              <a:headEnd/>
              <a:tailEnd/>
            </a:ln>
            <a:effectLst>
              <a:outerShdw blurRad="342900" dist="50800" dir="5400000" algn="ctr" rotWithShape="0">
                <a:schemeClr val="bg2"/>
              </a:outerShdw>
            </a:effectLst>
          </p:spPr>
        </p:pic>
        <p:sp>
          <p:nvSpPr>
            <p:cNvPr id="136" name="TextBox 135"/>
            <p:cNvSpPr txBox="1"/>
            <p:nvPr/>
          </p:nvSpPr>
          <p:spPr>
            <a:xfrm>
              <a:off x="228600" y="1752600"/>
              <a:ext cx="2286000" cy="400110"/>
            </a:xfrm>
            <a:prstGeom prst="rect">
              <a:avLst/>
            </a:prstGeom>
            <a:noFill/>
          </p:spPr>
          <p:txBody>
            <a:bodyPr wrap="square" rtlCol="0">
              <a:spAutoFit/>
            </a:bodyPr>
            <a:lstStyle/>
            <a:p>
              <a:pPr algn="ctr"/>
              <a:r>
                <a:rPr lang="en-US" sz="2000" b="1" dirty="0" smtClean="0"/>
                <a:t>“Oslo” Visual Editor</a:t>
              </a:r>
              <a:endParaRPr lang="en-US" sz="2000" b="1" dirty="0"/>
            </a:p>
          </p:txBody>
        </p:sp>
      </p:grpSp>
      <p:grpSp>
        <p:nvGrpSpPr>
          <p:cNvPr id="99" name="Group 98"/>
          <p:cNvGrpSpPr/>
          <p:nvPr/>
        </p:nvGrpSpPr>
        <p:grpSpPr>
          <a:xfrm>
            <a:off x="685800" y="3434576"/>
            <a:ext cx="1981200" cy="3290134"/>
            <a:chOff x="685800" y="3434576"/>
            <a:chExt cx="1981200" cy="3290134"/>
          </a:xfrm>
        </p:grpSpPr>
        <p:sp>
          <p:nvSpPr>
            <p:cNvPr id="121" name="TextBox 120"/>
            <p:cNvSpPr txBox="1"/>
            <p:nvPr/>
          </p:nvSpPr>
          <p:spPr>
            <a:xfrm>
              <a:off x="685800" y="6324600"/>
              <a:ext cx="1981200" cy="400110"/>
            </a:xfrm>
            <a:prstGeom prst="rect">
              <a:avLst/>
            </a:prstGeom>
            <a:noFill/>
          </p:spPr>
          <p:txBody>
            <a:bodyPr wrap="square" rtlCol="0">
              <a:spAutoFit/>
            </a:bodyPr>
            <a:lstStyle/>
            <a:p>
              <a:pPr algn="ctr"/>
              <a:r>
                <a:rPr lang="en-US" sz="2000" b="1" dirty="0" smtClean="0"/>
                <a:t>Repository</a:t>
              </a:r>
              <a:endParaRPr lang="en-US" sz="2000" b="1" dirty="0"/>
            </a:p>
          </p:txBody>
        </p:sp>
        <p:grpSp>
          <p:nvGrpSpPr>
            <p:cNvPr id="94" name="Group 93"/>
            <p:cNvGrpSpPr/>
            <p:nvPr/>
          </p:nvGrpSpPr>
          <p:grpSpPr>
            <a:xfrm>
              <a:off x="990600" y="3434576"/>
              <a:ext cx="1289755" cy="2941590"/>
              <a:chOff x="990600" y="3434576"/>
              <a:chExt cx="1289755" cy="2941590"/>
            </a:xfrm>
          </p:grpSpPr>
          <p:grpSp>
            <p:nvGrpSpPr>
              <p:cNvPr id="131" name="Group 130"/>
              <p:cNvGrpSpPr/>
              <p:nvPr/>
            </p:nvGrpSpPr>
            <p:grpSpPr>
              <a:xfrm>
                <a:off x="990600" y="5581710"/>
                <a:ext cx="1289755" cy="794456"/>
                <a:chOff x="457200" y="5334000"/>
                <a:chExt cx="2127955" cy="1175456"/>
              </a:xfrm>
            </p:grpSpPr>
            <p:sp>
              <p:nvSpPr>
                <p:cNvPr id="120" name="Can 119"/>
                <p:cNvSpPr/>
                <p:nvPr/>
              </p:nvSpPr>
              <p:spPr bwMode="auto">
                <a:xfrm>
                  <a:off x="457200" y="5334000"/>
                  <a:ext cx="2127955" cy="1175456"/>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useBgFill="1">
              <p:nvSpPr>
                <p:cNvPr id="122" name="Rectangle 121"/>
                <p:cNvSpPr/>
                <p:nvPr/>
              </p:nvSpPr>
              <p:spPr bwMode="auto">
                <a:xfrm>
                  <a:off x="609600" y="5715000"/>
                  <a:ext cx="533400" cy="2286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3" name="Straight Connector 122"/>
                <p:cNvCxnSpPr/>
                <p:nvPr/>
              </p:nvCxnSpPr>
              <p:spPr>
                <a:xfrm rot="5400000">
                  <a:off x="876697" y="6057503"/>
                  <a:ext cx="837406"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bwMode="auto">
                <a:xfrm>
                  <a:off x="1600200" y="6096000"/>
                  <a:ext cx="533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5" name="Straight Arrow Connector 124"/>
                <p:cNvCxnSpPr>
                  <a:stCxn id="122" idx="3"/>
                </p:cNvCxnSpPr>
                <p:nvPr/>
              </p:nvCxnSpPr>
              <p:spPr>
                <a:xfrm>
                  <a:off x="1143000" y="5829300"/>
                  <a:ext cx="453957" cy="325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9" name="Freeform 138"/>
              <p:cNvSpPr/>
              <p:nvPr/>
            </p:nvSpPr>
            <p:spPr>
              <a:xfrm>
                <a:off x="1371600" y="3434576"/>
                <a:ext cx="533400" cy="2676292"/>
              </a:xfrm>
              <a:custGeom>
                <a:avLst/>
                <a:gdLst>
                  <a:gd name="connsiteX0" fmla="*/ 0 w 533400"/>
                  <a:gd name="connsiteY0" fmla="*/ 0 h 2676292"/>
                  <a:gd name="connsiteX1" fmla="*/ 457200 w 533400"/>
                  <a:gd name="connsiteY1" fmla="*/ 1304692 h 2676292"/>
                  <a:gd name="connsiteX2" fmla="*/ 457200 w 533400"/>
                  <a:gd name="connsiteY2" fmla="*/ 2676292 h 2676292"/>
                </a:gdLst>
                <a:ahLst/>
                <a:cxnLst>
                  <a:cxn ang="0">
                    <a:pos x="connsiteX0" y="connsiteY0"/>
                  </a:cxn>
                  <a:cxn ang="0">
                    <a:pos x="connsiteX1" y="connsiteY1"/>
                  </a:cxn>
                  <a:cxn ang="0">
                    <a:pos x="connsiteX2" y="connsiteY2"/>
                  </a:cxn>
                </a:cxnLst>
                <a:rect l="l" t="t" r="r" b="b"/>
                <a:pathLst>
                  <a:path w="533400" h="2676292">
                    <a:moveTo>
                      <a:pt x="0" y="0"/>
                    </a:moveTo>
                    <a:cubicBezTo>
                      <a:pt x="190500" y="429321"/>
                      <a:pt x="381000" y="858643"/>
                      <a:pt x="457200" y="1304692"/>
                    </a:cubicBezTo>
                    <a:cubicBezTo>
                      <a:pt x="533400" y="1750741"/>
                      <a:pt x="495300" y="2213516"/>
                      <a:pt x="457200" y="2676292"/>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5" name="Group 94"/>
          <p:cNvGrpSpPr/>
          <p:nvPr/>
        </p:nvGrpSpPr>
        <p:grpSpPr>
          <a:xfrm>
            <a:off x="1984917" y="3048000"/>
            <a:ext cx="3256155" cy="3118624"/>
            <a:chOff x="1984917" y="3048000"/>
            <a:chExt cx="3256155" cy="3118624"/>
          </a:xfrm>
        </p:grpSpPr>
        <p:grpSp>
          <p:nvGrpSpPr>
            <p:cNvPr id="17" name="Group 179"/>
            <p:cNvGrpSpPr/>
            <p:nvPr/>
          </p:nvGrpSpPr>
          <p:grpSpPr>
            <a:xfrm>
              <a:off x="3810000" y="3048000"/>
              <a:ext cx="1431072" cy="1219200"/>
              <a:chOff x="3902927" y="3352800"/>
              <a:chExt cx="1431072" cy="1219200"/>
            </a:xfrm>
          </p:grpSpPr>
          <p:sp>
            <p:nvSpPr>
              <p:cNvPr id="181" name="Oval 180"/>
              <p:cNvSpPr/>
              <p:nvPr/>
            </p:nvSpPr>
            <p:spPr bwMode="auto">
              <a:xfrm>
                <a:off x="3902927" y="3352800"/>
                <a:ext cx="1431072" cy="12192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18" name="Group 181"/>
              <p:cNvGrpSpPr/>
              <p:nvPr/>
            </p:nvGrpSpPr>
            <p:grpSpPr>
              <a:xfrm>
                <a:off x="4038600" y="3505200"/>
                <a:ext cx="1143000" cy="537882"/>
                <a:chOff x="3962400" y="3429000"/>
                <a:chExt cx="1295400" cy="609600"/>
              </a:xfrm>
            </p:grpSpPr>
            <p:sp>
              <p:nvSpPr>
                <p:cNvPr id="188" name="Oval 2"/>
                <p:cNvSpPr>
                  <a:spLocks noChangeArrowheads="1"/>
                </p:cNvSpPr>
                <p:nvPr/>
              </p:nvSpPr>
              <p:spPr bwMode="auto">
                <a:xfrm>
                  <a:off x="3962400" y="3429000"/>
                  <a:ext cx="1295400" cy="6096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nchor="ctr">
                  <a:spAutoFit/>
                </a:bodyPr>
                <a:lstStyle/>
                <a:p>
                  <a:endParaRPr lang="en-US"/>
                </a:p>
              </p:txBody>
            </p:sp>
            <p:pic>
              <p:nvPicPr>
                <p:cNvPr id="189" name="Picture 3" descr="Send%20Shape"/>
                <p:cNvPicPr>
                  <a:picLocks noChangeAspect="1" noChangeArrowheads="1"/>
                </p:cNvPicPr>
                <p:nvPr/>
              </p:nvPicPr>
              <p:blipFill>
                <a:blip r:embed="rId3"/>
                <a:srcRect/>
                <a:stretch>
                  <a:fillRect/>
                </a:stretch>
              </p:blipFill>
              <p:spPr bwMode="auto">
                <a:xfrm>
                  <a:off x="4987925" y="3683000"/>
                  <a:ext cx="161925" cy="144992"/>
                </a:xfrm>
                <a:prstGeom prst="rect">
                  <a:avLst/>
                </a:prstGeom>
                <a:noFill/>
                <a:ln w="9525">
                  <a:noFill/>
                  <a:miter lim="800000"/>
                  <a:headEnd/>
                  <a:tailEnd/>
                </a:ln>
              </p:spPr>
            </p:pic>
            <p:pic>
              <p:nvPicPr>
                <p:cNvPr id="190" name="Picture 4" descr="Transform%20Shape"/>
                <p:cNvPicPr>
                  <a:picLocks noChangeAspect="1" noChangeArrowheads="1"/>
                </p:cNvPicPr>
                <p:nvPr/>
              </p:nvPicPr>
              <p:blipFill>
                <a:blip r:embed="rId4"/>
                <a:srcRect/>
                <a:stretch>
                  <a:fillRect/>
                </a:stretch>
              </p:blipFill>
              <p:spPr bwMode="auto">
                <a:xfrm>
                  <a:off x="4799013" y="3530600"/>
                  <a:ext cx="143933" cy="152400"/>
                </a:xfrm>
                <a:prstGeom prst="rect">
                  <a:avLst/>
                </a:prstGeom>
                <a:noFill/>
                <a:ln w="9525">
                  <a:noFill/>
                  <a:miter lim="800000"/>
                  <a:headEnd/>
                  <a:tailEnd/>
                </a:ln>
              </p:spPr>
            </p:pic>
            <p:pic>
              <p:nvPicPr>
                <p:cNvPr id="191" name="Picture 22" descr="Receive%20Shape"/>
                <p:cNvPicPr>
                  <a:picLocks noChangeAspect="1" noChangeArrowheads="1"/>
                </p:cNvPicPr>
                <p:nvPr/>
              </p:nvPicPr>
              <p:blipFill>
                <a:blip r:embed="rId5"/>
                <a:srcRect/>
                <a:stretch>
                  <a:fillRect/>
                </a:stretch>
              </p:blipFill>
              <p:spPr bwMode="auto">
                <a:xfrm>
                  <a:off x="4070350" y="3683000"/>
                  <a:ext cx="161925" cy="152400"/>
                </a:xfrm>
                <a:prstGeom prst="rect">
                  <a:avLst/>
                </a:prstGeom>
                <a:noFill/>
                <a:ln w="9525">
                  <a:noFill/>
                  <a:miter lim="800000"/>
                  <a:headEnd/>
                  <a:tailEnd/>
                </a:ln>
              </p:spPr>
            </p:pic>
            <p:pic>
              <p:nvPicPr>
                <p:cNvPr id="192" name="Picture 23" descr="Decide%20Shape"/>
                <p:cNvPicPr>
                  <a:picLocks noChangeAspect="1" noChangeArrowheads="1"/>
                </p:cNvPicPr>
                <p:nvPr/>
              </p:nvPicPr>
              <p:blipFill>
                <a:blip r:embed="rId6"/>
                <a:srcRect/>
                <a:stretch>
                  <a:fillRect/>
                </a:stretch>
              </p:blipFill>
              <p:spPr bwMode="auto">
                <a:xfrm>
                  <a:off x="4340225" y="3683000"/>
                  <a:ext cx="161925" cy="152400"/>
                </a:xfrm>
                <a:prstGeom prst="rect">
                  <a:avLst/>
                </a:prstGeom>
                <a:noFill/>
                <a:ln w="9525">
                  <a:noFill/>
                  <a:miter lim="800000"/>
                  <a:headEnd/>
                  <a:tailEnd/>
                </a:ln>
              </p:spPr>
            </p:pic>
            <p:pic>
              <p:nvPicPr>
                <p:cNvPr id="193" name="Picture 24" descr="Loop%20Shape"/>
                <p:cNvPicPr>
                  <a:picLocks noChangeAspect="1" noChangeArrowheads="1"/>
                </p:cNvPicPr>
                <p:nvPr/>
              </p:nvPicPr>
              <p:blipFill>
                <a:blip r:embed="rId7"/>
                <a:srcRect/>
                <a:stretch>
                  <a:fillRect/>
                </a:stretch>
              </p:blipFill>
              <p:spPr bwMode="auto">
                <a:xfrm>
                  <a:off x="4556125" y="3530600"/>
                  <a:ext cx="161925" cy="152400"/>
                </a:xfrm>
                <a:prstGeom prst="rect">
                  <a:avLst/>
                </a:prstGeom>
                <a:noFill/>
                <a:ln w="9525">
                  <a:noFill/>
                  <a:miter lim="800000"/>
                  <a:headEnd/>
                  <a:tailEnd/>
                </a:ln>
              </p:spPr>
            </p:pic>
            <p:pic>
              <p:nvPicPr>
                <p:cNvPr id="194" name="Picture 25" descr="Construct%20Message%20Shape"/>
                <p:cNvPicPr>
                  <a:picLocks noChangeAspect="1" noChangeArrowheads="1"/>
                </p:cNvPicPr>
                <p:nvPr/>
              </p:nvPicPr>
              <p:blipFill>
                <a:blip r:embed="rId8"/>
                <a:srcRect/>
                <a:stretch>
                  <a:fillRect/>
                </a:stretch>
              </p:blipFill>
              <p:spPr bwMode="auto">
                <a:xfrm>
                  <a:off x="4664075" y="3784600"/>
                  <a:ext cx="161925" cy="152400"/>
                </a:xfrm>
                <a:prstGeom prst="rect">
                  <a:avLst/>
                </a:prstGeom>
                <a:noFill/>
                <a:ln w="9525">
                  <a:noFill/>
                  <a:miter lim="800000"/>
                  <a:headEnd/>
                  <a:tailEnd/>
                </a:ln>
              </p:spPr>
            </p:pic>
            <p:sp>
              <p:nvSpPr>
                <p:cNvPr id="195" name="Line 26"/>
                <p:cNvSpPr>
                  <a:spLocks noChangeShapeType="1"/>
                </p:cNvSpPr>
                <p:nvPr/>
              </p:nvSpPr>
              <p:spPr bwMode="auto">
                <a:xfrm flipV="1">
                  <a:off x="4492030" y="3674533"/>
                  <a:ext cx="102327" cy="81492"/>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96" name="Line 27"/>
                <p:cNvSpPr>
                  <a:spLocks noChangeShapeType="1"/>
                </p:cNvSpPr>
                <p:nvPr/>
              </p:nvSpPr>
              <p:spPr bwMode="auto">
                <a:xfrm>
                  <a:off x="4495403" y="3759200"/>
                  <a:ext cx="172046" cy="10795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97" name="Line 28"/>
                <p:cNvSpPr>
                  <a:spLocks noChangeShapeType="1"/>
                </p:cNvSpPr>
                <p:nvPr/>
              </p:nvSpPr>
              <p:spPr bwMode="auto">
                <a:xfrm flipV="1">
                  <a:off x="4714677" y="3578225"/>
                  <a:ext cx="107950" cy="2540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98" name="Line 29"/>
                <p:cNvSpPr>
                  <a:spLocks noChangeShapeType="1"/>
                </p:cNvSpPr>
                <p:nvPr/>
              </p:nvSpPr>
              <p:spPr bwMode="auto">
                <a:xfrm>
                  <a:off x="4918207" y="3578225"/>
                  <a:ext cx="132689" cy="117475"/>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199" name="Line 30"/>
                <p:cNvSpPr>
                  <a:spLocks noChangeShapeType="1"/>
                </p:cNvSpPr>
                <p:nvPr/>
              </p:nvSpPr>
              <p:spPr bwMode="auto">
                <a:xfrm flipV="1">
                  <a:off x="4811382" y="3818467"/>
                  <a:ext cx="228269" cy="59267"/>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00" name="Line 31"/>
                <p:cNvSpPr>
                  <a:spLocks noChangeShapeType="1"/>
                </p:cNvSpPr>
                <p:nvPr/>
              </p:nvSpPr>
              <p:spPr bwMode="auto">
                <a:xfrm flipV="1">
                  <a:off x="4213159" y="3760259"/>
                  <a:ext cx="130440" cy="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grpSp>
          <p:grpSp>
            <p:nvGrpSpPr>
              <p:cNvPr id="19" name="Group 182"/>
              <p:cNvGrpSpPr/>
              <p:nvPr/>
            </p:nvGrpSpPr>
            <p:grpSpPr>
              <a:xfrm>
                <a:off x="4170556" y="4038600"/>
                <a:ext cx="914400" cy="281354"/>
                <a:chOff x="4114800" y="4038600"/>
                <a:chExt cx="990600" cy="304800"/>
              </a:xfrm>
            </p:grpSpPr>
            <p:sp>
              <p:nvSpPr>
                <p:cNvPr id="184" name="Rectangle 93"/>
                <p:cNvSpPr>
                  <a:spLocks noChangeArrowheads="1"/>
                </p:cNvSpPr>
                <p:nvPr/>
              </p:nvSpPr>
              <p:spPr bwMode="auto">
                <a:xfrm>
                  <a:off x="4114800" y="4038600"/>
                  <a:ext cx="990600" cy="3048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noAutofit/>
                </a:bodyPr>
                <a:lstStyle/>
                <a:p>
                  <a:endParaRPr lang="en-US"/>
                </a:p>
              </p:txBody>
            </p:sp>
            <p:sp>
              <p:nvSpPr>
                <p:cNvPr id="185" name="Text Box 94"/>
                <p:cNvSpPr txBox="1">
                  <a:spLocks noChangeArrowheads="1"/>
                </p:cNvSpPr>
                <p:nvPr/>
              </p:nvSpPr>
              <p:spPr bwMode="auto">
                <a:xfrm>
                  <a:off x="41910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186" name="Text Box 94"/>
                <p:cNvSpPr txBox="1">
                  <a:spLocks noChangeArrowheads="1"/>
                </p:cNvSpPr>
                <p:nvPr/>
              </p:nvSpPr>
              <p:spPr bwMode="auto">
                <a:xfrm>
                  <a:off x="44958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187" name="Text Box 94"/>
                <p:cNvSpPr txBox="1">
                  <a:spLocks noChangeArrowheads="1"/>
                </p:cNvSpPr>
                <p:nvPr/>
              </p:nvSpPr>
              <p:spPr bwMode="auto">
                <a:xfrm>
                  <a:off x="48006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grpSp>
        </p:grpSp>
        <p:sp>
          <p:nvSpPr>
            <p:cNvPr id="140" name="Freeform 139"/>
            <p:cNvSpPr/>
            <p:nvPr/>
          </p:nvSpPr>
          <p:spPr>
            <a:xfrm>
              <a:off x="1984917" y="3847171"/>
              <a:ext cx="1839951" cy="2319453"/>
            </a:xfrm>
            <a:custGeom>
              <a:avLst/>
              <a:gdLst>
                <a:gd name="connsiteX0" fmla="*/ 0 w 1839951"/>
                <a:gd name="connsiteY0" fmla="*/ 2319453 h 2319453"/>
                <a:gd name="connsiteX1" fmla="*/ 836342 w 1839951"/>
                <a:gd name="connsiteY1" fmla="*/ 780585 h 2319453"/>
                <a:gd name="connsiteX2" fmla="*/ 1839951 w 1839951"/>
                <a:gd name="connsiteY2" fmla="*/ 0 h 2319453"/>
              </a:gdLst>
              <a:ahLst/>
              <a:cxnLst>
                <a:cxn ang="0">
                  <a:pos x="connsiteX0" y="connsiteY0"/>
                </a:cxn>
                <a:cxn ang="0">
                  <a:pos x="connsiteX1" y="connsiteY1"/>
                </a:cxn>
                <a:cxn ang="0">
                  <a:pos x="connsiteX2" y="connsiteY2"/>
                </a:cxn>
              </a:cxnLst>
              <a:rect l="l" t="t" r="r" b="b"/>
              <a:pathLst>
                <a:path w="1839951" h="2319453">
                  <a:moveTo>
                    <a:pt x="0" y="2319453"/>
                  </a:moveTo>
                  <a:cubicBezTo>
                    <a:pt x="264842" y="1743306"/>
                    <a:pt x="529684" y="1167160"/>
                    <a:pt x="836342" y="780585"/>
                  </a:cubicBezTo>
                  <a:cubicBezTo>
                    <a:pt x="1143000" y="394010"/>
                    <a:pt x="1491475" y="197005"/>
                    <a:pt x="1839951" y="0"/>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6" name="Group 95"/>
          <p:cNvGrpSpPr/>
          <p:nvPr/>
        </p:nvGrpSpPr>
        <p:grpSpPr>
          <a:xfrm>
            <a:off x="6400800" y="1524000"/>
            <a:ext cx="2743200" cy="1922601"/>
            <a:chOff x="6400800" y="1524000"/>
            <a:chExt cx="2743200" cy="1922601"/>
          </a:xfrm>
        </p:grpSpPr>
        <p:pic>
          <p:nvPicPr>
            <p:cNvPr id="141" name="Picture 3" descr="SS2"/>
            <p:cNvPicPr>
              <a:picLocks noChangeAspect="1" noChangeArrowheads="1"/>
            </p:cNvPicPr>
            <p:nvPr/>
          </p:nvPicPr>
          <p:blipFill>
            <a:blip r:embed="rId9" cstate="print"/>
            <a:srcRect/>
            <a:stretch>
              <a:fillRect/>
            </a:stretch>
          </p:blipFill>
          <p:spPr bwMode="auto">
            <a:xfrm>
              <a:off x="7010400" y="2286000"/>
              <a:ext cx="1524000" cy="1160601"/>
            </a:xfrm>
            <a:prstGeom prst="rect">
              <a:avLst/>
            </a:prstGeom>
            <a:noFill/>
          </p:spPr>
        </p:pic>
        <p:sp>
          <p:nvSpPr>
            <p:cNvPr id="143" name="TextBox 142"/>
            <p:cNvSpPr txBox="1"/>
            <p:nvPr/>
          </p:nvSpPr>
          <p:spPr>
            <a:xfrm>
              <a:off x="6400800" y="1524000"/>
              <a:ext cx="2743200" cy="707886"/>
            </a:xfrm>
            <a:prstGeom prst="rect">
              <a:avLst/>
            </a:prstGeom>
            <a:noFill/>
          </p:spPr>
          <p:txBody>
            <a:bodyPr wrap="square" rtlCol="0">
              <a:spAutoFit/>
            </a:bodyPr>
            <a:lstStyle/>
            <a:p>
              <a:pPr algn="ctr"/>
              <a:r>
                <a:rPr lang="en-US" sz="2000" b="1" dirty="0" smtClean="0"/>
                <a:t>Visual Studio with Orchestration Designer</a:t>
              </a:r>
              <a:endParaRPr lang="en-US" sz="2000" b="1" dirty="0"/>
            </a:p>
          </p:txBody>
        </p:sp>
      </p:grpSp>
      <p:grpSp>
        <p:nvGrpSpPr>
          <p:cNvPr id="97" name="Group 96"/>
          <p:cNvGrpSpPr/>
          <p:nvPr/>
        </p:nvGrpSpPr>
        <p:grpSpPr>
          <a:xfrm>
            <a:off x="6324600" y="3445727"/>
            <a:ext cx="1752600" cy="3202783"/>
            <a:chOff x="6324600" y="3445727"/>
            <a:chExt cx="1752600" cy="3202783"/>
          </a:xfrm>
        </p:grpSpPr>
        <p:sp>
          <p:nvSpPr>
            <p:cNvPr id="126" name="Can 125"/>
            <p:cNvSpPr/>
            <p:nvPr/>
          </p:nvSpPr>
          <p:spPr bwMode="auto">
            <a:xfrm>
              <a:off x="6781800" y="5562600"/>
              <a:ext cx="838200" cy="718256"/>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7" name="TextBox 126"/>
            <p:cNvSpPr txBox="1"/>
            <p:nvPr/>
          </p:nvSpPr>
          <p:spPr>
            <a:xfrm>
              <a:off x="6324600" y="6248400"/>
              <a:ext cx="1752600" cy="400110"/>
            </a:xfrm>
            <a:prstGeom prst="rect">
              <a:avLst/>
            </a:prstGeom>
            <a:noFill/>
          </p:spPr>
          <p:txBody>
            <a:bodyPr wrap="square" rtlCol="0">
              <a:spAutoFit/>
            </a:bodyPr>
            <a:lstStyle/>
            <a:p>
              <a:pPr algn="ctr"/>
              <a:r>
                <a:rPr lang="en-US" sz="2000" b="1" dirty="0" err="1" smtClean="0"/>
                <a:t>Filestore</a:t>
              </a:r>
              <a:endParaRPr lang="en-US" sz="2000" b="1" dirty="0"/>
            </a:p>
          </p:txBody>
        </p:sp>
        <p:sp>
          <p:nvSpPr>
            <p:cNvPr id="129" name="Rectangle 128"/>
            <p:cNvSpPr/>
            <p:nvPr/>
          </p:nvSpPr>
          <p:spPr bwMode="auto">
            <a:xfrm>
              <a:off x="6934200" y="5867400"/>
              <a:ext cx="533400" cy="2286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4" name="Freeform 143"/>
            <p:cNvSpPr/>
            <p:nvPr/>
          </p:nvSpPr>
          <p:spPr>
            <a:xfrm>
              <a:off x="7292898" y="3445727"/>
              <a:ext cx="773151" cy="2430966"/>
            </a:xfrm>
            <a:custGeom>
              <a:avLst/>
              <a:gdLst>
                <a:gd name="connsiteX0" fmla="*/ 557561 w 773151"/>
                <a:gd name="connsiteY0" fmla="*/ 0 h 2430966"/>
                <a:gd name="connsiteX1" fmla="*/ 680224 w 773151"/>
                <a:gd name="connsiteY1" fmla="*/ 1382751 h 2430966"/>
                <a:gd name="connsiteX2" fmla="*/ 0 w 773151"/>
                <a:gd name="connsiteY2" fmla="*/ 2430966 h 2430966"/>
              </a:gdLst>
              <a:ahLst/>
              <a:cxnLst>
                <a:cxn ang="0">
                  <a:pos x="connsiteX0" y="connsiteY0"/>
                </a:cxn>
                <a:cxn ang="0">
                  <a:pos x="connsiteX1" y="connsiteY1"/>
                </a:cxn>
                <a:cxn ang="0">
                  <a:pos x="connsiteX2" y="connsiteY2"/>
                </a:cxn>
              </a:cxnLst>
              <a:rect l="l" t="t" r="r" b="b"/>
              <a:pathLst>
                <a:path w="773151" h="2430966">
                  <a:moveTo>
                    <a:pt x="557561" y="0"/>
                  </a:moveTo>
                  <a:cubicBezTo>
                    <a:pt x="665356" y="488795"/>
                    <a:pt x="773151" y="977590"/>
                    <a:pt x="680224" y="1382751"/>
                  </a:cubicBezTo>
                  <a:cubicBezTo>
                    <a:pt x="587297" y="1787912"/>
                    <a:pt x="293648" y="2109439"/>
                    <a:pt x="0" y="2430966"/>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8" name="Group 97"/>
          <p:cNvGrpSpPr/>
          <p:nvPr/>
        </p:nvGrpSpPr>
        <p:grpSpPr>
          <a:xfrm>
            <a:off x="3962400" y="3200400"/>
            <a:ext cx="2962507" cy="2765502"/>
            <a:chOff x="3962400" y="3200400"/>
            <a:chExt cx="2962507" cy="2765502"/>
          </a:xfrm>
        </p:grpSpPr>
        <p:grpSp>
          <p:nvGrpSpPr>
            <p:cNvPr id="20" name="Group 200"/>
            <p:cNvGrpSpPr/>
            <p:nvPr/>
          </p:nvGrpSpPr>
          <p:grpSpPr>
            <a:xfrm>
              <a:off x="3962400" y="3200400"/>
              <a:ext cx="1431072" cy="1219200"/>
              <a:chOff x="3902927" y="3352800"/>
              <a:chExt cx="1431072" cy="1219200"/>
            </a:xfrm>
          </p:grpSpPr>
          <p:sp>
            <p:nvSpPr>
              <p:cNvPr id="202" name="Oval 201"/>
              <p:cNvSpPr/>
              <p:nvPr/>
            </p:nvSpPr>
            <p:spPr bwMode="auto">
              <a:xfrm>
                <a:off x="3902927" y="3352800"/>
                <a:ext cx="1431072" cy="12192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21" name="Group 202"/>
              <p:cNvGrpSpPr/>
              <p:nvPr/>
            </p:nvGrpSpPr>
            <p:grpSpPr>
              <a:xfrm>
                <a:off x="4038600" y="3505200"/>
                <a:ext cx="1143000" cy="537882"/>
                <a:chOff x="3962400" y="3429000"/>
                <a:chExt cx="1295400" cy="609600"/>
              </a:xfrm>
            </p:grpSpPr>
            <p:sp>
              <p:nvSpPr>
                <p:cNvPr id="209" name="Oval 2"/>
                <p:cNvSpPr>
                  <a:spLocks noChangeArrowheads="1"/>
                </p:cNvSpPr>
                <p:nvPr/>
              </p:nvSpPr>
              <p:spPr bwMode="auto">
                <a:xfrm>
                  <a:off x="3962400" y="3429000"/>
                  <a:ext cx="1295400" cy="6096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nchor="ctr">
                  <a:spAutoFit/>
                </a:bodyPr>
                <a:lstStyle/>
                <a:p>
                  <a:endParaRPr lang="en-US"/>
                </a:p>
              </p:txBody>
            </p:sp>
            <p:pic>
              <p:nvPicPr>
                <p:cNvPr id="210" name="Picture 3" descr="Send%20Shape"/>
                <p:cNvPicPr>
                  <a:picLocks noChangeAspect="1" noChangeArrowheads="1"/>
                </p:cNvPicPr>
                <p:nvPr/>
              </p:nvPicPr>
              <p:blipFill>
                <a:blip r:embed="rId3"/>
                <a:srcRect/>
                <a:stretch>
                  <a:fillRect/>
                </a:stretch>
              </p:blipFill>
              <p:spPr bwMode="auto">
                <a:xfrm>
                  <a:off x="4987925" y="3683000"/>
                  <a:ext cx="161925" cy="144992"/>
                </a:xfrm>
                <a:prstGeom prst="rect">
                  <a:avLst/>
                </a:prstGeom>
                <a:noFill/>
                <a:ln w="9525">
                  <a:noFill/>
                  <a:miter lim="800000"/>
                  <a:headEnd/>
                  <a:tailEnd/>
                </a:ln>
              </p:spPr>
            </p:pic>
            <p:pic>
              <p:nvPicPr>
                <p:cNvPr id="211" name="Picture 4" descr="Transform%20Shape"/>
                <p:cNvPicPr>
                  <a:picLocks noChangeAspect="1" noChangeArrowheads="1"/>
                </p:cNvPicPr>
                <p:nvPr/>
              </p:nvPicPr>
              <p:blipFill>
                <a:blip r:embed="rId4"/>
                <a:srcRect/>
                <a:stretch>
                  <a:fillRect/>
                </a:stretch>
              </p:blipFill>
              <p:spPr bwMode="auto">
                <a:xfrm>
                  <a:off x="4799013" y="3530600"/>
                  <a:ext cx="143933" cy="152400"/>
                </a:xfrm>
                <a:prstGeom prst="rect">
                  <a:avLst/>
                </a:prstGeom>
                <a:noFill/>
                <a:ln w="9525">
                  <a:noFill/>
                  <a:miter lim="800000"/>
                  <a:headEnd/>
                  <a:tailEnd/>
                </a:ln>
              </p:spPr>
            </p:pic>
            <p:pic>
              <p:nvPicPr>
                <p:cNvPr id="212" name="Picture 22" descr="Receive%20Shape"/>
                <p:cNvPicPr>
                  <a:picLocks noChangeAspect="1" noChangeArrowheads="1"/>
                </p:cNvPicPr>
                <p:nvPr/>
              </p:nvPicPr>
              <p:blipFill>
                <a:blip r:embed="rId5"/>
                <a:srcRect/>
                <a:stretch>
                  <a:fillRect/>
                </a:stretch>
              </p:blipFill>
              <p:spPr bwMode="auto">
                <a:xfrm>
                  <a:off x="4070350" y="3683000"/>
                  <a:ext cx="161925" cy="152400"/>
                </a:xfrm>
                <a:prstGeom prst="rect">
                  <a:avLst/>
                </a:prstGeom>
                <a:noFill/>
                <a:ln w="9525">
                  <a:noFill/>
                  <a:miter lim="800000"/>
                  <a:headEnd/>
                  <a:tailEnd/>
                </a:ln>
              </p:spPr>
            </p:pic>
            <p:pic>
              <p:nvPicPr>
                <p:cNvPr id="213" name="Picture 23" descr="Decide%20Shape"/>
                <p:cNvPicPr>
                  <a:picLocks noChangeAspect="1" noChangeArrowheads="1"/>
                </p:cNvPicPr>
                <p:nvPr/>
              </p:nvPicPr>
              <p:blipFill>
                <a:blip r:embed="rId6"/>
                <a:srcRect/>
                <a:stretch>
                  <a:fillRect/>
                </a:stretch>
              </p:blipFill>
              <p:spPr bwMode="auto">
                <a:xfrm>
                  <a:off x="4340225" y="3683000"/>
                  <a:ext cx="161925" cy="152400"/>
                </a:xfrm>
                <a:prstGeom prst="rect">
                  <a:avLst/>
                </a:prstGeom>
                <a:noFill/>
                <a:ln w="9525">
                  <a:noFill/>
                  <a:miter lim="800000"/>
                  <a:headEnd/>
                  <a:tailEnd/>
                </a:ln>
              </p:spPr>
            </p:pic>
            <p:pic>
              <p:nvPicPr>
                <p:cNvPr id="214" name="Picture 24" descr="Loop%20Shape"/>
                <p:cNvPicPr>
                  <a:picLocks noChangeAspect="1" noChangeArrowheads="1"/>
                </p:cNvPicPr>
                <p:nvPr/>
              </p:nvPicPr>
              <p:blipFill>
                <a:blip r:embed="rId7"/>
                <a:srcRect/>
                <a:stretch>
                  <a:fillRect/>
                </a:stretch>
              </p:blipFill>
              <p:spPr bwMode="auto">
                <a:xfrm>
                  <a:off x="4556125" y="3530600"/>
                  <a:ext cx="161925" cy="152400"/>
                </a:xfrm>
                <a:prstGeom prst="rect">
                  <a:avLst/>
                </a:prstGeom>
                <a:noFill/>
                <a:ln w="9525">
                  <a:noFill/>
                  <a:miter lim="800000"/>
                  <a:headEnd/>
                  <a:tailEnd/>
                </a:ln>
              </p:spPr>
            </p:pic>
            <p:pic>
              <p:nvPicPr>
                <p:cNvPr id="215" name="Picture 25" descr="Construct%20Message%20Shape"/>
                <p:cNvPicPr>
                  <a:picLocks noChangeAspect="1" noChangeArrowheads="1"/>
                </p:cNvPicPr>
                <p:nvPr/>
              </p:nvPicPr>
              <p:blipFill>
                <a:blip r:embed="rId8"/>
                <a:srcRect/>
                <a:stretch>
                  <a:fillRect/>
                </a:stretch>
              </p:blipFill>
              <p:spPr bwMode="auto">
                <a:xfrm>
                  <a:off x="4664075" y="3784600"/>
                  <a:ext cx="161925" cy="152400"/>
                </a:xfrm>
                <a:prstGeom prst="rect">
                  <a:avLst/>
                </a:prstGeom>
                <a:noFill/>
                <a:ln w="9525">
                  <a:noFill/>
                  <a:miter lim="800000"/>
                  <a:headEnd/>
                  <a:tailEnd/>
                </a:ln>
              </p:spPr>
            </p:pic>
            <p:sp>
              <p:nvSpPr>
                <p:cNvPr id="216" name="Line 26"/>
                <p:cNvSpPr>
                  <a:spLocks noChangeShapeType="1"/>
                </p:cNvSpPr>
                <p:nvPr/>
              </p:nvSpPr>
              <p:spPr bwMode="auto">
                <a:xfrm flipV="1">
                  <a:off x="4492030" y="3674533"/>
                  <a:ext cx="102327" cy="81492"/>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17" name="Line 27"/>
                <p:cNvSpPr>
                  <a:spLocks noChangeShapeType="1"/>
                </p:cNvSpPr>
                <p:nvPr/>
              </p:nvSpPr>
              <p:spPr bwMode="auto">
                <a:xfrm>
                  <a:off x="4495403" y="3759200"/>
                  <a:ext cx="172046" cy="10795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18" name="Line 28"/>
                <p:cNvSpPr>
                  <a:spLocks noChangeShapeType="1"/>
                </p:cNvSpPr>
                <p:nvPr/>
              </p:nvSpPr>
              <p:spPr bwMode="auto">
                <a:xfrm flipV="1">
                  <a:off x="4714677" y="3578225"/>
                  <a:ext cx="107950" cy="2540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19" name="Line 29"/>
                <p:cNvSpPr>
                  <a:spLocks noChangeShapeType="1"/>
                </p:cNvSpPr>
                <p:nvPr/>
              </p:nvSpPr>
              <p:spPr bwMode="auto">
                <a:xfrm>
                  <a:off x="4918207" y="3578225"/>
                  <a:ext cx="132689" cy="117475"/>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20" name="Line 30"/>
                <p:cNvSpPr>
                  <a:spLocks noChangeShapeType="1"/>
                </p:cNvSpPr>
                <p:nvPr/>
              </p:nvSpPr>
              <p:spPr bwMode="auto">
                <a:xfrm flipV="1">
                  <a:off x="4811382" y="3818467"/>
                  <a:ext cx="228269" cy="59267"/>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sp>
              <p:nvSpPr>
                <p:cNvPr id="221" name="Line 31"/>
                <p:cNvSpPr>
                  <a:spLocks noChangeShapeType="1"/>
                </p:cNvSpPr>
                <p:nvPr/>
              </p:nvSpPr>
              <p:spPr bwMode="auto">
                <a:xfrm flipV="1">
                  <a:off x="4213159" y="3760259"/>
                  <a:ext cx="130440" cy="0"/>
                </a:xfrm>
                <a:prstGeom prst="line">
                  <a:avLst/>
                </a:prstGeom>
                <a:noFill/>
                <a:ln w="19050">
                  <a:solidFill>
                    <a:schemeClr val="tx1"/>
                  </a:solidFill>
                  <a:round/>
                  <a:headEnd type="oval" w="sm" len="sm"/>
                  <a:tailEnd type="oval" w="sm" len="sm"/>
                </a:ln>
                <a:effectLst/>
              </p:spPr>
              <p:txBody>
                <a:bodyPr anchor="ctr">
                  <a:spAutoFit/>
                </a:bodyPr>
                <a:lstStyle/>
                <a:p>
                  <a:endParaRPr lang="en-US"/>
                </a:p>
              </p:txBody>
            </p:sp>
          </p:grpSp>
          <p:grpSp>
            <p:nvGrpSpPr>
              <p:cNvPr id="22" name="Group 203"/>
              <p:cNvGrpSpPr/>
              <p:nvPr/>
            </p:nvGrpSpPr>
            <p:grpSpPr>
              <a:xfrm>
                <a:off x="4170556" y="4038600"/>
                <a:ext cx="914400" cy="281354"/>
                <a:chOff x="4114800" y="4038600"/>
                <a:chExt cx="990600" cy="304800"/>
              </a:xfrm>
            </p:grpSpPr>
            <p:sp>
              <p:nvSpPr>
                <p:cNvPr id="205" name="Rectangle 93"/>
                <p:cNvSpPr>
                  <a:spLocks noChangeArrowheads="1"/>
                </p:cNvSpPr>
                <p:nvPr/>
              </p:nvSpPr>
              <p:spPr bwMode="auto">
                <a:xfrm>
                  <a:off x="4114800" y="4038600"/>
                  <a:ext cx="990600" cy="3048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noAutofit/>
                </a:bodyPr>
                <a:lstStyle/>
                <a:p>
                  <a:endParaRPr lang="en-US"/>
                </a:p>
              </p:txBody>
            </p:sp>
            <p:sp>
              <p:nvSpPr>
                <p:cNvPr id="206" name="Text Box 94"/>
                <p:cNvSpPr txBox="1">
                  <a:spLocks noChangeArrowheads="1"/>
                </p:cNvSpPr>
                <p:nvPr/>
              </p:nvSpPr>
              <p:spPr bwMode="auto">
                <a:xfrm>
                  <a:off x="41910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207" name="Text Box 94"/>
                <p:cNvSpPr txBox="1">
                  <a:spLocks noChangeArrowheads="1"/>
                </p:cNvSpPr>
                <p:nvPr/>
              </p:nvSpPr>
              <p:spPr bwMode="auto">
                <a:xfrm>
                  <a:off x="44958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sp>
              <p:nvSpPr>
                <p:cNvPr id="208" name="Text Box 94"/>
                <p:cNvSpPr txBox="1">
                  <a:spLocks noChangeArrowheads="1"/>
                </p:cNvSpPr>
                <p:nvPr/>
              </p:nvSpPr>
              <p:spPr bwMode="auto">
                <a:xfrm>
                  <a:off x="4800600" y="4114800"/>
                  <a:ext cx="239751" cy="152398"/>
                </a:xfrm>
                <a:prstGeom prst="rect">
                  <a:avLst/>
                </a:prstGeom>
                <a:ln>
                  <a:headEnd/>
                  <a:tailEnd/>
                </a:ln>
              </p:spPr>
              <p:style>
                <a:lnRef idx="0">
                  <a:schemeClr val="dk1"/>
                </a:lnRef>
                <a:fillRef idx="3">
                  <a:schemeClr val="dk1"/>
                </a:fillRef>
                <a:effectRef idx="3">
                  <a:schemeClr val="dk1"/>
                </a:effectRef>
                <a:fontRef idx="minor">
                  <a:schemeClr val="lt1"/>
                </a:fontRef>
              </p:style>
              <p:txBody>
                <a:bodyPr wrap="square" lIns="91427" tIns="45713" rIns="91427" bIns="45713">
                  <a:noAutofit/>
                </a:bodyPr>
                <a:lstStyle/>
                <a:p>
                  <a:endParaRPr lang="en-US" sz="800" i="1">
                    <a:solidFill>
                      <a:schemeClr val="lt1"/>
                    </a:solidFill>
                  </a:endParaRPr>
                </a:p>
              </p:txBody>
            </p:sp>
          </p:grpSp>
        </p:grpSp>
        <p:sp>
          <p:nvSpPr>
            <p:cNvPr id="145" name="Freeform 144"/>
            <p:cNvSpPr/>
            <p:nvPr/>
          </p:nvSpPr>
          <p:spPr>
            <a:xfrm>
              <a:off x="5363737" y="4014439"/>
              <a:ext cx="1561170" cy="1951463"/>
            </a:xfrm>
            <a:custGeom>
              <a:avLst/>
              <a:gdLst>
                <a:gd name="connsiteX0" fmla="*/ 1561170 w 1561170"/>
                <a:gd name="connsiteY0" fmla="*/ 1951463 h 1951463"/>
                <a:gd name="connsiteX1" fmla="*/ 535258 w 1561170"/>
                <a:gd name="connsiteY1" fmla="*/ 356839 h 1951463"/>
                <a:gd name="connsiteX2" fmla="*/ 0 w 1561170"/>
                <a:gd name="connsiteY2" fmla="*/ 0 h 1951463"/>
                <a:gd name="connsiteX0" fmla="*/ 1561170 w 1561170"/>
                <a:gd name="connsiteY0" fmla="*/ 1951463 h 1951463"/>
                <a:gd name="connsiteX1" fmla="*/ 916258 w 1561170"/>
                <a:gd name="connsiteY1" fmla="*/ 737839 h 1951463"/>
                <a:gd name="connsiteX2" fmla="*/ 0 w 1561170"/>
                <a:gd name="connsiteY2" fmla="*/ 0 h 1951463"/>
                <a:gd name="connsiteX0" fmla="*/ 1561170 w 1561170"/>
                <a:gd name="connsiteY0" fmla="*/ 1951463 h 1951463"/>
                <a:gd name="connsiteX1" fmla="*/ 916258 w 1561170"/>
                <a:gd name="connsiteY1" fmla="*/ 737839 h 1951463"/>
                <a:gd name="connsiteX2" fmla="*/ 0 w 1561170"/>
                <a:gd name="connsiteY2" fmla="*/ 0 h 1951463"/>
              </a:gdLst>
              <a:ahLst/>
              <a:cxnLst>
                <a:cxn ang="0">
                  <a:pos x="connsiteX0" y="connsiteY0"/>
                </a:cxn>
                <a:cxn ang="0">
                  <a:pos x="connsiteX1" y="connsiteY1"/>
                </a:cxn>
                <a:cxn ang="0">
                  <a:pos x="connsiteX2" y="connsiteY2"/>
                </a:cxn>
              </a:cxnLst>
              <a:rect l="l" t="t" r="r" b="b"/>
              <a:pathLst>
                <a:path w="1561170" h="1951463">
                  <a:moveTo>
                    <a:pt x="1561170" y="1951463"/>
                  </a:moveTo>
                  <a:cubicBezTo>
                    <a:pt x="1271238" y="1279602"/>
                    <a:pt x="1176453" y="1063083"/>
                    <a:pt x="916258" y="737839"/>
                  </a:cubicBezTo>
                  <a:cubicBezTo>
                    <a:pt x="656063" y="412595"/>
                    <a:pt x="137531" y="15797"/>
                    <a:pt x="0" y="0"/>
                  </a:cubicBezTo>
                </a:path>
              </a:pathLst>
            </a:cu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6" name="TextBox 145"/>
          <p:cNvSpPr txBox="1"/>
          <p:nvPr/>
        </p:nvSpPr>
        <p:spPr>
          <a:xfrm>
            <a:off x="2971800" y="4953000"/>
            <a:ext cx="3124200" cy="461665"/>
          </a:xfrm>
          <a:prstGeom prst="rect">
            <a:avLst/>
          </a:prstGeom>
          <a:noFill/>
        </p:spPr>
        <p:txBody>
          <a:bodyPr wrap="square" rtlCol="0">
            <a:spAutoFit/>
          </a:bodyPr>
          <a:lstStyle/>
          <a:p>
            <a:pPr algn="ctr"/>
            <a:r>
              <a:rPr lang="en-US" sz="2400" b="1" dirty="0" smtClean="0"/>
              <a:t>“Oslo” Process Server</a:t>
            </a:r>
            <a:endParaRPr 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dissolv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wipe(down)">
                                      <p:cBhvr>
                                        <p:cTn id="16" dur="500"/>
                                        <p:tgtEl>
                                          <p:spTgt spid="9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dissolve">
                                      <p:cBhvr>
                                        <p:cTn id="21" dur="5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wipe(up)">
                                      <p:cBhvr>
                                        <p:cTn id="26" dur="500"/>
                                        <p:tgtEl>
                                          <p:spTgt spid="99"/>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wipe(down)">
                                      <p:cBhvr>
                                        <p:cTn id="3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Planned "Oslo" Releases</a:t>
            </a:r>
            <a:br>
              <a:rPr lang="en-US" dirty="0" smtClean="0"/>
            </a:br>
            <a:r>
              <a:rPr sz="3600" dirty="0" smtClean="0">
                <a:solidFill>
                  <a:schemeClr val="accent5"/>
                </a:solidFill>
              </a:rPr>
              <a:t>Breaking the waves</a:t>
            </a:r>
          </a:p>
        </p:txBody>
      </p:sp>
      <p:sp>
        <p:nvSpPr>
          <p:cNvPr id="21" name="Content Placeholder 20"/>
          <p:cNvSpPr>
            <a:spLocks noGrp="1"/>
          </p:cNvSpPr>
          <p:nvPr>
            <p:ph idx="1"/>
          </p:nvPr>
        </p:nvSpPr>
        <p:spPr/>
        <p:txBody>
          <a:bodyPr/>
          <a:lstStyle/>
          <a:p>
            <a:endParaRPr lang="en-US"/>
          </a:p>
        </p:txBody>
      </p:sp>
      <p:sp>
        <p:nvSpPr>
          <p:cNvPr id="6" name="TextBox 5"/>
          <p:cNvSpPr txBox="1"/>
          <p:nvPr/>
        </p:nvSpPr>
        <p:spPr>
          <a:xfrm>
            <a:off x="533400" y="1981200"/>
            <a:ext cx="2133600" cy="523220"/>
          </a:xfrm>
          <a:prstGeom prst="rect">
            <a:avLst/>
          </a:prstGeom>
          <a:noFill/>
        </p:spPr>
        <p:txBody>
          <a:bodyPr wrap="square" rtlCol="0">
            <a:spAutoFit/>
          </a:bodyPr>
          <a:lstStyle/>
          <a:p>
            <a:pPr algn="ctr"/>
            <a:r>
              <a:rPr lang="en-US" sz="2800" b="1" dirty="0" smtClean="0"/>
              <a:t>Oslo Wave 1</a:t>
            </a:r>
            <a:endParaRPr lang="en-US" sz="2800" b="1" dirty="0"/>
          </a:p>
        </p:txBody>
      </p:sp>
      <p:cxnSp>
        <p:nvCxnSpPr>
          <p:cNvPr id="7" name="Straight Connector 6"/>
          <p:cNvCxnSpPr/>
          <p:nvPr/>
        </p:nvCxnSpPr>
        <p:spPr>
          <a:xfrm>
            <a:off x="0" y="25146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2248694" y="3467100"/>
            <a:ext cx="1904206" cy="79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2590800"/>
            <a:ext cx="3048000" cy="1569660"/>
          </a:xfrm>
          <a:prstGeom prst="rect">
            <a:avLst/>
          </a:prstGeom>
          <a:noFill/>
        </p:spPr>
        <p:txBody>
          <a:bodyPr wrap="square" rtlCol="0">
            <a:spAutoFit/>
          </a:bodyPr>
          <a:lstStyle/>
          <a:p>
            <a:r>
              <a:rPr lang="en-US" sz="2400" dirty="0" smtClean="0"/>
              <a:t>Next version of WF </a:t>
            </a:r>
          </a:p>
          <a:p>
            <a:r>
              <a:rPr lang="en-US" sz="2400" dirty="0" smtClean="0"/>
              <a:t>(will ship with the</a:t>
            </a:r>
          </a:p>
          <a:p>
            <a:r>
              <a:rPr lang="en-US" sz="2400" dirty="0" smtClean="0"/>
              <a:t> .NET Framework “4” and Visual Studio “10”)</a:t>
            </a:r>
          </a:p>
        </p:txBody>
      </p:sp>
      <p:sp>
        <p:nvSpPr>
          <p:cNvPr id="14" name="TextBox 13"/>
          <p:cNvSpPr txBox="1"/>
          <p:nvPr/>
        </p:nvSpPr>
        <p:spPr>
          <a:xfrm>
            <a:off x="3581400" y="1981200"/>
            <a:ext cx="2286000" cy="523220"/>
          </a:xfrm>
          <a:prstGeom prst="rect">
            <a:avLst/>
          </a:prstGeom>
          <a:noFill/>
        </p:spPr>
        <p:txBody>
          <a:bodyPr wrap="square" rtlCol="0">
            <a:spAutoFit/>
          </a:bodyPr>
          <a:lstStyle/>
          <a:p>
            <a:pPr algn="ctr"/>
            <a:r>
              <a:rPr lang="en-US" sz="2800" b="1" dirty="0" smtClean="0"/>
              <a:t>Oslo Wave 2</a:t>
            </a:r>
            <a:endParaRPr lang="en-US" sz="2800" b="1" dirty="0"/>
          </a:p>
        </p:txBody>
      </p:sp>
      <p:sp>
        <p:nvSpPr>
          <p:cNvPr id="15" name="TextBox 14"/>
          <p:cNvSpPr txBox="1"/>
          <p:nvPr/>
        </p:nvSpPr>
        <p:spPr>
          <a:xfrm>
            <a:off x="6629400" y="1981200"/>
            <a:ext cx="2105410" cy="523220"/>
          </a:xfrm>
          <a:prstGeom prst="rect">
            <a:avLst/>
          </a:prstGeom>
          <a:noFill/>
        </p:spPr>
        <p:txBody>
          <a:bodyPr wrap="square" rtlCol="0">
            <a:spAutoFit/>
          </a:bodyPr>
          <a:lstStyle/>
          <a:p>
            <a:pPr algn="ctr"/>
            <a:r>
              <a:rPr lang="en-US" sz="2800" b="1" dirty="0" smtClean="0"/>
              <a:t>Oslo Wave 3</a:t>
            </a:r>
            <a:endParaRPr lang="en-US" sz="2800" b="1" dirty="0"/>
          </a:p>
        </p:txBody>
      </p:sp>
      <p:cxnSp>
        <p:nvCxnSpPr>
          <p:cNvPr id="16" name="Straight Connector 15"/>
          <p:cNvCxnSpPr/>
          <p:nvPr/>
        </p:nvCxnSpPr>
        <p:spPr>
          <a:xfrm rot="5400000" flipH="1" flipV="1">
            <a:off x="5296694" y="3467100"/>
            <a:ext cx="1904206" cy="794"/>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2000" y="3733800"/>
            <a:ext cx="1881068" cy="27835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Rectangle 22"/>
          <p:cNvSpPr/>
          <p:nvPr/>
        </p:nvSpPr>
        <p:spPr>
          <a:xfrm>
            <a:off x="457200" y="3886200"/>
            <a:ext cx="1881068" cy="27835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p:cNvSpPr txBox="1"/>
          <p:nvPr/>
        </p:nvSpPr>
        <p:spPr>
          <a:xfrm>
            <a:off x="6324600" y="2590800"/>
            <a:ext cx="2971800" cy="1200329"/>
          </a:xfrm>
          <a:prstGeom prst="rect">
            <a:avLst/>
          </a:prstGeom>
          <a:noFill/>
        </p:spPr>
        <p:txBody>
          <a:bodyPr wrap="square" rtlCol="0">
            <a:spAutoFit/>
          </a:bodyPr>
          <a:lstStyle/>
          <a:p>
            <a:r>
              <a:rPr lang="en-US" sz="2400" dirty="0" smtClean="0"/>
              <a:t>Process server </a:t>
            </a:r>
          </a:p>
          <a:p>
            <a:r>
              <a:rPr lang="en-US" sz="2400" dirty="0" smtClean="0"/>
              <a:t>   - Lifecycle Manager</a:t>
            </a:r>
          </a:p>
          <a:p>
            <a:r>
              <a:rPr lang="en-US" sz="2400" dirty="0" smtClean="0"/>
              <a:t>   - BizTalk host </a:t>
            </a:r>
          </a:p>
        </p:txBody>
      </p:sp>
      <p:cxnSp>
        <p:nvCxnSpPr>
          <p:cNvPr id="28" name="Straight Connector 27"/>
          <p:cNvCxnSpPr/>
          <p:nvPr/>
        </p:nvCxnSpPr>
        <p:spPr>
          <a:xfrm>
            <a:off x="0" y="44196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3200400" y="2590800"/>
            <a:ext cx="3048000" cy="1815882"/>
            <a:chOff x="3200400" y="2590800"/>
            <a:chExt cx="3048000" cy="1815882"/>
          </a:xfrm>
        </p:grpSpPr>
        <p:sp>
          <p:nvSpPr>
            <p:cNvPr id="18" name="TextBox 17"/>
            <p:cNvSpPr txBox="1"/>
            <p:nvPr/>
          </p:nvSpPr>
          <p:spPr>
            <a:xfrm>
              <a:off x="3352800" y="2590800"/>
              <a:ext cx="2895600" cy="1815882"/>
            </a:xfrm>
            <a:prstGeom prst="rect">
              <a:avLst/>
            </a:prstGeom>
            <a:noFill/>
          </p:spPr>
          <p:txBody>
            <a:bodyPr wrap="square" rtlCol="0">
              <a:spAutoFit/>
            </a:bodyPr>
            <a:lstStyle/>
            <a:p>
              <a:r>
                <a:rPr lang="en-US" sz="2400" dirty="0" smtClean="0"/>
                <a:t>Repository</a:t>
              </a:r>
            </a:p>
            <a:p>
              <a:r>
                <a:rPr lang="en-US" sz="800" dirty="0" smtClean="0"/>
                <a:t> </a:t>
              </a:r>
            </a:p>
            <a:p>
              <a:r>
                <a:rPr lang="en-US" sz="2400" dirty="0" smtClean="0"/>
                <a:t>Visual editor </a:t>
              </a:r>
            </a:p>
            <a:p>
              <a:endParaRPr lang="en-US" sz="800" dirty="0" smtClean="0"/>
            </a:p>
            <a:p>
              <a:r>
                <a:rPr lang="en-US" sz="2400" dirty="0" smtClean="0"/>
                <a:t>Process server</a:t>
              </a:r>
            </a:p>
            <a:p>
              <a:r>
                <a:rPr lang="en-US" sz="2400" dirty="0" smtClean="0"/>
                <a:t>   - WF/WCF host only</a:t>
              </a:r>
            </a:p>
          </p:txBody>
        </p:sp>
        <p:cxnSp>
          <p:nvCxnSpPr>
            <p:cNvPr id="34" name="Straight Connector 33"/>
            <p:cNvCxnSpPr/>
            <p:nvPr/>
          </p:nvCxnSpPr>
          <p:spPr>
            <a:xfrm>
              <a:off x="3200400" y="30480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00400" y="3581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Summary</a:t>
            </a:r>
            <a:br>
              <a:rPr lang="en-US" smtClean="0"/>
            </a:br>
            <a:endParaRPr lang="en-US"/>
          </a:p>
        </p:txBody>
      </p:sp>
      <p:sp>
        <p:nvSpPr>
          <p:cNvPr id="46083" name="Rectangle 3"/>
          <p:cNvSpPr>
            <a:spLocks noGrp="1" noChangeArrowheads="1"/>
          </p:cNvSpPr>
          <p:nvPr>
            <p:ph idx="1"/>
          </p:nvPr>
        </p:nvSpPr>
        <p:spPr>
          <a:xfrm>
            <a:off x="381000" y="1412875"/>
            <a:ext cx="8382000" cy="4444294"/>
          </a:xfrm>
        </p:spPr>
        <p:txBody>
          <a:bodyPr/>
          <a:lstStyle/>
          <a:p>
            <a:r>
              <a:rPr lang="en-US" sz="2800" dirty="0" smtClean="0"/>
              <a:t>This talk has focused on three things </a:t>
            </a:r>
            <a:br>
              <a:rPr lang="en-US" sz="2800" dirty="0" smtClean="0"/>
            </a:br>
            <a:r>
              <a:rPr lang="en-US" sz="2800" dirty="0" smtClean="0"/>
              <a:t>in the "Oslo" wave:</a:t>
            </a:r>
          </a:p>
          <a:p>
            <a:pPr lvl="1"/>
            <a:r>
              <a:rPr lang="en-US" sz="2400" dirty="0" smtClean="0"/>
              <a:t>A new repository with a visual editor</a:t>
            </a:r>
          </a:p>
          <a:p>
            <a:pPr lvl="2"/>
            <a:r>
              <a:rPr lang="en-US" sz="2000" dirty="0" smtClean="0"/>
              <a:t>Giving people in diverse roles a way to work with </a:t>
            </a:r>
            <a:br>
              <a:rPr lang="en-US" sz="2000" dirty="0" smtClean="0"/>
            </a:br>
            <a:r>
              <a:rPr lang="en-US" sz="2000" dirty="0" smtClean="0"/>
              <a:t>a broad range of information</a:t>
            </a:r>
          </a:p>
          <a:p>
            <a:pPr lvl="1"/>
            <a:r>
              <a:rPr lang="en-US" sz="2400" dirty="0" smtClean="0"/>
              <a:t>A new version of Windows Workflow Foundation</a:t>
            </a:r>
          </a:p>
          <a:p>
            <a:pPr lvl="2"/>
            <a:r>
              <a:rPr lang="en-US" sz="2000" dirty="0" smtClean="0"/>
              <a:t>Making it easier to create WF/WCF applications</a:t>
            </a:r>
          </a:p>
          <a:p>
            <a:pPr lvl="1"/>
            <a:r>
              <a:rPr lang="en-US" sz="2400" dirty="0" smtClean="0"/>
              <a:t>A new process server</a:t>
            </a:r>
          </a:p>
          <a:p>
            <a:pPr lvl="2"/>
            <a:r>
              <a:rPr lang="en-US" sz="2000" dirty="0" smtClean="0"/>
              <a:t>Providing a standard host for WF/WCF applications, </a:t>
            </a:r>
            <a:br>
              <a:rPr lang="en-US" sz="2000" dirty="0" smtClean="0"/>
            </a:br>
            <a:r>
              <a:rPr lang="en-US" sz="2000" dirty="0" smtClean="0"/>
              <a:t>BizTalk applications, and more</a:t>
            </a:r>
          </a:p>
          <a:p>
            <a:r>
              <a:rPr lang="en-US" sz="2800" dirty="0" smtClean="0"/>
              <a:t>These changes will affect all of us</a:t>
            </a:r>
          </a:p>
          <a:p>
            <a:pPr lvl="1"/>
            <a:r>
              <a:rPr lang="en-US" sz="2400" dirty="0" smtClean="0"/>
              <a:t>Business analysts, architects, developers, and IT pros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dissolve">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dissolve">
                                      <p:cBhvr>
                                        <p:cTn id="12" dur="500"/>
                                        <p:tgtEl>
                                          <p:spTgt spid="4608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dissolve">
                                      <p:cBhvr>
                                        <p:cTn id="15" dur="500"/>
                                        <p:tgtEl>
                                          <p:spTgt spid="460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6083">
                                            <p:txEl>
                                              <p:pRg st="3" end="3"/>
                                            </p:txEl>
                                          </p:spTgt>
                                        </p:tgtEl>
                                        <p:attrNameLst>
                                          <p:attrName>style.visibility</p:attrName>
                                        </p:attrNameLst>
                                      </p:cBhvr>
                                      <p:to>
                                        <p:strVal val="visible"/>
                                      </p:to>
                                    </p:set>
                                    <p:animEffect transition="in" filter="dissolve">
                                      <p:cBhvr>
                                        <p:cTn id="20" dur="500"/>
                                        <p:tgtEl>
                                          <p:spTgt spid="4608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animEffect transition="in" filter="dissolve">
                                      <p:cBhvr>
                                        <p:cTn id="23" dur="500"/>
                                        <p:tgtEl>
                                          <p:spTgt spid="460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6083">
                                            <p:txEl>
                                              <p:pRg st="5" end="5"/>
                                            </p:txEl>
                                          </p:spTgt>
                                        </p:tgtEl>
                                        <p:attrNameLst>
                                          <p:attrName>style.visibility</p:attrName>
                                        </p:attrNameLst>
                                      </p:cBhvr>
                                      <p:to>
                                        <p:strVal val="visible"/>
                                      </p:to>
                                    </p:set>
                                    <p:animEffect transition="in" filter="dissolve">
                                      <p:cBhvr>
                                        <p:cTn id="28" dur="500"/>
                                        <p:tgtEl>
                                          <p:spTgt spid="4608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animEffect transition="in" filter="dissolve">
                                      <p:cBhvr>
                                        <p:cTn id="31" dur="500"/>
                                        <p:tgtEl>
                                          <p:spTgt spid="4608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6083">
                                            <p:txEl>
                                              <p:pRg st="7" end="7"/>
                                            </p:txEl>
                                          </p:spTgt>
                                        </p:tgtEl>
                                        <p:attrNameLst>
                                          <p:attrName>style.visibility</p:attrName>
                                        </p:attrNameLst>
                                      </p:cBhvr>
                                      <p:to>
                                        <p:strVal val="visible"/>
                                      </p:to>
                                    </p:set>
                                    <p:animEffect transition="in" filter="dissolve">
                                      <p:cBhvr>
                                        <p:cTn id="36" dur="500"/>
                                        <p:tgtEl>
                                          <p:spTgt spid="46083">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6083">
                                            <p:txEl>
                                              <p:pRg st="8" end="8"/>
                                            </p:txEl>
                                          </p:spTgt>
                                        </p:tgtEl>
                                        <p:attrNameLst>
                                          <p:attrName>style.visibility</p:attrName>
                                        </p:attrNameLst>
                                      </p:cBhvr>
                                      <p:to>
                                        <p:strVal val="visible"/>
                                      </p:to>
                                    </p:set>
                                    <p:animEffect transition="in" filter="dissolve">
                                      <p:cBhvr>
                                        <p:cTn id="39" dur="500"/>
                                        <p:tgtEl>
                                          <p:spTgt spid="460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David Chappell Blog"/>
          <p:cNvPicPr>
            <a:picLocks noChangeAspect="1" noChangeArrowheads="1"/>
          </p:cNvPicPr>
          <p:nvPr/>
        </p:nvPicPr>
        <p:blipFill>
          <a:blip r:embed="rId3"/>
          <a:srcRect/>
          <a:stretch>
            <a:fillRect/>
          </a:stretch>
        </p:blipFill>
        <p:spPr bwMode="auto">
          <a:xfrm>
            <a:off x="228600" y="1295400"/>
            <a:ext cx="1162050" cy="1381125"/>
          </a:xfrm>
          <a:prstGeom prst="rect">
            <a:avLst/>
          </a:prstGeom>
          <a:noFill/>
          <a:ln w="9525">
            <a:noFill/>
            <a:miter lim="800000"/>
            <a:headEnd/>
            <a:tailEnd/>
          </a:ln>
        </p:spPr>
      </p:pic>
      <p:sp>
        <p:nvSpPr>
          <p:cNvPr id="47107" name="Rectangle 3"/>
          <p:cNvSpPr>
            <a:spLocks noGrp="1" noChangeArrowheads="1"/>
          </p:cNvSpPr>
          <p:nvPr>
            <p:ph type="title"/>
          </p:nvPr>
        </p:nvSpPr>
        <p:spPr>
          <a:noFill/>
        </p:spPr>
        <p:txBody>
          <a:bodyPr lIns="97454" tIns="48728" rIns="97454" bIns="48728" anchor="b"/>
          <a:lstStyle/>
          <a:p>
            <a:r>
              <a:rPr sz="4000"/>
              <a:t>About the Speaker</a:t>
            </a:r>
          </a:p>
        </p:txBody>
      </p:sp>
      <p:sp>
        <p:nvSpPr>
          <p:cNvPr id="2050052" name="Rectangle 4"/>
          <p:cNvSpPr>
            <a:spLocks noGrp="1" noChangeArrowheads="1"/>
          </p:cNvSpPr>
          <p:nvPr>
            <p:ph idx="4294967295"/>
          </p:nvPr>
        </p:nvSpPr>
        <p:spPr>
          <a:xfrm>
            <a:off x="1219200" y="1187450"/>
            <a:ext cx="7543800" cy="5194300"/>
          </a:xfrm>
        </p:spPr>
        <p:txBody>
          <a:bodyPr lIns="97454" tIns="48728" rIns="97454" bIns="48728"/>
          <a:lstStyle/>
          <a:p>
            <a:pPr marL="303213" indent="-303213" defTabSz="722313">
              <a:lnSpc>
                <a:spcPct val="90000"/>
              </a:lnSpc>
              <a:buFontTx/>
              <a:buNone/>
              <a:defRPr/>
            </a:pPr>
            <a:r>
              <a:rPr lang="en-US" sz="1800" b="1" dirty="0" smtClean="0">
                <a:effectLst>
                  <a:outerShdw blurRad="38100" dist="38100" dir="2700000" algn="tl">
                    <a:srgbClr val="333333"/>
                  </a:outerShdw>
                </a:effectLst>
              </a:rPr>
              <a:t>	David Chappell is Principal of Chappell &amp; Associates (</a:t>
            </a:r>
            <a:r>
              <a:rPr lang="en-US" sz="1800" b="1" dirty="0" smtClean="0">
                <a:effectLst>
                  <a:outerShdw blurRad="38100" dist="38100" dir="2700000" algn="tl">
                    <a:srgbClr val="333333"/>
                  </a:outerShdw>
                </a:effectLst>
                <a:hlinkClick r:id="rId4"/>
              </a:rPr>
              <a:t>www.davidchappell.com</a:t>
            </a:r>
            <a:r>
              <a:rPr lang="en-US" sz="1800" b="1" dirty="0" smtClean="0">
                <a:effectLst>
                  <a:outerShdw blurRad="38100" dist="38100" dir="2700000" algn="tl">
                    <a:srgbClr val="333333"/>
                  </a:outerShdw>
                </a:effectLst>
              </a:rPr>
              <a:t>)  in San Francisco, California. Through his speaking, writing, and consulting, he helps IT professionals understand, use, and make better decisions about enterprise software. David has been the keynote speaker for many conferences and events on five continents, and his popular seminars have been attended by tens of thousands of developers, architects, and decision makers in forty countries. </a:t>
            </a:r>
          </a:p>
          <a:p>
            <a:pPr marL="303213" indent="-303213" defTabSz="722313">
              <a:lnSpc>
                <a:spcPct val="90000"/>
              </a:lnSpc>
              <a:buFontTx/>
              <a:buNone/>
              <a:defRPr/>
            </a:pPr>
            <a:r>
              <a:rPr lang="en-US" sz="1800" b="1" dirty="0" smtClean="0">
                <a:effectLst>
                  <a:outerShdw blurRad="38100" dist="38100" dir="2700000" algn="tl">
                    <a:srgbClr val="333333"/>
                  </a:outerShdw>
                </a:effectLst>
              </a:rPr>
              <a:t>	David’s books have been translated into ten languages and used regularly in courses at MIT, ETH Zurich, and many other universities. He is Series Editor for Addison-Wesley’s award-winning </a:t>
            </a:r>
            <a:r>
              <a:rPr lang="en-US" sz="1800" b="1" i="1" dirty="0" smtClean="0">
                <a:effectLst>
                  <a:outerShdw blurRad="38100" dist="38100" dir="2700000" algn="tl">
                    <a:srgbClr val="333333"/>
                  </a:outerShdw>
                </a:effectLst>
              </a:rPr>
              <a:t>Independent Technology Guides</a:t>
            </a:r>
            <a:r>
              <a:rPr lang="en-US" sz="1800" b="1" dirty="0" smtClean="0">
                <a:effectLst>
                  <a:outerShdw blurRad="38100" dist="38100" dir="2700000" algn="tl">
                    <a:srgbClr val="333333"/>
                  </a:outerShdw>
                </a:effectLst>
              </a:rPr>
              <a:t>, and he has been a regular columnist for several publications. In his consulting practice, David has helped clients such as Apple, Hewlett-Packard, IBM, Microsoft, Stanford University, and Target adopt new technologies, market new products, train their sales staffs, and create business plans.</a:t>
            </a:r>
          </a:p>
          <a:p>
            <a:pPr marL="303213" indent="-303213" defTabSz="722313">
              <a:lnSpc>
                <a:spcPct val="90000"/>
              </a:lnSpc>
              <a:buFontTx/>
              <a:buNone/>
              <a:defRPr/>
            </a:pPr>
            <a:r>
              <a:rPr lang="en-US" sz="1800" b="1" dirty="0" smtClean="0">
                <a:effectLst>
                  <a:outerShdw blurRad="38100" dist="38100" dir="2700000" algn="tl">
                    <a:srgbClr val="333333"/>
                  </a:outerShdw>
                </a:effectLst>
              </a:rPr>
              <a:t>	David’s comments have appeared in </a:t>
            </a:r>
            <a:r>
              <a:rPr lang="en-US" sz="1800" b="1" i="1" dirty="0" smtClean="0">
                <a:effectLst>
                  <a:outerShdw blurRad="38100" dist="38100" dir="2700000" algn="tl">
                    <a:srgbClr val="333333"/>
                  </a:outerShdw>
                </a:effectLst>
              </a:rPr>
              <a:t>The New York Times</a:t>
            </a:r>
            <a:r>
              <a:rPr lang="en-US" sz="1800" b="1" dirty="0" smtClean="0">
                <a:effectLst>
                  <a:outerShdw blurRad="38100" dist="38100" dir="2700000" algn="tl">
                    <a:srgbClr val="333333"/>
                  </a:outerShdw>
                </a:effectLst>
              </a:rPr>
              <a:t>, CNN.com, and various other publications. Earlier in his career, he wrote software for supercomputers, chaired a U.S. national standardization working group, and played keyboards with the Peabody-award-winning Children’s Radio Theater. David holds a B.S. in Economics and an M.S. in Computer Science, both from the University of Wisconsin-Madison.</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398963" y="56388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Calibri" pitchFamily="34" charset="0"/>
                <a:cs typeface="Arial" charset="0"/>
              </a:rPr>
              <a:t>© </a:t>
            </a:r>
            <a:r>
              <a:rPr lang="en-US" sz="700" dirty="0" smtClean="0">
                <a:latin typeface="Calibri" pitchFamily="34" charset="0"/>
                <a:cs typeface="Arial" charset="0"/>
              </a:rPr>
              <a:t>2008 Microsoft </a:t>
            </a:r>
            <a:r>
              <a:rPr lang="en-US" sz="7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latin typeface="Calibri" pitchFamily="34" charset="0"/>
                <a:cs typeface="Arial" charset="0"/>
              </a:rPr>
              <a:t>MICROSOFT </a:t>
            </a:r>
            <a:r>
              <a:rPr lang="en-US" sz="700" dirty="0">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IT Today</a:t>
            </a:r>
            <a:br>
              <a:rPr lang="en-US" dirty="0" smtClean="0"/>
            </a:br>
            <a:r>
              <a:rPr sz="3600" dirty="0" smtClean="0">
                <a:solidFill>
                  <a:schemeClr val="accent5"/>
                </a:solidFill>
              </a:rPr>
              <a:t>Working in a complex world</a:t>
            </a:r>
          </a:p>
        </p:txBody>
      </p:sp>
      <p:grpSp>
        <p:nvGrpSpPr>
          <p:cNvPr id="259" name="Group 258"/>
          <p:cNvGrpSpPr/>
          <p:nvPr/>
        </p:nvGrpSpPr>
        <p:grpSpPr>
          <a:xfrm>
            <a:off x="6705600" y="3886200"/>
            <a:ext cx="2209800" cy="2595265"/>
            <a:chOff x="6705600" y="3886200"/>
            <a:chExt cx="2209800" cy="2595265"/>
          </a:xfrm>
        </p:grpSpPr>
        <p:sp>
          <p:nvSpPr>
            <p:cNvPr id="49" name="Rectangle 48"/>
            <p:cNvSpPr/>
            <p:nvPr/>
          </p:nvSpPr>
          <p:spPr bwMode="auto">
            <a:xfrm>
              <a:off x="6705600" y="3886200"/>
              <a:ext cx="2209800" cy="21336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1" name="TextBox 50"/>
            <p:cNvSpPr txBox="1"/>
            <p:nvPr/>
          </p:nvSpPr>
          <p:spPr>
            <a:xfrm>
              <a:off x="6705600" y="6019800"/>
              <a:ext cx="2209800" cy="461665"/>
            </a:xfrm>
            <a:prstGeom prst="rect">
              <a:avLst/>
            </a:prstGeom>
            <a:noFill/>
          </p:spPr>
          <p:txBody>
            <a:bodyPr wrap="square" rtlCol="0">
              <a:spAutoFit/>
            </a:bodyPr>
            <a:lstStyle/>
            <a:p>
              <a:pPr algn="ctr"/>
              <a:r>
                <a:rPr lang="en-US" sz="2400" b="1" dirty="0" smtClean="0"/>
                <a:t>Data Center</a:t>
              </a:r>
              <a:endParaRPr lang="en-US" sz="2400" b="1" dirty="0"/>
            </a:p>
          </p:txBody>
        </p:sp>
      </p:grpSp>
      <p:grpSp>
        <p:nvGrpSpPr>
          <p:cNvPr id="257" name="Group 256"/>
          <p:cNvGrpSpPr/>
          <p:nvPr/>
        </p:nvGrpSpPr>
        <p:grpSpPr>
          <a:xfrm>
            <a:off x="4114800" y="4191000"/>
            <a:ext cx="2057400" cy="1985665"/>
            <a:chOff x="4114800" y="4191000"/>
            <a:chExt cx="2057400" cy="1985665"/>
          </a:xfrm>
        </p:grpSpPr>
        <p:sp>
          <p:nvSpPr>
            <p:cNvPr id="75" name="TextBox 74"/>
            <p:cNvSpPr txBox="1"/>
            <p:nvPr/>
          </p:nvSpPr>
          <p:spPr>
            <a:xfrm>
              <a:off x="4114800" y="5715000"/>
              <a:ext cx="2057400" cy="461665"/>
            </a:xfrm>
            <a:prstGeom prst="rect">
              <a:avLst/>
            </a:prstGeom>
            <a:noFill/>
          </p:spPr>
          <p:txBody>
            <a:bodyPr wrap="square" rtlCol="0">
              <a:spAutoFit/>
            </a:bodyPr>
            <a:lstStyle/>
            <a:p>
              <a:pPr algn="ctr"/>
              <a:r>
                <a:rPr lang="en-US" sz="2400" b="1" dirty="0" smtClean="0"/>
                <a:t>Application</a:t>
              </a:r>
              <a:endParaRPr lang="en-US" sz="2800" b="1" dirty="0"/>
            </a:p>
          </p:txBody>
        </p:sp>
        <p:sp>
          <p:nvSpPr>
            <p:cNvPr id="74" name="Oval 73"/>
            <p:cNvSpPr/>
            <p:nvPr/>
          </p:nvSpPr>
          <p:spPr bwMode="auto">
            <a:xfrm>
              <a:off x="4572000" y="4191000"/>
              <a:ext cx="11430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65" name="Group 164"/>
          <p:cNvGrpSpPr/>
          <p:nvPr/>
        </p:nvGrpSpPr>
        <p:grpSpPr>
          <a:xfrm>
            <a:off x="4876800" y="4419600"/>
            <a:ext cx="647700" cy="1066800"/>
            <a:chOff x="7239000" y="533400"/>
            <a:chExt cx="1295400" cy="2133600"/>
          </a:xfrm>
        </p:grpSpPr>
        <p:sp>
          <p:nvSpPr>
            <p:cNvPr id="154" name="Rectangle 153"/>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5" name="Straight Connector 154"/>
            <p:cNvCxnSpPr>
              <a:endCxn id="161"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157" name="Diamond 156"/>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8" name="Straight Connector 157"/>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160" name="Diamond 159"/>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1" name="Rectangle 160"/>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2" name="Rectangle 161"/>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63" name="Straight Connector 162"/>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0" name="Group 259"/>
          <p:cNvGrpSpPr/>
          <p:nvPr/>
        </p:nvGrpSpPr>
        <p:grpSpPr>
          <a:xfrm>
            <a:off x="3124200" y="1295400"/>
            <a:ext cx="5181600" cy="2374232"/>
            <a:chOff x="3124200" y="1143000"/>
            <a:chExt cx="5181600" cy="2374232"/>
          </a:xfrm>
        </p:grpSpPr>
        <p:sp>
          <p:nvSpPr>
            <p:cNvPr id="81" name="TextBox 80"/>
            <p:cNvSpPr txBox="1"/>
            <p:nvPr/>
          </p:nvSpPr>
          <p:spPr>
            <a:xfrm>
              <a:off x="4267200" y="1143000"/>
              <a:ext cx="2819400" cy="461665"/>
            </a:xfrm>
            <a:prstGeom prst="rect">
              <a:avLst/>
            </a:prstGeom>
            <a:noFill/>
          </p:spPr>
          <p:txBody>
            <a:bodyPr wrap="square" rtlCol="0">
              <a:spAutoFit/>
            </a:bodyPr>
            <a:lstStyle/>
            <a:p>
              <a:pPr algn="ctr"/>
              <a:r>
                <a:rPr lang="en-US" sz="2400" b="1" dirty="0" smtClean="0"/>
                <a:t>Business Process</a:t>
              </a:r>
              <a:endParaRPr lang="en-US" sz="2400" b="1" dirty="0"/>
            </a:p>
          </p:txBody>
        </p:sp>
        <p:grpSp>
          <p:nvGrpSpPr>
            <p:cNvPr id="253" name="Group 252"/>
            <p:cNvGrpSpPr/>
            <p:nvPr/>
          </p:nvGrpSpPr>
          <p:grpSpPr>
            <a:xfrm>
              <a:off x="3124200" y="1676400"/>
              <a:ext cx="5181600" cy="1840832"/>
              <a:chOff x="2667000" y="1371600"/>
              <a:chExt cx="5791200" cy="2057400"/>
            </a:xfrm>
          </p:grpSpPr>
          <p:cxnSp>
            <p:nvCxnSpPr>
              <p:cNvPr id="100" name="Straight Connector 99"/>
              <p:cNvCxnSpPr/>
              <p:nvPr/>
            </p:nvCxnSpPr>
            <p:spPr>
              <a:xfrm>
                <a:off x="6238875" y="287508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292453" y="191496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rot="16200000">
                <a:off x="5735722" y="1598620"/>
                <a:ext cx="659423" cy="60103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5" name="Rectangle 54"/>
              <p:cNvSpPr/>
              <p:nvPr/>
            </p:nvSpPr>
            <p:spPr bwMode="auto">
              <a:xfrm rot="16200000">
                <a:off x="5735722" y="2587754"/>
                <a:ext cx="659423" cy="601037"/>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9" name="Oval 58"/>
              <p:cNvSpPr/>
              <p:nvPr/>
            </p:nvSpPr>
            <p:spPr bwMode="auto">
              <a:xfrm rot="16200000">
                <a:off x="2859332" y="2050256"/>
                <a:ext cx="659423" cy="686899"/>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1" name="Straight Connector 60"/>
              <p:cNvCxnSpPr>
                <a:endCxn id="52" idx="0"/>
              </p:cNvCxnSpPr>
              <p:nvPr/>
            </p:nvCxnSpPr>
            <p:spPr>
              <a:xfrm>
                <a:off x="3533387" y="2392846"/>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476979" y="2391987"/>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2"/>
                <a:endCxn id="54" idx="0"/>
              </p:cNvCxnSpPr>
              <p:nvPr/>
            </p:nvCxnSpPr>
            <p:spPr>
              <a:xfrm rot="10800000" flipH="1">
                <a:off x="5507327" y="1899138"/>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2"/>
                <a:endCxn id="55" idx="0"/>
              </p:cNvCxnSpPr>
              <p:nvPr/>
            </p:nvCxnSpPr>
            <p:spPr>
              <a:xfrm>
                <a:off x="5507327" y="2393705"/>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7252169" y="2502084"/>
                <a:ext cx="487770" cy="27444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7233697" y="1994120"/>
                <a:ext cx="520831" cy="278335"/>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rot="16200000">
                <a:off x="4533900" y="-495300"/>
                <a:ext cx="2057400" cy="5791200"/>
              </a:xfrm>
              <a:prstGeom prst="roundRect">
                <a:avLst/>
              </a:prstGeom>
              <a:noFill/>
              <a:ln w="41275" cmpd="tri">
                <a:solidFill>
                  <a:schemeClr val="tx1"/>
                </a:solidFill>
                <a:prstDash val="sysDash"/>
                <a:headEnd type="none" w="med" len="med"/>
                <a:tailEnd type="none" w="med" len="med"/>
              </a:ln>
              <a:effectLst/>
              <a:scene3d>
                <a:camera prst="orthographicFront"/>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3" name="Diamond 52"/>
              <p:cNvSpPr/>
              <p:nvPr/>
            </p:nvSpPr>
            <p:spPr bwMode="auto">
              <a:xfrm rot="16200000">
                <a:off x="4834166" y="2050256"/>
                <a:ext cx="659423" cy="686899"/>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2" name="Rectangle 51"/>
              <p:cNvSpPr/>
              <p:nvPr/>
            </p:nvSpPr>
            <p:spPr bwMode="auto">
              <a:xfrm rot="16200000">
                <a:off x="3846750" y="2093187"/>
                <a:ext cx="659423" cy="6010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7" name="Rectangle 86"/>
              <p:cNvSpPr/>
              <p:nvPr/>
            </p:nvSpPr>
            <p:spPr bwMode="auto">
              <a:xfrm rot="16200000">
                <a:off x="6745463" y="2587754"/>
                <a:ext cx="659423" cy="60103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6" name="Rectangle 85"/>
              <p:cNvSpPr/>
              <p:nvPr/>
            </p:nvSpPr>
            <p:spPr bwMode="auto">
              <a:xfrm rot="16200000">
                <a:off x="6745463" y="1598620"/>
                <a:ext cx="659423" cy="601037"/>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8" name="Oval 87"/>
              <p:cNvSpPr/>
              <p:nvPr/>
            </p:nvSpPr>
            <p:spPr bwMode="auto">
              <a:xfrm rot="16200000">
                <a:off x="7647018" y="2050256"/>
                <a:ext cx="659423" cy="68689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258" name="Group 257"/>
          <p:cNvGrpSpPr/>
          <p:nvPr/>
        </p:nvGrpSpPr>
        <p:grpSpPr>
          <a:xfrm>
            <a:off x="5143500" y="4038600"/>
            <a:ext cx="3695700" cy="1909465"/>
            <a:chOff x="5143500" y="4038600"/>
            <a:chExt cx="3695700" cy="1909465"/>
          </a:xfrm>
        </p:grpSpPr>
        <p:pic>
          <p:nvPicPr>
            <p:cNvPr id="8" name="Picture 45" descr="Server"/>
            <p:cNvPicPr>
              <a:picLocks noChangeAspect="1" noChangeArrowheads="1"/>
            </p:cNvPicPr>
            <p:nvPr/>
          </p:nvPicPr>
          <p:blipFill>
            <a:blip r:embed="rId3"/>
            <a:srcRect/>
            <a:stretch>
              <a:fillRect/>
            </a:stretch>
          </p:blipFill>
          <p:spPr bwMode="auto">
            <a:xfrm>
              <a:off x="7239000" y="4038600"/>
              <a:ext cx="1033463" cy="1524000"/>
            </a:xfrm>
            <a:prstGeom prst="rect">
              <a:avLst/>
            </a:prstGeom>
            <a:noFill/>
          </p:spPr>
        </p:pic>
        <p:sp>
          <p:nvSpPr>
            <p:cNvPr id="50" name="TextBox 49"/>
            <p:cNvSpPr txBox="1"/>
            <p:nvPr/>
          </p:nvSpPr>
          <p:spPr>
            <a:xfrm>
              <a:off x="6781800" y="5486400"/>
              <a:ext cx="2057400" cy="461665"/>
            </a:xfrm>
            <a:prstGeom prst="rect">
              <a:avLst/>
            </a:prstGeom>
            <a:noFill/>
          </p:spPr>
          <p:txBody>
            <a:bodyPr wrap="square" rtlCol="0">
              <a:spAutoFit/>
            </a:bodyPr>
            <a:lstStyle/>
            <a:p>
              <a:pPr algn="ctr"/>
              <a:r>
                <a:rPr lang="en-US" sz="2400" b="1" dirty="0" smtClean="0"/>
                <a:t>Computer</a:t>
              </a:r>
              <a:endParaRPr lang="en-US" sz="2800" b="1" dirty="0"/>
            </a:p>
          </p:txBody>
        </p:sp>
        <p:cxnSp>
          <p:nvCxnSpPr>
            <p:cNvPr id="78" name="Straight Connector 77"/>
            <p:cNvCxnSpPr>
              <a:stCxn id="76" idx="0"/>
              <a:endCxn id="74" idx="0"/>
            </p:cNvCxnSpPr>
            <p:nvPr/>
          </p:nvCxnSpPr>
          <p:spPr>
            <a:xfrm rot="16200000" flipV="1">
              <a:off x="6261970" y="3072530"/>
              <a:ext cx="621082"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4"/>
              <a:endCxn id="74" idx="4"/>
            </p:cNvCxnSpPr>
            <p:nvPr/>
          </p:nvCxnSpPr>
          <p:spPr>
            <a:xfrm rot="5400000">
              <a:off x="6267711" y="3981189"/>
              <a:ext cx="609600"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6" name="Oval 75"/>
            <p:cNvSpPr/>
            <p:nvPr/>
          </p:nvSpPr>
          <p:spPr bwMode="auto">
            <a:xfrm>
              <a:off x="7925844" y="4812082"/>
              <a:ext cx="151356" cy="293318"/>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2" name="Group 261"/>
          <p:cNvGrpSpPr/>
          <p:nvPr/>
        </p:nvGrpSpPr>
        <p:grpSpPr>
          <a:xfrm>
            <a:off x="1600200" y="3810000"/>
            <a:ext cx="3276600" cy="2986445"/>
            <a:chOff x="1600200" y="3810000"/>
            <a:chExt cx="3276600" cy="2986445"/>
          </a:xfrm>
        </p:grpSpPr>
        <p:sp>
          <p:nvSpPr>
            <p:cNvPr id="153" name="Rectangle 152"/>
            <p:cNvSpPr/>
            <p:nvPr/>
          </p:nvSpPr>
          <p:spPr bwMode="auto">
            <a:xfrm>
              <a:off x="1828800" y="3886200"/>
              <a:ext cx="1524000" cy="2510118"/>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0" name="Straight Connector 139"/>
            <p:cNvCxnSpPr>
              <a:endCxn id="134" idx="0"/>
            </p:cNvCxnSpPr>
            <p:nvPr/>
          </p:nvCxnSpPr>
          <p:spPr>
            <a:xfrm>
              <a:off x="2508554" y="4431048"/>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0800000" flipV="1">
              <a:off x="2223074" y="4434531"/>
              <a:ext cx="275033" cy="2471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Diamond 136"/>
            <p:cNvSpPr/>
            <p:nvPr/>
          </p:nvSpPr>
          <p:spPr bwMode="auto">
            <a:xfrm rot="16200000">
              <a:off x="2286374" y="3966508"/>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8" name="Straight Connector 147"/>
            <p:cNvCxnSpPr/>
            <p:nvPr/>
          </p:nvCxnSpPr>
          <p:spPr>
            <a:xfrm>
              <a:off x="2234391" y="4998523"/>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0800000" flipV="1">
              <a:off x="2619958" y="4919320"/>
              <a:ext cx="260239" cy="2567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8" name="Diamond 137"/>
            <p:cNvSpPr/>
            <p:nvPr/>
          </p:nvSpPr>
          <p:spPr bwMode="auto">
            <a:xfrm rot="16200000">
              <a:off x="2448267" y="5091013"/>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4" name="Rectangle 133"/>
            <p:cNvSpPr/>
            <p:nvPr/>
          </p:nvSpPr>
          <p:spPr bwMode="auto">
            <a:xfrm>
              <a:off x="2725271" y="4603377"/>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1" name="Straight Connector 150"/>
            <p:cNvCxnSpPr/>
            <p:nvPr/>
          </p:nvCxnSpPr>
          <p:spPr>
            <a:xfrm rot="5400000">
              <a:off x="2562531" y="5679383"/>
              <a:ext cx="214332" cy="14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bwMode="auto">
            <a:xfrm>
              <a:off x="2514600" y="5791200"/>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1" name="TextBox 180"/>
            <p:cNvSpPr txBox="1"/>
            <p:nvPr/>
          </p:nvSpPr>
          <p:spPr>
            <a:xfrm>
              <a:off x="1600200" y="6334780"/>
              <a:ext cx="1905000" cy="461665"/>
            </a:xfrm>
            <a:prstGeom prst="rect">
              <a:avLst/>
            </a:prstGeom>
            <a:noFill/>
          </p:spPr>
          <p:txBody>
            <a:bodyPr wrap="square" rtlCol="0">
              <a:spAutoFit/>
            </a:bodyPr>
            <a:lstStyle/>
            <a:p>
              <a:pPr algn="ctr"/>
              <a:r>
                <a:rPr lang="en-US" sz="2400" b="1" dirty="0" smtClean="0"/>
                <a:t>Workflow</a:t>
              </a:r>
              <a:endParaRPr lang="en-US" sz="2800" b="1" dirty="0"/>
            </a:p>
          </p:txBody>
        </p:sp>
        <p:cxnSp>
          <p:nvCxnSpPr>
            <p:cNvPr id="188" name="Straight Connector 187"/>
            <p:cNvCxnSpPr/>
            <p:nvPr/>
          </p:nvCxnSpPr>
          <p:spPr>
            <a:xfrm rot="10800000">
              <a:off x="3200400" y="3810000"/>
              <a:ext cx="1676400" cy="6096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0800000" flipV="1">
              <a:off x="3246120" y="5486400"/>
              <a:ext cx="1630680" cy="6858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bwMode="auto">
            <a:xfrm>
              <a:off x="2097741" y="4693024"/>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4" name="Group 263"/>
          <p:cNvGrpSpPr/>
          <p:nvPr/>
        </p:nvGrpSpPr>
        <p:grpSpPr>
          <a:xfrm>
            <a:off x="228600" y="3810000"/>
            <a:ext cx="1371600" cy="750680"/>
            <a:chOff x="228600" y="3810000"/>
            <a:chExt cx="1371600" cy="750680"/>
          </a:xfrm>
        </p:grpSpPr>
        <p:cxnSp>
          <p:nvCxnSpPr>
            <p:cNvPr id="242" name="Straight Connector 241"/>
            <p:cNvCxnSpPr/>
            <p:nvPr/>
          </p:nvCxnSpPr>
          <p:spPr>
            <a:xfrm rot="16200000" flipH="1">
              <a:off x="787276" y="4448644"/>
              <a:ext cx="221053" cy="3019"/>
            </a:xfrm>
            <a:prstGeom prst="line">
              <a:avLst/>
            </a:prstGeom>
          </p:spPr>
          <p:style>
            <a:lnRef idx="1">
              <a:schemeClr val="accent1"/>
            </a:lnRef>
            <a:fillRef idx="0">
              <a:schemeClr val="accent1"/>
            </a:fillRef>
            <a:effectRef idx="0">
              <a:schemeClr val="accent1"/>
            </a:effectRef>
            <a:fontRef idx="minor">
              <a:schemeClr val="tx1"/>
            </a:fontRef>
          </p:style>
        </p:cxnSp>
        <p:sp>
          <p:nvSpPr>
            <p:cNvPr id="251" name="Diamond 250"/>
            <p:cNvSpPr/>
            <p:nvPr/>
          </p:nvSpPr>
          <p:spPr bwMode="auto">
            <a:xfrm>
              <a:off x="786143" y="4227214"/>
              <a:ext cx="228600" cy="22860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52" name="TextBox 251"/>
            <p:cNvSpPr txBox="1"/>
            <p:nvPr/>
          </p:nvSpPr>
          <p:spPr>
            <a:xfrm>
              <a:off x="228600" y="3810000"/>
              <a:ext cx="1371600" cy="461665"/>
            </a:xfrm>
            <a:prstGeom prst="rect">
              <a:avLst/>
            </a:prstGeom>
            <a:noFill/>
          </p:spPr>
          <p:txBody>
            <a:bodyPr wrap="square" rtlCol="0">
              <a:spAutoFit/>
            </a:bodyPr>
            <a:lstStyle/>
            <a:p>
              <a:pPr algn="ctr"/>
              <a:r>
                <a:rPr lang="en-US" sz="2400" b="1" dirty="0" smtClean="0"/>
                <a:t>Service</a:t>
              </a:r>
              <a:endParaRPr lang="en-US" sz="2800" b="1" dirty="0"/>
            </a:p>
          </p:txBody>
        </p:sp>
      </p:grpSp>
      <p:grpSp>
        <p:nvGrpSpPr>
          <p:cNvPr id="261" name="Group 260"/>
          <p:cNvGrpSpPr/>
          <p:nvPr/>
        </p:nvGrpSpPr>
        <p:grpSpPr>
          <a:xfrm>
            <a:off x="4474771" y="3038320"/>
            <a:ext cx="883478" cy="1221446"/>
            <a:chOff x="4474771" y="3038320"/>
            <a:chExt cx="883478" cy="1305079"/>
          </a:xfrm>
        </p:grpSpPr>
        <p:cxnSp>
          <p:nvCxnSpPr>
            <p:cNvPr id="119" name="Straight Connector 118"/>
            <p:cNvCxnSpPr>
              <a:stCxn id="52" idx="1"/>
            </p:cNvCxnSpPr>
            <p:nvPr/>
          </p:nvCxnSpPr>
          <p:spPr>
            <a:xfrm rot="16200000" flipH="1">
              <a:off x="4061346" y="3451745"/>
              <a:ext cx="1305079" cy="478229"/>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53" idx="1"/>
            </p:cNvCxnSpPr>
            <p:nvPr/>
          </p:nvCxnSpPr>
          <p:spPr>
            <a:xfrm rot="5400000">
              <a:off x="4654225" y="3591716"/>
              <a:ext cx="1257419" cy="150628"/>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152400" y="4523718"/>
            <a:ext cx="1920844" cy="1043347"/>
            <a:chOff x="152400" y="4523718"/>
            <a:chExt cx="1920844" cy="1043347"/>
          </a:xfrm>
        </p:grpSpPr>
        <p:sp>
          <p:nvSpPr>
            <p:cNvPr id="193" name="TextBox 192"/>
            <p:cNvSpPr txBox="1"/>
            <p:nvPr/>
          </p:nvSpPr>
          <p:spPr>
            <a:xfrm>
              <a:off x="152400" y="5105400"/>
              <a:ext cx="1447800" cy="461665"/>
            </a:xfrm>
            <a:prstGeom prst="rect">
              <a:avLst/>
            </a:prstGeom>
            <a:noFill/>
          </p:spPr>
          <p:txBody>
            <a:bodyPr wrap="square" rtlCol="0">
              <a:spAutoFit/>
            </a:bodyPr>
            <a:lstStyle/>
            <a:p>
              <a:pPr algn="ctr"/>
              <a:r>
                <a:rPr lang="en-US" sz="2400" b="1" dirty="0" smtClean="0"/>
                <a:t>Activity</a:t>
              </a:r>
              <a:endParaRPr lang="en-US" sz="2800" b="1" dirty="0"/>
            </a:p>
          </p:txBody>
        </p:sp>
        <p:cxnSp>
          <p:nvCxnSpPr>
            <p:cNvPr id="194" name="Straight Connector 193"/>
            <p:cNvCxnSpPr/>
            <p:nvPr/>
          </p:nvCxnSpPr>
          <p:spPr>
            <a:xfrm rot="10800000">
              <a:off x="1140740" y="4523718"/>
              <a:ext cx="926469" cy="19012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0800000">
              <a:off x="1143000" y="5029201"/>
              <a:ext cx="930244" cy="15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bwMode="auto">
            <a:xfrm>
              <a:off x="685800" y="4572000"/>
              <a:ext cx="533400" cy="5334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82" name="Group 81"/>
          <p:cNvGrpSpPr/>
          <p:nvPr/>
        </p:nvGrpSpPr>
        <p:grpSpPr>
          <a:xfrm>
            <a:off x="4114800" y="1981200"/>
            <a:ext cx="1600200" cy="1143000"/>
            <a:chOff x="4114800" y="1981200"/>
            <a:chExt cx="1600200" cy="1143000"/>
          </a:xfrm>
        </p:grpSpPr>
        <p:sp>
          <p:nvSpPr>
            <p:cNvPr id="79" name="Rectangle 78"/>
            <p:cNvSpPr/>
            <p:nvPr/>
          </p:nvSpPr>
          <p:spPr bwMode="auto">
            <a:xfrm>
              <a:off x="4114800" y="1981200"/>
              <a:ext cx="1600200" cy="1143000"/>
            </a:xfrm>
            <a:prstGeom prst="rect">
              <a:avLst/>
            </a:prstGeom>
            <a:solidFill>
              <a:srgbClr val="FF0000">
                <a:alpha val="28000"/>
              </a:srgbClr>
            </a:solidFill>
            <a:ln w="15875" cmpd="sng">
              <a:solidFill>
                <a:srgbClr val="FF0000"/>
              </a:solidFill>
              <a:prstDash val="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65" name="TextBox 264"/>
            <p:cNvSpPr txBox="1"/>
            <p:nvPr/>
          </p:nvSpPr>
          <p:spPr>
            <a:xfrm>
              <a:off x="4572000" y="1981200"/>
              <a:ext cx="646331" cy="461665"/>
            </a:xfrm>
            <a:prstGeom prst="rect">
              <a:avLst/>
            </a:prstGeom>
            <a:noFill/>
          </p:spPr>
          <p:txBody>
            <a:bodyPr wrap="none" rtlCol="0">
              <a:spAutoFit/>
            </a:bodyPr>
            <a:lstStyle/>
            <a:p>
              <a:r>
                <a:rPr lang="en-US" sz="2400" b="1" dirty="0" smtClean="0"/>
                <a:t>SLA</a:t>
              </a:r>
              <a:endParaRPr lang="en-US" sz="2800" b="1" dirty="0" smtClean="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dissolve">
                                      <p:cBhvr>
                                        <p:cTn id="7" dur="5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ssolv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1"/>
                                        </p:tgtEl>
                                        <p:attrNameLst>
                                          <p:attrName>style.visibility</p:attrName>
                                        </p:attrNameLst>
                                      </p:cBhvr>
                                      <p:to>
                                        <p:strVal val="visible"/>
                                      </p:to>
                                    </p:set>
                                    <p:animEffect transition="in" filter="wipe(up)">
                                      <p:cBhvr>
                                        <p:cTn id="17" dur="500"/>
                                        <p:tgtEl>
                                          <p:spTgt spid="261"/>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57"/>
                                        </p:tgtEl>
                                        <p:attrNameLst>
                                          <p:attrName>style.visibility</p:attrName>
                                        </p:attrNameLst>
                                      </p:cBhvr>
                                      <p:to>
                                        <p:strVal val="visible"/>
                                      </p:to>
                                    </p:set>
                                    <p:animEffect transition="in" filter="dissolve">
                                      <p:cBhvr>
                                        <p:cTn id="21" dur="500"/>
                                        <p:tgtEl>
                                          <p:spTgt spid="2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8"/>
                                        </p:tgtEl>
                                        <p:attrNameLst>
                                          <p:attrName>style.visibility</p:attrName>
                                        </p:attrNameLst>
                                      </p:cBhvr>
                                      <p:to>
                                        <p:strVal val="visible"/>
                                      </p:to>
                                    </p:set>
                                    <p:animEffect transition="in" filter="wipe(left)">
                                      <p:cBhvr>
                                        <p:cTn id="26" dur="500"/>
                                        <p:tgtEl>
                                          <p:spTgt spid="25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59"/>
                                        </p:tgtEl>
                                        <p:attrNameLst>
                                          <p:attrName>style.visibility</p:attrName>
                                        </p:attrNameLst>
                                      </p:cBhvr>
                                      <p:to>
                                        <p:strVal val="visible"/>
                                      </p:to>
                                    </p:set>
                                    <p:animEffect transition="in" filter="dissolve">
                                      <p:cBhvr>
                                        <p:cTn id="31" dur="500"/>
                                        <p:tgtEl>
                                          <p:spTgt spid="25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65"/>
                                        </p:tgtEl>
                                        <p:attrNameLst>
                                          <p:attrName>style.visibility</p:attrName>
                                        </p:attrNameLst>
                                      </p:cBhvr>
                                      <p:to>
                                        <p:strVal val="visible"/>
                                      </p:to>
                                    </p:set>
                                    <p:animEffect transition="in" filter="dissolve">
                                      <p:cBhvr>
                                        <p:cTn id="36" dur="500"/>
                                        <p:tgtEl>
                                          <p:spTgt spid="165"/>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262"/>
                                        </p:tgtEl>
                                        <p:attrNameLst>
                                          <p:attrName>style.visibility</p:attrName>
                                        </p:attrNameLst>
                                      </p:cBhvr>
                                      <p:to>
                                        <p:strVal val="visible"/>
                                      </p:to>
                                    </p:set>
                                    <p:animEffect transition="in" filter="wipe(right)">
                                      <p:cBhvr>
                                        <p:cTn id="40" dur="500"/>
                                        <p:tgtEl>
                                          <p:spTgt spid="26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263"/>
                                        </p:tgtEl>
                                        <p:attrNameLst>
                                          <p:attrName>style.visibility</p:attrName>
                                        </p:attrNameLst>
                                      </p:cBhvr>
                                      <p:to>
                                        <p:strVal val="visible"/>
                                      </p:to>
                                    </p:set>
                                    <p:animEffect transition="in" filter="wipe(right)">
                                      <p:cBhvr>
                                        <p:cTn id="45" dur="500"/>
                                        <p:tgtEl>
                                          <p:spTgt spid="26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4"/>
                                        </p:tgtEl>
                                        <p:attrNameLst>
                                          <p:attrName>style.visibility</p:attrName>
                                        </p:attrNameLst>
                                      </p:cBhvr>
                                      <p:to>
                                        <p:strVal val="visible"/>
                                      </p:to>
                                    </p:set>
                                    <p:animEffect transition="in" filter="wipe(down)">
                                      <p:cBhvr>
                                        <p:cTn id="50"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Who Cares About What?</a:t>
            </a:r>
            <a:br>
              <a:rPr lang="en-US" dirty="0" smtClean="0"/>
            </a:br>
            <a:r>
              <a:rPr sz="3600" dirty="0" smtClean="0">
                <a:solidFill>
                  <a:schemeClr val="accent5"/>
                </a:solidFill>
              </a:rPr>
              <a:t>Different people, different concerns</a:t>
            </a:r>
            <a:endParaRPr sz="3600" dirty="0">
              <a:solidFill>
                <a:schemeClr val="accent5"/>
              </a:solidFill>
            </a:endParaRPr>
          </a:p>
        </p:txBody>
      </p:sp>
      <p:grpSp>
        <p:nvGrpSpPr>
          <p:cNvPr id="67" name="Group 66"/>
          <p:cNvGrpSpPr/>
          <p:nvPr/>
        </p:nvGrpSpPr>
        <p:grpSpPr>
          <a:xfrm>
            <a:off x="2209800" y="2373124"/>
            <a:ext cx="4650153" cy="2667000"/>
            <a:chOff x="685800" y="1676400"/>
            <a:chExt cx="8229600" cy="4719918"/>
          </a:xfrm>
        </p:grpSpPr>
        <p:cxnSp>
          <p:nvCxnSpPr>
            <p:cNvPr id="121" name="Straight Connector 120"/>
            <p:cNvCxnSpPr/>
            <p:nvPr/>
          </p:nvCxnSpPr>
          <p:spPr>
            <a:xfrm rot="5400000">
              <a:off x="4495800" y="3352800"/>
              <a:ext cx="1524000" cy="152400"/>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6705600" y="3886200"/>
              <a:ext cx="2209800" cy="19812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8" name="Picture 45" descr="Server"/>
            <p:cNvPicPr>
              <a:picLocks noChangeAspect="1" noChangeArrowheads="1"/>
            </p:cNvPicPr>
            <p:nvPr/>
          </p:nvPicPr>
          <p:blipFill>
            <a:blip r:embed="rId3" cstate="print"/>
            <a:srcRect/>
            <a:stretch>
              <a:fillRect/>
            </a:stretch>
          </p:blipFill>
          <p:spPr bwMode="auto">
            <a:xfrm>
              <a:off x="7239000" y="4038600"/>
              <a:ext cx="1033463" cy="1524000"/>
            </a:xfrm>
            <a:prstGeom prst="rect">
              <a:avLst/>
            </a:prstGeom>
            <a:noFill/>
          </p:spPr>
        </p:pic>
        <p:cxnSp>
          <p:nvCxnSpPr>
            <p:cNvPr id="78" name="Straight Connector 77"/>
            <p:cNvCxnSpPr>
              <a:stCxn id="76" idx="0"/>
              <a:endCxn id="74" idx="0"/>
            </p:cNvCxnSpPr>
            <p:nvPr/>
          </p:nvCxnSpPr>
          <p:spPr>
            <a:xfrm rot="16200000" flipV="1">
              <a:off x="6261970" y="3072530"/>
              <a:ext cx="621082"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4"/>
              <a:endCxn id="74" idx="4"/>
            </p:cNvCxnSpPr>
            <p:nvPr/>
          </p:nvCxnSpPr>
          <p:spPr>
            <a:xfrm rot="5400000">
              <a:off x="6267711" y="3981189"/>
              <a:ext cx="609600"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4572000" y="4191000"/>
              <a:ext cx="11430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3" name="Rectangle 152"/>
            <p:cNvSpPr/>
            <p:nvPr/>
          </p:nvSpPr>
          <p:spPr bwMode="auto">
            <a:xfrm>
              <a:off x="1828800" y="3886200"/>
              <a:ext cx="1524000" cy="2510118"/>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0" name="Straight Connector 139"/>
            <p:cNvCxnSpPr>
              <a:endCxn id="134" idx="0"/>
            </p:cNvCxnSpPr>
            <p:nvPr/>
          </p:nvCxnSpPr>
          <p:spPr>
            <a:xfrm>
              <a:off x="2508554" y="4431048"/>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0800000" flipV="1">
              <a:off x="2223074" y="4434531"/>
              <a:ext cx="275033" cy="2471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Diamond 136"/>
            <p:cNvSpPr/>
            <p:nvPr/>
          </p:nvSpPr>
          <p:spPr bwMode="auto">
            <a:xfrm rot="16200000">
              <a:off x="2286374" y="3966508"/>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8" name="Straight Connector 147"/>
            <p:cNvCxnSpPr/>
            <p:nvPr/>
          </p:nvCxnSpPr>
          <p:spPr>
            <a:xfrm>
              <a:off x="2234391" y="4998523"/>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0800000" flipV="1">
              <a:off x="2619958" y="4919320"/>
              <a:ext cx="260239" cy="2567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8" name="Diamond 137"/>
            <p:cNvSpPr/>
            <p:nvPr/>
          </p:nvSpPr>
          <p:spPr bwMode="auto">
            <a:xfrm rot="16200000">
              <a:off x="2448267" y="5091013"/>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4" name="Rectangle 133"/>
            <p:cNvSpPr/>
            <p:nvPr/>
          </p:nvSpPr>
          <p:spPr bwMode="auto">
            <a:xfrm>
              <a:off x="2725271" y="4603377"/>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1" name="Straight Connector 150"/>
            <p:cNvCxnSpPr/>
            <p:nvPr/>
          </p:nvCxnSpPr>
          <p:spPr>
            <a:xfrm rot="5400000">
              <a:off x="2562531" y="5679383"/>
              <a:ext cx="214332" cy="14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bwMode="auto">
            <a:xfrm>
              <a:off x="2514600" y="5791200"/>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3" name="Group 164"/>
            <p:cNvGrpSpPr/>
            <p:nvPr/>
          </p:nvGrpSpPr>
          <p:grpSpPr>
            <a:xfrm>
              <a:off x="4876800" y="4419600"/>
              <a:ext cx="647700" cy="1066800"/>
              <a:chOff x="7239000" y="533400"/>
              <a:chExt cx="1295400" cy="2133600"/>
            </a:xfrm>
          </p:grpSpPr>
          <p:sp>
            <p:nvSpPr>
              <p:cNvPr id="154" name="Rectangle 153"/>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5" name="Straight Connector 154"/>
              <p:cNvCxnSpPr>
                <a:endCxn id="161"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157" name="Diamond 156"/>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8" name="Straight Connector 157"/>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160" name="Diamond 159"/>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1" name="Rectangle 160"/>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2" name="Rectangle 161"/>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63" name="Straight Connector 162"/>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4" name="Group 252"/>
            <p:cNvGrpSpPr/>
            <p:nvPr/>
          </p:nvGrpSpPr>
          <p:grpSpPr>
            <a:xfrm>
              <a:off x="3124200" y="1676400"/>
              <a:ext cx="5181600" cy="1840832"/>
              <a:chOff x="2667000" y="1371600"/>
              <a:chExt cx="5791200" cy="2057400"/>
            </a:xfrm>
          </p:grpSpPr>
          <p:cxnSp>
            <p:nvCxnSpPr>
              <p:cNvPr id="100" name="Straight Connector 99"/>
              <p:cNvCxnSpPr/>
              <p:nvPr/>
            </p:nvCxnSpPr>
            <p:spPr>
              <a:xfrm>
                <a:off x="6238875" y="287508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292453" y="191496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rot="16200000">
                <a:off x="5735722" y="1598620"/>
                <a:ext cx="659423" cy="60103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5" name="Rectangle 54"/>
              <p:cNvSpPr/>
              <p:nvPr/>
            </p:nvSpPr>
            <p:spPr bwMode="auto">
              <a:xfrm rot="16200000">
                <a:off x="5735722" y="2587754"/>
                <a:ext cx="659423" cy="601037"/>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9" name="Oval 58"/>
              <p:cNvSpPr/>
              <p:nvPr/>
            </p:nvSpPr>
            <p:spPr bwMode="auto">
              <a:xfrm rot="16200000">
                <a:off x="2859332" y="2050256"/>
                <a:ext cx="659423" cy="686899"/>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1" name="Straight Connector 60"/>
              <p:cNvCxnSpPr>
                <a:endCxn id="52" idx="0"/>
              </p:cNvCxnSpPr>
              <p:nvPr/>
            </p:nvCxnSpPr>
            <p:spPr>
              <a:xfrm>
                <a:off x="3533387" y="2392846"/>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476979" y="2391987"/>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2"/>
                <a:endCxn id="54" idx="0"/>
              </p:cNvCxnSpPr>
              <p:nvPr/>
            </p:nvCxnSpPr>
            <p:spPr>
              <a:xfrm rot="10800000" flipH="1">
                <a:off x="5507327" y="1899138"/>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2"/>
                <a:endCxn id="55" idx="0"/>
              </p:cNvCxnSpPr>
              <p:nvPr/>
            </p:nvCxnSpPr>
            <p:spPr>
              <a:xfrm>
                <a:off x="5507327" y="2393705"/>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auto">
              <a:xfrm rot="16200000">
                <a:off x="6745463" y="1598620"/>
                <a:ext cx="659423" cy="601037"/>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7" name="Rectangle 86"/>
              <p:cNvSpPr/>
              <p:nvPr/>
            </p:nvSpPr>
            <p:spPr bwMode="auto">
              <a:xfrm rot="16200000">
                <a:off x="6745463" y="2587754"/>
                <a:ext cx="659423" cy="60103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8" name="Oval 87"/>
              <p:cNvSpPr/>
              <p:nvPr/>
            </p:nvSpPr>
            <p:spPr bwMode="auto">
              <a:xfrm rot="16200000">
                <a:off x="7647018" y="2050256"/>
                <a:ext cx="659423" cy="68689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89" name="Straight Connector 88"/>
              <p:cNvCxnSpPr>
                <a:stCxn id="87" idx="2"/>
              </p:cNvCxnSpPr>
              <p:nvPr/>
            </p:nvCxnSpPr>
            <p:spPr>
              <a:xfrm rot="10800000" flipH="1">
                <a:off x="7375692" y="2395423"/>
                <a:ext cx="257588" cy="49284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V="1">
                <a:off x="7257203" y="2017628"/>
                <a:ext cx="494567" cy="25758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rot="16200000">
                <a:off x="4533900" y="-495300"/>
                <a:ext cx="2057400" cy="5791200"/>
              </a:xfrm>
              <a:prstGeom prst="roundRect">
                <a:avLst/>
              </a:prstGeom>
              <a:noFill/>
              <a:ln w="41275" cmpd="tri">
                <a:solidFill>
                  <a:schemeClr val="tx1"/>
                </a:solidFill>
                <a:prstDash val="sys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2" name="Rectangle 51"/>
              <p:cNvSpPr/>
              <p:nvPr/>
            </p:nvSpPr>
            <p:spPr bwMode="auto">
              <a:xfrm rot="16200000">
                <a:off x="3846750" y="2093187"/>
                <a:ext cx="659423" cy="6010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3" name="Diamond 52"/>
              <p:cNvSpPr/>
              <p:nvPr/>
            </p:nvSpPr>
            <p:spPr bwMode="auto">
              <a:xfrm rot="16200000">
                <a:off x="4834166" y="2050256"/>
                <a:ext cx="659423" cy="686899"/>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cxnSp>
          <p:nvCxnSpPr>
            <p:cNvPr id="188" name="Straight Connector 187"/>
            <p:cNvCxnSpPr/>
            <p:nvPr/>
          </p:nvCxnSpPr>
          <p:spPr>
            <a:xfrm rot="10800000">
              <a:off x="3200400" y="3810000"/>
              <a:ext cx="1676400" cy="6096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0800000" flipV="1">
              <a:off x="3208573" y="5486400"/>
              <a:ext cx="1668228" cy="68665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10800000">
              <a:off x="1140740" y="4523718"/>
              <a:ext cx="926469" cy="19012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0800000">
              <a:off x="1143000" y="5029201"/>
              <a:ext cx="930244" cy="15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6" name="Oval 75"/>
            <p:cNvSpPr/>
            <p:nvPr/>
          </p:nvSpPr>
          <p:spPr bwMode="auto">
            <a:xfrm>
              <a:off x="7925844" y="4812082"/>
              <a:ext cx="151356" cy="293318"/>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242" name="Straight Connector 241"/>
            <p:cNvCxnSpPr/>
            <p:nvPr/>
          </p:nvCxnSpPr>
          <p:spPr>
            <a:xfrm rot="16200000" flipH="1">
              <a:off x="787276" y="4448645"/>
              <a:ext cx="221052" cy="3019"/>
            </a:xfrm>
            <a:prstGeom prst="line">
              <a:avLst/>
            </a:prstGeom>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bwMode="auto">
            <a:xfrm>
              <a:off x="685800" y="4572000"/>
              <a:ext cx="533400" cy="5334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5" name="Rectangle 134"/>
            <p:cNvSpPr/>
            <p:nvPr/>
          </p:nvSpPr>
          <p:spPr bwMode="auto">
            <a:xfrm>
              <a:off x="2097741" y="4693024"/>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51" name="Diamond 250"/>
            <p:cNvSpPr/>
            <p:nvPr/>
          </p:nvSpPr>
          <p:spPr bwMode="auto">
            <a:xfrm>
              <a:off x="786143" y="4227214"/>
              <a:ext cx="228600" cy="22860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19" name="Straight Connector 118"/>
            <p:cNvCxnSpPr>
              <a:stCxn id="52" idx="1"/>
            </p:cNvCxnSpPr>
            <p:nvPr/>
          </p:nvCxnSpPr>
          <p:spPr>
            <a:xfrm rot="16200000" flipH="1">
              <a:off x="4061346" y="3299345"/>
              <a:ext cx="1305079" cy="478229"/>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grpSp>
      <p:sp>
        <p:nvSpPr>
          <p:cNvPr id="101" name="Rectangle 100"/>
          <p:cNvSpPr/>
          <p:nvPr/>
        </p:nvSpPr>
        <p:spPr bwMode="auto">
          <a:xfrm>
            <a:off x="4114800" y="2636874"/>
            <a:ext cx="935665" cy="487326"/>
          </a:xfrm>
          <a:prstGeom prst="rect">
            <a:avLst/>
          </a:prstGeom>
          <a:solidFill>
            <a:srgbClr val="FF0000">
              <a:alpha val="28000"/>
            </a:srgbClr>
          </a:solidFill>
          <a:ln w="15875" cmpd="sng">
            <a:solidFill>
              <a:srgbClr val="FF0000"/>
            </a:solidFill>
            <a:prstDash val="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117" name="Group 116"/>
          <p:cNvGrpSpPr/>
          <p:nvPr/>
        </p:nvGrpSpPr>
        <p:grpSpPr>
          <a:xfrm>
            <a:off x="762000" y="1415902"/>
            <a:ext cx="3704771" cy="2191662"/>
            <a:chOff x="762000" y="1415902"/>
            <a:chExt cx="3704771" cy="2191662"/>
          </a:xfrm>
        </p:grpSpPr>
        <p:grpSp>
          <p:nvGrpSpPr>
            <p:cNvPr id="136" name="Group 135"/>
            <p:cNvGrpSpPr/>
            <p:nvPr/>
          </p:nvGrpSpPr>
          <p:grpSpPr>
            <a:xfrm>
              <a:off x="762000" y="1415902"/>
              <a:ext cx="3704771" cy="2191662"/>
              <a:chOff x="762000" y="1176378"/>
              <a:chExt cx="3704771" cy="2191662"/>
            </a:xfrm>
          </p:grpSpPr>
          <p:grpSp>
            <p:nvGrpSpPr>
              <p:cNvPr id="77" name="Group 34"/>
              <p:cNvGrpSpPr>
                <a:grpSpLocks/>
              </p:cNvGrpSpPr>
              <p:nvPr/>
            </p:nvGrpSpPr>
            <p:grpSpPr bwMode="auto">
              <a:xfrm>
                <a:off x="1524000" y="1981200"/>
                <a:ext cx="304800" cy="655638"/>
                <a:chOff x="2028" y="720"/>
                <a:chExt cx="864" cy="1780"/>
              </a:xfrm>
            </p:grpSpPr>
            <p:sp>
              <p:nvSpPr>
                <p:cNvPr id="79" name="AutoShape 35" descr="Dark vertical"/>
                <p:cNvSpPr>
                  <a:spLocks noChangeArrowheads="1"/>
                </p:cNvSpPr>
                <p:nvPr/>
              </p:nvSpPr>
              <p:spPr bwMode="auto">
                <a:xfrm rot="10800000">
                  <a:off x="2028" y="1296"/>
                  <a:ext cx="864" cy="864"/>
                </a:xfrm>
                <a:prstGeom prst="triangle">
                  <a:avLst>
                    <a:gd name="adj" fmla="val 50000"/>
                  </a:avLst>
                </a:prstGeom>
                <a:pattFill prst="dkVert">
                  <a:fgClr>
                    <a:schemeClr val="tx1"/>
                  </a:fgClr>
                  <a:bgClr>
                    <a:schemeClr val="hlink"/>
                  </a:bgClr>
                </a:pattFill>
                <a:ln w="38100" algn="ctr">
                  <a:noFill/>
                  <a:miter lim="800000"/>
                  <a:headEnd/>
                  <a:tailEnd type="none" w="lg" len="lg"/>
                </a:ln>
                <a:effectLst/>
              </p:spPr>
              <p:txBody>
                <a:bodyPr anchor="ctr">
                  <a:spAutoFit/>
                </a:bodyPr>
                <a:lstStyle/>
                <a:p>
                  <a:endParaRPr lang="en-US"/>
                </a:p>
              </p:txBody>
            </p:sp>
            <p:sp>
              <p:nvSpPr>
                <p:cNvPr id="82" name="Oval 36" descr="Dark vertical"/>
                <p:cNvSpPr>
                  <a:spLocks noChangeArrowheads="1"/>
                </p:cNvSpPr>
                <p:nvPr/>
              </p:nvSpPr>
              <p:spPr bwMode="auto">
                <a:xfrm>
                  <a:off x="2190" y="720"/>
                  <a:ext cx="528" cy="528"/>
                </a:xfrm>
                <a:prstGeom prst="ellipse">
                  <a:avLst/>
                </a:prstGeom>
                <a:pattFill prst="dkVert">
                  <a:fgClr>
                    <a:schemeClr val="tx1"/>
                  </a:fgClr>
                  <a:bgClr>
                    <a:schemeClr val="hlink"/>
                  </a:bgClr>
                </a:pattFill>
                <a:ln w="38100" algn="ctr">
                  <a:noFill/>
                  <a:round/>
                  <a:headEnd/>
                  <a:tailEnd type="none" w="lg" len="lg"/>
                </a:ln>
                <a:effectLst/>
              </p:spPr>
              <p:txBody>
                <a:bodyPr anchor="ctr">
                  <a:spAutoFit/>
                </a:bodyPr>
                <a:lstStyle/>
                <a:p>
                  <a:endParaRPr lang="en-US"/>
                </a:p>
              </p:txBody>
            </p:sp>
            <p:sp>
              <p:nvSpPr>
                <p:cNvPr id="83" name="Rectangle 37" descr="Dark vertical"/>
                <p:cNvSpPr>
                  <a:spLocks noChangeArrowheads="1"/>
                </p:cNvSpPr>
                <p:nvPr/>
              </p:nvSpPr>
              <p:spPr bwMode="auto">
                <a:xfrm>
                  <a:off x="2304" y="1732"/>
                  <a:ext cx="310" cy="768"/>
                </a:xfrm>
                <a:prstGeom prst="rect">
                  <a:avLst/>
                </a:prstGeom>
                <a:pattFill prst="dkVert">
                  <a:fgClr>
                    <a:schemeClr val="tx1"/>
                  </a:fgClr>
                  <a:bgClr>
                    <a:schemeClr val="hlink"/>
                  </a:bgClr>
                </a:pattFill>
                <a:ln w="38100" algn="ctr">
                  <a:noFill/>
                  <a:miter lim="800000"/>
                  <a:headEnd/>
                  <a:tailEnd type="none" w="lg" len="lg"/>
                </a:ln>
                <a:effectLst/>
              </p:spPr>
              <p:txBody>
                <a:bodyPr anchor="ctr">
                  <a:spAutoFit/>
                </a:bodyPr>
                <a:lstStyle/>
                <a:p>
                  <a:endParaRPr lang="en-US"/>
                </a:p>
              </p:txBody>
            </p:sp>
          </p:grpSp>
          <p:sp>
            <p:nvSpPr>
              <p:cNvPr id="118" name="TextBox 117"/>
              <p:cNvSpPr txBox="1"/>
              <p:nvPr/>
            </p:nvSpPr>
            <p:spPr>
              <a:xfrm>
                <a:off x="762000" y="1176378"/>
                <a:ext cx="1828800" cy="830997"/>
              </a:xfrm>
              <a:prstGeom prst="rect">
                <a:avLst/>
              </a:prstGeom>
              <a:noFill/>
            </p:spPr>
            <p:txBody>
              <a:bodyPr wrap="square" rtlCol="0">
                <a:spAutoFit/>
              </a:bodyPr>
              <a:lstStyle/>
              <a:p>
                <a:pPr algn="ctr"/>
                <a:r>
                  <a:rPr lang="en-US" sz="2400" b="1" dirty="0" smtClean="0"/>
                  <a:t>Business Analyst</a:t>
                </a:r>
                <a:endParaRPr lang="en-US" sz="2400" b="1" dirty="0"/>
              </a:p>
            </p:txBody>
          </p:sp>
          <p:sp>
            <p:nvSpPr>
              <p:cNvPr id="126" name="Freeform 125"/>
              <p:cNvSpPr/>
              <p:nvPr/>
            </p:nvSpPr>
            <p:spPr>
              <a:xfrm>
                <a:off x="1935480" y="2349500"/>
                <a:ext cx="1264920" cy="1018540"/>
              </a:xfrm>
              <a:custGeom>
                <a:avLst/>
                <a:gdLst>
                  <a:gd name="connsiteX0" fmla="*/ 0 w 1264920"/>
                  <a:gd name="connsiteY0" fmla="*/ 27940 h 1018540"/>
                  <a:gd name="connsiteX1" fmla="*/ 624840 w 1264920"/>
                  <a:gd name="connsiteY1" fmla="*/ 165100 h 1018540"/>
                  <a:gd name="connsiteX2" fmla="*/ 1264920 w 1264920"/>
                  <a:gd name="connsiteY2" fmla="*/ 1018540 h 1018540"/>
                </a:gdLst>
                <a:ahLst/>
                <a:cxnLst>
                  <a:cxn ang="0">
                    <a:pos x="connsiteX0" y="connsiteY0"/>
                  </a:cxn>
                  <a:cxn ang="0">
                    <a:pos x="connsiteX1" y="connsiteY1"/>
                  </a:cxn>
                  <a:cxn ang="0">
                    <a:pos x="connsiteX2" y="connsiteY2"/>
                  </a:cxn>
                </a:cxnLst>
                <a:rect l="l" t="t" r="r" b="b"/>
                <a:pathLst>
                  <a:path w="1264920" h="1018540">
                    <a:moveTo>
                      <a:pt x="0" y="27940"/>
                    </a:moveTo>
                    <a:cubicBezTo>
                      <a:pt x="207010" y="13970"/>
                      <a:pt x="414020" y="0"/>
                      <a:pt x="624840" y="165100"/>
                    </a:cubicBezTo>
                    <a:cubicBezTo>
                      <a:pt x="835660" y="330200"/>
                      <a:pt x="1050290" y="674370"/>
                      <a:pt x="1264920" y="101854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Freeform 124"/>
              <p:cNvSpPr/>
              <p:nvPr/>
            </p:nvSpPr>
            <p:spPr>
              <a:xfrm>
                <a:off x="1944915" y="1578390"/>
                <a:ext cx="2521856" cy="805543"/>
              </a:xfrm>
              <a:custGeom>
                <a:avLst/>
                <a:gdLst>
                  <a:gd name="connsiteX0" fmla="*/ 0 w 1569720"/>
                  <a:gd name="connsiteY0" fmla="*/ 353060 h 368300"/>
                  <a:gd name="connsiteX1" fmla="*/ 762000 w 1569720"/>
                  <a:gd name="connsiteY1" fmla="*/ 2540 h 368300"/>
                  <a:gd name="connsiteX2" fmla="*/ 1569720 w 1569720"/>
                  <a:gd name="connsiteY2" fmla="*/ 368300 h 368300"/>
                  <a:gd name="connsiteX0" fmla="*/ 0 w 1569720"/>
                  <a:gd name="connsiteY0" fmla="*/ 353060 h 368300"/>
                  <a:gd name="connsiteX1" fmla="*/ 762000 w 1569720"/>
                  <a:gd name="connsiteY1" fmla="*/ 2540 h 368300"/>
                  <a:gd name="connsiteX2" fmla="*/ 1569720 w 1569720"/>
                  <a:gd name="connsiteY2" fmla="*/ 368300 h 368300"/>
                  <a:gd name="connsiteX0" fmla="*/ 0 w 1549652"/>
                  <a:gd name="connsiteY0" fmla="*/ 351452 h 357042"/>
                  <a:gd name="connsiteX1" fmla="*/ 762000 w 1549652"/>
                  <a:gd name="connsiteY1" fmla="*/ 932 h 357042"/>
                  <a:gd name="connsiteX2" fmla="*/ 1549652 w 1549652"/>
                  <a:gd name="connsiteY2" fmla="*/ 357042 h 357042"/>
                </a:gdLst>
                <a:ahLst/>
                <a:cxnLst>
                  <a:cxn ang="0">
                    <a:pos x="connsiteX0" y="connsiteY0"/>
                  </a:cxn>
                  <a:cxn ang="0">
                    <a:pos x="connsiteX1" y="connsiteY1"/>
                  </a:cxn>
                  <a:cxn ang="0">
                    <a:pos x="connsiteX2" y="connsiteY2"/>
                  </a:cxn>
                </a:cxnLst>
                <a:rect l="l" t="t" r="r" b="b"/>
                <a:pathLst>
                  <a:path w="1549652" h="357042">
                    <a:moveTo>
                      <a:pt x="0" y="351452"/>
                    </a:moveTo>
                    <a:cubicBezTo>
                      <a:pt x="250190" y="174922"/>
                      <a:pt x="503725" y="0"/>
                      <a:pt x="762000" y="932"/>
                    </a:cubicBezTo>
                    <a:cubicBezTo>
                      <a:pt x="1020275" y="1864"/>
                      <a:pt x="1276602" y="175432"/>
                      <a:pt x="1549652" y="357042"/>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6" name="Freeform 115"/>
            <p:cNvSpPr/>
            <p:nvPr/>
          </p:nvSpPr>
          <p:spPr>
            <a:xfrm>
              <a:off x="1963057" y="2286000"/>
              <a:ext cx="1566952" cy="520995"/>
            </a:xfrm>
            <a:custGeom>
              <a:avLst/>
              <a:gdLst>
                <a:gd name="connsiteX0" fmla="*/ 0 w 1584251"/>
                <a:gd name="connsiteY0" fmla="*/ 152400 h 365051"/>
                <a:gd name="connsiteX1" fmla="*/ 967563 w 1584251"/>
                <a:gd name="connsiteY1" fmla="*/ 35442 h 365051"/>
                <a:gd name="connsiteX2" fmla="*/ 1584251 w 1584251"/>
                <a:gd name="connsiteY2" fmla="*/ 365051 h 365051"/>
                <a:gd name="connsiteX0" fmla="*/ 0 w 1584251"/>
                <a:gd name="connsiteY0" fmla="*/ 303335 h 515986"/>
                <a:gd name="connsiteX1" fmla="*/ 967563 w 1584251"/>
                <a:gd name="connsiteY1" fmla="*/ 35442 h 515986"/>
                <a:gd name="connsiteX2" fmla="*/ 1584251 w 1584251"/>
                <a:gd name="connsiteY2" fmla="*/ 515986 h 515986"/>
              </a:gdLst>
              <a:ahLst/>
              <a:cxnLst>
                <a:cxn ang="0">
                  <a:pos x="connsiteX0" y="connsiteY0"/>
                </a:cxn>
                <a:cxn ang="0">
                  <a:pos x="connsiteX1" y="connsiteY1"/>
                </a:cxn>
                <a:cxn ang="0">
                  <a:pos x="connsiteX2" y="connsiteY2"/>
                </a:cxn>
              </a:cxnLst>
              <a:rect l="l" t="t" r="r" b="b"/>
              <a:pathLst>
                <a:path w="1584251" h="515986">
                  <a:moveTo>
                    <a:pt x="0" y="303335"/>
                  </a:moveTo>
                  <a:cubicBezTo>
                    <a:pt x="351760" y="227135"/>
                    <a:pt x="703521" y="0"/>
                    <a:pt x="967563" y="35442"/>
                  </a:cubicBezTo>
                  <a:cubicBezTo>
                    <a:pt x="1231605" y="70884"/>
                    <a:pt x="1407928" y="368902"/>
                    <a:pt x="1584251" y="515986"/>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9" name="Group 168"/>
          <p:cNvGrpSpPr/>
          <p:nvPr/>
        </p:nvGrpSpPr>
        <p:grpSpPr>
          <a:xfrm>
            <a:off x="152400" y="2993571"/>
            <a:ext cx="3374571" cy="3290816"/>
            <a:chOff x="152400" y="2993571"/>
            <a:chExt cx="3374571" cy="3290816"/>
          </a:xfrm>
        </p:grpSpPr>
        <p:grpSp>
          <p:nvGrpSpPr>
            <p:cNvPr id="110" name="Group 82"/>
            <p:cNvGrpSpPr>
              <a:grpSpLocks/>
            </p:cNvGrpSpPr>
            <p:nvPr/>
          </p:nvGrpSpPr>
          <p:grpSpPr bwMode="auto">
            <a:xfrm>
              <a:off x="914400" y="4800600"/>
              <a:ext cx="304800" cy="655638"/>
              <a:chOff x="2028" y="720"/>
              <a:chExt cx="864" cy="1780"/>
            </a:xfrm>
          </p:grpSpPr>
          <p:sp>
            <p:nvSpPr>
              <p:cNvPr id="111" name="AutoShape 83" descr="Dark vertical"/>
              <p:cNvSpPr>
                <a:spLocks noChangeArrowheads="1"/>
              </p:cNvSpPr>
              <p:nvPr/>
            </p:nvSpPr>
            <p:spPr bwMode="auto">
              <a:xfrm rot="10800000">
                <a:off x="2028" y="1296"/>
                <a:ext cx="864" cy="864"/>
              </a:xfrm>
              <a:prstGeom prst="triangle">
                <a:avLst>
                  <a:gd name="adj" fmla="val 50000"/>
                </a:avLst>
              </a:prstGeom>
              <a:pattFill prst="dkVert">
                <a:fgClr>
                  <a:schemeClr val="tx1"/>
                </a:fgClr>
                <a:bgClr>
                  <a:srgbClr val="666699"/>
                </a:bgClr>
              </a:pattFill>
              <a:ln w="38100" algn="ctr">
                <a:noFill/>
                <a:miter lim="800000"/>
                <a:headEnd/>
                <a:tailEnd type="none" w="lg" len="lg"/>
              </a:ln>
              <a:effectLst/>
            </p:spPr>
            <p:txBody>
              <a:bodyPr anchor="ctr">
                <a:spAutoFit/>
              </a:bodyPr>
              <a:lstStyle/>
              <a:p>
                <a:endParaRPr lang="en-US"/>
              </a:p>
            </p:txBody>
          </p:sp>
          <p:sp>
            <p:nvSpPr>
              <p:cNvPr id="112" name="Oval 84" descr="Dark vertical"/>
              <p:cNvSpPr>
                <a:spLocks noChangeArrowheads="1"/>
              </p:cNvSpPr>
              <p:nvPr/>
            </p:nvSpPr>
            <p:spPr bwMode="auto">
              <a:xfrm>
                <a:off x="2190" y="720"/>
                <a:ext cx="528" cy="528"/>
              </a:xfrm>
              <a:prstGeom prst="ellipse">
                <a:avLst/>
              </a:prstGeom>
              <a:pattFill prst="dkVert">
                <a:fgClr>
                  <a:schemeClr val="tx1"/>
                </a:fgClr>
                <a:bgClr>
                  <a:srgbClr val="666699"/>
                </a:bgClr>
              </a:pattFill>
              <a:ln w="38100" algn="ctr">
                <a:noFill/>
                <a:round/>
                <a:headEnd/>
                <a:tailEnd type="none" w="lg" len="lg"/>
              </a:ln>
              <a:effectLst/>
            </p:spPr>
            <p:txBody>
              <a:bodyPr anchor="ctr">
                <a:spAutoFit/>
              </a:bodyPr>
              <a:lstStyle/>
              <a:p>
                <a:endParaRPr lang="en-US"/>
              </a:p>
            </p:txBody>
          </p:sp>
          <p:sp>
            <p:nvSpPr>
              <p:cNvPr id="113" name="Rectangle 85" descr="Dark vertical"/>
              <p:cNvSpPr>
                <a:spLocks noChangeArrowheads="1"/>
              </p:cNvSpPr>
              <p:nvPr/>
            </p:nvSpPr>
            <p:spPr bwMode="auto">
              <a:xfrm>
                <a:off x="2304" y="1732"/>
                <a:ext cx="310" cy="768"/>
              </a:xfrm>
              <a:prstGeom prst="rect">
                <a:avLst/>
              </a:prstGeom>
              <a:pattFill prst="dkVert">
                <a:fgClr>
                  <a:schemeClr val="tx1"/>
                </a:fgClr>
                <a:bgClr>
                  <a:srgbClr val="666699"/>
                </a:bgClr>
              </a:pattFill>
              <a:ln w="38100" algn="ctr">
                <a:noFill/>
                <a:miter lim="800000"/>
                <a:headEnd/>
                <a:tailEnd type="none" w="lg" len="lg"/>
              </a:ln>
              <a:effectLst/>
            </p:spPr>
            <p:txBody>
              <a:bodyPr anchor="ctr">
                <a:spAutoFit/>
              </a:bodyPr>
              <a:lstStyle/>
              <a:p>
                <a:endParaRPr lang="en-US"/>
              </a:p>
            </p:txBody>
          </p:sp>
        </p:grpSp>
        <p:sp>
          <p:nvSpPr>
            <p:cNvPr id="124" name="TextBox 123"/>
            <p:cNvSpPr txBox="1"/>
            <p:nvPr/>
          </p:nvSpPr>
          <p:spPr>
            <a:xfrm>
              <a:off x="152400" y="5453390"/>
              <a:ext cx="1828800" cy="830997"/>
            </a:xfrm>
            <a:prstGeom prst="rect">
              <a:avLst/>
            </a:prstGeom>
            <a:noFill/>
          </p:spPr>
          <p:txBody>
            <a:bodyPr wrap="square" rtlCol="0">
              <a:spAutoFit/>
            </a:bodyPr>
            <a:lstStyle/>
            <a:p>
              <a:pPr algn="ctr"/>
              <a:r>
                <a:rPr lang="en-US" sz="2400" b="1" dirty="0" smtClean="0"/>
                <a:t>Enterprise Architect</a:t>
              </a:r>
              <a:endParaRPr lang="en-US" sz="2400" b="1" dirty="0"/>
            </a:p>
          </p:txBody>
        </p:sp>
        <p:sp>
          <p:nvSpPr>
            <p:cNvPr id="146" name="Freeform 145"/>
            <p:cNvSpPr/>
            <p:nvPr/>
          </p:nvSpPr>
          <p:spPr>
            <a:xfrm>
              <a:off x="809172" y="2993571"/>
              <a:ext cx="2717799" cy="1719943"/>
            </a:xfrm>
            <a:custGeom>
              <a:avLst/>
              <a:gdLst>
                <a:gd name="connsiteX0" fmla="*/ 257628 w 2717799"/>
                <a:gd name="connsiteY0" fmla="*/ 1719943 h 1719943"/>
                <a:gd name="connsiteX1" fmla="*/ 410028 w 2717799"/>
                <a:gd name="connsiteY1" fmla="*/ 446315 h 1719943"/>
                <a:gd name="connsiteX2" fmla="*/ 2717799 w 2717799"/>
                <a:gd name="connsiteY2" fmla="*/ 0 h 1719943"/>
              </a:gdLst>
              <a:ahLst/>
              <a:cxnLst>
                <a:cxn ang="0">
                  <a:pos x="connsiteX0" y="connsiteY0"/>
                </a:cxn>
                <a:cxn ang="0">
                  <a:pos x="connsiteX1" y="connsiteY1"/>
                </a:cxn>
                <a:cxn ang="0">
                  <a:pos x="connsiteX2" y="connsiteY2"/>
                </a:cxn>
              </a:cxnLst>
              <a:rect l="l" t="t" r="r" b="b"/>
              <a:pathLst>
                <a:path w="2717799" h="1719943">
                  <a:moveTo>
                    <a:pt x="257628" y="1719943"/>
                  </a:moveTo>
                  <a:cubicBezTo>
                    <a:pt x="128814" y="1226457"/>
                    <a:pt x="0" y="732972"/>
                    <a:pt x="410028" y="446315"/>
                  </a:cubicBezTo>
                  <a:cubicBezTo>
                    <a:pt x="820056" y="159658"/>
                    <a:pt x="1768927" y="79829"/>
                    <a:pt x="2717799"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947057" y="3795486"/>
              <a:ext cx="1306286" cy="928914"/>
            </a:xfrm>
            <a:custGeom>
              <a:avLst/>
              <a:gdLst>
                <a:gd name="connsiteX0" fmla="*/ 130629 w 1306286"/>
                <a:gd name="connsiteY0" fmla="*/ 928914 h 928914"/>
                <a:gd name="connsiteX1" fmla="*/ 195943 w 1306286"/>
                <a:gd name="connsiteY1" fmla="*/ 145143 h 928914"/>
                <a:gd name="connsiteX2" fmla="*/ 1306286 w 1306286"/>
                <a:gd name="connsiteY2" fmla="*/ 58057 h 928914"/>
              </a:gdLst>
              <a:ahLst/>
              <a:cxnLst>
                <a:cxn ang="0">
                  <a:pos x="connsiteX0" y="connsiteY0"/>
                </a:cxn>
                <a:cxn ang="0">
                  <a:pos x="connsiteX1" y="connsiteY1"/>
                </a:cxn>
                <a:cxn ang="0">
                  <a:pos x="connsiteX2" y="connsiteY2"/>
                </a:cxn>
              </a:cxnLst>
              <a:rect l="l" t="t" r="r" b="b"/>
              <a:pathLst>
                <a:path w="1306286" h="928914">
                  <a:moveTo>
                    <a:pt x="130629" y="928914"/>
                  </a:moveTo>
                  <a:cubicBezTo>
                    <a:pt x="65314" y="609600"/>
                    <a:pt x="0" y="290286"/>
                    <a:pt x="195943" y="145143"/>
                  </a:cubicBezTo>
                  <a:cubicBezTo>
                    <a:pt x="391886" y="0"/>
                    <a:pt x="849086" y="29028"/>
                    <a:pt x="1306286" y="58057"/>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0" name="Group 169"/>
          <p:cNvGrpSpPr/>
          <p:nvPr/>
        </p:nvGrpSpPr>
        <p:grpSpPr>
          <a:xfrm>
            <a:off x="2311400" y="4299857"/>
            <a:ext cx="2565400" cy="2558143"/>
            <a:chOff x="2311400" y="4299857"/>
            <a:chExt cx="2565400" cy="2558143"/>
          </a:xfrm>
        </p:grpSpPr>
        <p:grpSp>
          <p:nvGrpSpPr>
            <p:cNvPr id="68" name="Group 27"/>
            <p:cNvGrpSpPr>
              <a:grpSpLocks/>
            </p:cNvGrpSpPr>
            <p:nvPr/>
          </p:nvGrpSpPr>
          <p:grpSpPr bwMode="auto">
            <a:xfrm>
              <a:off x="3886200" y="5710535"/>
              <a:ext cx="304800" cy="685800"/>
              <a:chOff x="2976" y="768"/>
              <a:chExt cx="912" cy="2135"/>
            </a:xfrm>
          </p:grpSpPr>
          <p:sp>
            <p:nvSpPr>
              <p:cNvPr id="69" name="Oval 28" descr="Dark vertical"/>
              <p:cNvSpPr>
                <a:spLocks noChangeArrowheads="1"/>
              </p:cNvSpPr>
              <p:nvPr/>
            </p:nvSpPr>
            <p:spPr bwMode="auto">
              <a:xfrm>
                <a:off x="3141" y="768"/>
                <a:ext cx="611" cy="614"/>
              </a:xfrm>
              <a:prstGeom prst="ellipse">
                <a:avLst/>
              </a:prstGeom>
              <a:pattFill prst="dkVert">
                <a:fgClr>
                  <a:schemeClr val="tx1"/>
                </a:fgClr>
                <a:bgClr>
                  <a:srgbClr val="FF0000"/>
                </a:bgClr>
              </a:pattFill>
              <a:ln w="38100" algn="ctr">
                <a:noFill/>
                <a:round/>
                <a:headEnd/>
                <a:tailEnd type="none" w="lg" len="lg"/>
              </a:ln>
              <a:effectLst/>
            </p:spPr>
            <p:txBody>
              <a:bodyPr anchor="ctr">
                <a:spAutoFit/>
              </a:bodyPr>
              <a:lstStyle/>
              <a:p>
                <a:endParaRPr lang="en-US"/>
              </a:p>
            </p:txBody>
          </p:sp>
          <p:grpSp>
            <p:nvGrpSpPr>
              <p:cNvPr id="70" name="Group 29"/>
              <p:cNvGrpSpPr>
                <a:grpSpLocks/>
              </p:cNvGrpSpPr>
              <p:nvPr/>
            </p:nvGrpSpPr>
            <p:grpSpPr bwMode="auto">
              <a:xfrm>
                <a:off x="2976" y="1433"/>
                <a:ext cx="912" cy="1470"/>
                <a:chOff x="2976" y="1433"/>
                <a:chExt cx="912" cy="1495"/>
              </a:xfrm>
            </p:grpSpPr>
            <p:sp>
              <p:nvSpPr>
                <p:cNvPr id="71" name="AutoShape 30" descr="Dark vertical"/>
                <p:cNvSpPr>
                  <a:spLocks noChangeArrowheads="1"/>
                </p:cNvSpPr>
                <p:nvPr/>
              </p:nvSpPr>
              <p:spPr bwMode="auto">
                <a:xfrm rot="10800000">
                  <a:off x="2976" y="1433"/>
                  <a:ext cx="912" cy="834"/>
                </a:xfrm>
                <a:prstGeom prst="triangle">
                  <a:avLst>
                    <a:gd name="adj" fmla="val 50000"/>
                  </a:avLst>
                </a:prstGeom>
                <a:pattFill prst="dkVert">
                  <a:fgClr>
                    <a:schemeClr val="tx1"/>
                  </a:fgClr>
                  <a:bgClr>
                    <a:srgbClr val="FF0000"/>
                  </a:bgClr>
                </a:pattFill>
                <a:ln w="38100" algn="ctr">
                  <a:noFill/>
                  <a:miter lim="800000"/>
                  <a:headEnd/>
                  <a:tailEnd type="none" w="lg" len="lg"/>
                </a:ln>
                <a:effectLst/>
              </p:spPr>
              <p:txBody>
                <a:bodyPr anchor="ctr">
                  <a:spAutoFit/>
                </a:bodyPr>
                <a:lstStyle/>
                <a:p>
                  <a:endParaRPr lang="en-US"/>
                </a:p>
              </p:txBody>
            </p:sp>
            <p:sp>
              <p:nvSpPr>
                <p:cNvPr id="72" name="AutoShape 31" descr="Dark vertical"/>
                <p:cNvSpPr>
                  <a:spLocks noChangeArrowheads="1"/>
                </p:cNvSpPr>
                <p:nvPr/>
              </p:nvSpPr>
              <p:spPr bwMode="auto">
                <a:xfrm rot="17803396" flipH="1">
                  <a:off x="2644" y="2160"/>
                  <a:ext cx="1275" cy="262"/>
                </a:xfrm>
                <a:prstGeom prst="parallelogram">
                  <a:avLst>
                    <a:gd name="adj" fmla="val 33502"/>
                  </a:avLst>
                </a:prstGeom>
                <a:pattFill prst="dkVert">
                  <a:fgClr>
                    <a:schemeClr val="tx1"/>
                  </a:fgClr>
                  <a:bgClr>
                    <a:srgbClr val="FF0000"/>
                  </a:bgClr>
                </a:pattFill>
                <a:ln w="38100" algn="ctr">
                  <a:noFill/>
                  <a:miter lim="800000"/>
                  <a:headEnd/>
                  <a:tailEnd type="none" w="lg" len="lg"/>
                </a:ln>
                <a:effectLst/>
              </p:spPr>
              <p:txBody>
                <a:bodyPr anchor="ctr">
                  <a:spAutoFit/>
                </a:bodyPr>
                <a:lstStyle/>
                <a:p>
                  <a:endParaRPr lang="en-US"/>
                </a:p>
              </p:txBody>
            </p:sp>
            <p:sp>
              <p:nvSpPr>
                <p:cNvPr id="73" name="AutoShape 32" descr="Dark vertical"/>
                <p:cNvSpPr>
                  <a:spLocks noChangeArrowheads="1"/>
                </p:cNvSpPr>
                <p:nvPr/>
              </p:nvSpPr>
              <p:spPr bwMode="auto">
                <a:xfrm rot="111796604">
                  <a:off x="2950" y="2160"/>
                  <a:ext cx="1275" cy="262"/>
                </a:xfrm>
                <a:prstGeom prst="parallelogram">
                  <a:avLst>
                    <a:gd name="adj" fmla="val 33502"/>
                  </a:avLst>
                </a:prstGeom>
                <a:pattFill prst="dkVert">
                  <a:fgClr>
                    <a:schemeClr val="tx1"/>
                  </a:fgClr>
                  <a:bgClr>
                    <a:srgbClr val="FF0000"/>
                  </a:bgClr>
                </a:pattFill>
                <a:ln w="38100" algn="ctr">
                  <a:noFill/>
                  <a:miter lim="800000"/>
                  <a:headEnd/>
                  <a:tailEnd type="none" w="lg" len="lg"/>
                </a:ln>
                <a:effectLst/>
              </p:spPr>
              <p:txBody>
                <a:bodyPr anchor="ctr">
                  <a:spAutoFit/>
                </a:bodyPr>
                <a:lstStyle/>
                <a:p>
                  <a:endParaRPr lang="en-US"/>
                </a:p>
              </p:txBody>
            </p:sp>
          </p:grpSp>
        </p:grpSp>
        <p:sp>
          <p:nvSpPr>
            <p:cNvPr id="120" name="TextBox 119"/>
            <p:cNvSpPr txBox="1"/>
            <p:nvPr/>
          </p:nvSpPr>
          <p:spPr>
            <a:xfrm>
              <a:off x="3124200" y="6396335"/>
              <a:ext cx="1752600" cy="461665"/>
            </a:xfrm>
            <a:prstGeom prst="rect">
              <a:avLst/>
            </a:prstGeom>
            <a:noFill/>
          </p:spPr>
          <p:txBody>
            <a:bodyPr wrap="square" rtlCol="0">
              <a:spAutoFit/>
            </a:bodyPr>
            <a:lstStyle/>
            <a:p>
              <a:pPr algn="ctr"/>
              <a:r>
                <a:rPr lang="en-US" sz="2400" b="1" dirty="0" smtClean="0"/>
                <a:t>Developer</a:t>
              </a:r>
              <a:endParaRPr lang="en-US" sz="2400" b="1" dirty="0"/>
            </a:p>
          </p:txBody>
        </p:sp>
        <p:sp>
          <p:nvSpPr>
            <p:cNvPr id="166" name="Freeform 165"/>
            <p:cNvSpPr/>
            <p:nvPr/>
          </p:nvSpPr>
          <p:spPr>
            <a:xfrm>
              <a:off x="4033335" y="4626429"/>
              <a:ext cx="625751" cy="1026226"/>
            </a:xfrm>
            <a:custGeom>
              <a:avLst/>
              <a:gdLst>
                <a:gd name="connsiteX0" fmla="*/ 0 w 609600"/>
                <a:gd name="connsiteY0" fmla="*/ 1023257 h 1023257"/>
                <a:gd name="connsiteX1" fmla="*/ 468085 w 609600"/>
                <a:gd name="connsiteY1" fmla="*/ 696685 h 1023257"/>
                <a:gd name="connsiteX2" fmla="*/ 609600 w 609600"/>
                <a:gd name="connsiteY2" fmla="*/ 0 h 1023257"/>
              </a:gdLst>
              <a:ahLst/>
              <a:cxnLst>
                <a:cxn ang="0">
                  <a:pos x="connsiteX0" y="connsiteY0"/>
                </a:cxn>
                <a:cxn ang="0">
                  <a:pos x="connsiteX1" y="connsiteY1"/>
                </a:cxn>
                <a:cxn ang="0">
                  <a:pos x="connsiteX2" y="connsiteY2"/>
                </a:cxn>
              </a:cxnLst>
              <a:rect l="l" t="t" r="r" b="b"/>
              <a:pathLst>
                <a:path w="609600" h="1023257">
                  <a:moveTo>
                    <a:pt x="0" y="1023257"/>
                  </a:moveTo>
                  <a:cubicBezTo>
                    <a:pt x="183242" y="945242"/>
                    <a:pt x="366485" y="867228"/>
                    <a:pt x="468085" y="696685"/>
                  </a:cubicBezTo>
                  <a:cubicBezTo>
                    <a:pt x="569685" y="526142"/>
                    <a:pt x="589642" y="263071"/>
                    <a:pt x="609600"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166"/>
            <p:cNvSpPr/>
            <p:nvPr/>
          </p:nvSpPr>
          <p:spPr>
            <a:xfrm>
              <a:off x="3254829" y="4996543"/>
              <a:ext cx="775181" cy="659437"/>
            </a:xfrm>
            <a:custGeom>
              <a:avLst/>
              <a:gdLst>
                <a:gd name="connsiteX0" fmla="*/ 783771 w 783771"/>
                <a:gd name="connsiteY0" fmla="*/ 664028 h 664028"/>
                <a:gd name="connsiteX1" fmla="*/ 163285 w 783771"/>
                <a:gd name="connsiteY1" fmla="*/ 370114 h 664028"/>
                <a:gd name="connsiteX2" fmla="*/ 0 w 783771"/>
                <a:gd name="connsiteY2" fmla="*/ 0 h 664028"/>
              </a:gdLst>
              <a:ahLst/>
              <a:cxnLst>
                <a:cxn ang="0">
                  <a:pos x="connsiteX0" y="connsiteY0"/>
                </a:cxn>
                <a:cxn ang="0">
                  <a:pos x="connsiteX1" y="connsiteY1"/>
                </a:cxn>
                <a:cxn ang="0">
                  <a:pos x="connsiteX2" y="connsiteY2"/>
                </a:cxn>
              </a:cxnLst>
              <a:rect l="l" t="t" r="r" b="b"/>
              <a:pathLst>
                <a:path w="783771" h="664028">
                  <a:moveTo>
                    <a:pt x="783771" y="664028"/>
                  </a:moveTo>
                  <a:cubicBezTo>
                    <a:pt x="538842" y="572406"/>
                    <a:pt x="293913" y="480785"/>
                    <a:pt x="163285" y="370114"/>
                  </a:cubicBezTo>
                  <a:cubicBezTo>
                    <a:pt x="32657" y="259443"/>
                    <a:pt x="16328" y="129721"/>
                    <a:pt x="0"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Freeform 167"/>
            <p:cNvSpPr/>
            <p:nvPr/>
          </p:nvSpPr>
          <p:spPr>
            <a:xfrm>
              <a:off x="2311400" y="4299857"/>
              <a:ext cx="1751861" cy="1412649"/>
            </a:xfrm>
            <a:custGeom>
              <a:avLst/>
              <a:gdLst>
                <a:gd name="connsiteX0" fmla="*/ 1705429 w 1705429"/>
                <a:gd name="connsiteY0" fmla="*/ 1371600 h 1436914"/>
                <a:gd name="connsiteX1" fmla="*/ 279400 w 1705429"/>
                <a:gd name="connsiteY1" fmla="*/ 1208314 h 1436914"/>
                <a:gd name="connsiteX2" fmla="*/ 29029 w 1705429"/>
                <a:gd name="connsiteY2" fmla="*/ 0 h 1436914"/>
              </a:gdLst>
              <a:ahLst/>
              <a:cxnLst>
                <a:cxn ang="0">
                  <a:pos x="connsiteX0" y="connsiteY0"/>
                </a:cxn>
                <a:cxn ang="0">
                  <a:pos x="connsiteX1" y="connsiteY1"/>
                </a:cxn>
                <a:cxn ang="0">
                  <a:pos x="connsiteX2" y="connsiteY2"/>
                </a:cxn>
              </a:cxnLst>
              <a:rect l="l" t="t" r="r" b="b"/>
              <a:pathLst>
                <a:path w="1705429" h="1436914">
                  <a:moveTo>
                    <a:pt x="1705429" y="1371600"/>
                  </a:moveTo>
                  <a:cubicBezTo>
                    <a:pt x="1132114" y="1404257"/>
                    <a:pt x="558800" y="1436914"/>
                    <a:pt x="279400" y="1208314"/>
                  </a:cubicBezTo>
                  <a:cubicBezTo>
                    <a:pt x="0" y="979714"/>
                    <a:pt x="14514" y="489857"/>
                    <a:pt x="29029"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p:cNvGrpSpPr/>
          <p:nvPr/>
        </p:nvGrpSpPr>
        <p:grpSpPr>
          <a:xfrm>
            <a:off x="5063076" y="2692399"/>
            <a:ext cx="4080924" cy="1966725"/>
            <a:chOff x="5063076" y="2692399"/>
            <a:chExt cx="4080924" cy="1966725"/>
          </a:xfrm>
        </p:grpSpPr>
        <p:grpSp>
          <p:nvGrpSpPr>
            <p:cNvPr id="143" name="Group 142"/>
            <p:cNvGrpSpPr/>
            <p:nvPr/>
          </p:nvGrpSpPr>
          <p:grpSpPr>
            <a:xfrm>
              <a:off x="6385560" y="3516124"/>
              <a:ext cx="2758440" cy="1143000"/>
              <a:chOff x="6385560" y="3276600"/>
              <a:chExt cx="2758440" cy="1143000"/>
            </a:xfrm>
          </p:grpSpPr>
          <p:grpSp>
            <p:nvGrpSpPr>
              <p:cNvPr id="104" name="Group 76"/>
              <p:cNvGrpSpPr>
                <a:grpSpLocks/>
              </p:cNvGrpSpPr>
              <p:nvPr/>
            </p:nvGrpSpPr>
            <p:grpSpPr bwMode="auto">
              <a:xfrm>
                <a:off x="8001000" y="3733800"/>
                <a:ext cx="304800" cy="685800"/>
                <a:chOff x="2976" y="768"/>
                <a:chExt cx="912" cy="2135"/>
              </a:xfrm>
            </p:grpSpPr>
            <p:sp>
              <p:nvSpPr>
                <p:cNvPr id="105" name="Oval 77" descr="Dark vertical"/>
                <p:cNvSpPr>
                  <a:spLocks noChangeArrowheads="1"/>
                </p:cNvSpPr>
                <p:nvPr/>
              </p:nvSpPr>
              <p:spPr bwMode="auto">
                <a:xfrm>
                  <a:off x="3141" y="768"/>
                  <a:ext cx="611" cy="614"/>
                </a:xfrm>
                <a:prstGeom prst="ellipse">
                  <a:avLst/>
                </a:prstGeom>
                <a:pattFill prst="dkVert">
                  <a:fgClr>
                    <a:schemeClr val="tx1"/>
                  </a:fgClr>
                  <a:bgClr>
                    <a:schemeClr val="folHlink"/>
                  </a:bgClr>
                </a:pattFill>
                <a:ln w="38100" algn="ctr">
                  <a:noFill/>
                  <a:round/>
                  <a:headEnd/>
                  <a:tailEnd type="none" w="lg" len="lg"/>
                </a:ln>
                <a:effectLst/>
              </p:spPr>
              <p:txBody>
                <a:bodyPr anchor="ctr">
                  <a:spAutoFit/>
                </a:bodyPr>
                <a:lstStyle/>
                <a:p>
                  <a:endParaRPr lang="en-US"/>
                </a:p>
              </p:txBody>
            </p:sp>
            <p:grpSp>
              <p:nvGrpSpPr>
                <p:cNvPr id="106" name="Group 78"/>
                <p:cNvGrpSpPr>
                  <a:grpSpLocks/>
                </p:cNvGrpSpPr>
                <p:nvPr/>
              </p:nvGrpSpPr>
              <p:grpSpPr bwMode="auto">
                <a:xfrm>
                  <a:off x="2976" y="1433"/>
                  <a:ext cx="912" cy="1470"/>
                  <a:chOff x="2976" y="1433"/>
                  <a:chExt cx="912" cy="1495"/>
                </a:xfrm>
              </p:grpSpPr>
              <p:sp>
                <p:nvSpPr>
                  <p:cNvPr id="107" name="AutoShape 79" descr="Dark vertical"/>
                  <p:cNvSpPr>
                    <a:spLocks noChangeArrowheads="1"/>
                  </p:cNvSpPr>
                  <p:nvPr/>
                </p:nvSpPr>
                <p:spPr bwMode="auto">
                  <a:xfrm rot="10800000">
                    <a:off x="2976" y="1433"/>
                    <a:ext cx="912" cy="834"/>
                  </a:xfrm>
                  <a:prstGeom prst="triangle">
                    <a:avLst>
                      <a:gd name="adj" fmla="val 50000"/>
                    </a:avLst>
                  </a:prstGeom>
                  <a:pattFill prst="dkVert">
                    <a:fgClr>
                      <a:schemeClr val="tx1"/>
                    </a:fgClr>
                    <a:bgClr>
                      <a:schemeClr val="folHlink"/>
                    </a:bgClr>
                  </a:pattFill>
                  <a:ln w="38100" algn="ctr">
                    <a:noFill/>
                    <a:miter lim="800000"/>
                    <a:headEnd/>
                    <a:tailEnd type="none" w="lg" len="lg"/>
                  </a:ln>
                  <a:effectLst/>
                </p:spPr>
                <p:txBody>
                  <a:bodyPr anchor="ctr">
                    <a:spAutoFit/>
                  </a:bodyPr>
                  <a:lstStyle/>
                  <a:p>
                    <a:endParaRPr lang="en-US"/>
                  </a:p>
                </p:txBody>
              </p:sp>
              <p:sp>
                <p:nvSpPr>
                  <p:cNvPr id="108" name="AutoShape 80" descr="Dark vertical"/>
                  <p:cNvSpPr>
                    <a:spLocks noChangeArrowheads="1"/>
                  </p:cNvSpPr>
                  <p:nvPr/>
                </p:nvSpPr>
                <p:spPr bwMode="auto">
                  <a:xfrm rot="17803396" flipH="1">
                    <a:off x="2644" y="2160"/>
                    <a:ext cx="1275" cy="262"/>
                  </a:xfrm>
                  <a:prstGeom prst="parallelogram">
                    <a:avLst>
                      <a:gd name="adj" fmla="val 33502"/>
                    </a:avLst>
                  </a:prstGeom>
                  <a:pattFill prst="dkVert">
                    <a:fgClr>
                      <a:schemeClr val="tx1"/>
                    </a:fgClr>
                    <a:bgClr>
                      <a:schemeClr val="folHlink"/>
                    </a:bgClr>
                  </a:pattFill>
                  <a:ln w="38100" algn="ctr">
                    <a:noFill/>
                    <a:miter lim="800000"/>
                    <a:headEnd/>
                    <a:tailEnd type="none" w="lg" len="lg"/>
                  </a:ln>
                  <a:effectLst/>
                </p:spPr>
                <p:txBody>
                  <a:bodyPr anchor="ctr">
                    <a:spAutoFit/>
                  </a:bodyPr>
                  <a:lstStyle/>
                  <a:p>
                    <a:endParaRPr lang="en-US"/>
                  </a:p>
                </p:txBody>
              </p:sp>
              <p:sp>
                <p:nvSpPr>
                  <p:cNvPr id="109" name="AutoShape 81" descr="Dark vertical"/>
                  <p:cNvSpPr>
                    <a:spLocks noChangeArrowheads="1"/>
                  </p:cNvSpPr>
                  <p:nvPr/>
                </p:nvSpPr>
                <p:spPr bwMode="auto">
                  <a:xfrm rot="111796604">
                    <a:off x="2950" y="2160"/>
                    <a:ext cx="1275" cy="262"/>
                  </a:xfrm>
                  <a:prstGeom prst="parallelogram">
                    <a:avLst>
                      <a:gd name="adj" fmla="val 33502"/>
                    </a:avLst>
                  </a:prstGeom>
                  <a:pattFill prst="dkVert">
                    <a:fgClr>
                      <a:schemeClr val="tx1"/>
                    </a:fgClr>
                    <a:bgClr>
                      <a:schemeClr val="folHlink"/>
                    </a:bgClr>
                  </a:pattFill>
                  <a:ln w="38100" algn="ctr">
                    <a:noFill/>
                    <a:miter lim="800000"/>
                    <a:headEnd/>
                    <a:tailEnd type="none" w="lg" len="lg"/>
                  </a:ln>
                  <a:effectLst/>
                </p:spPr>
                <p:txBody>
                  <a:bodyPr anchor="ctr">
                    <a:spAutoFit/>
                  </a:bodyPr>
                  <a:lstStyle/>
                  <a:p>
                    <a:endParaRPr lang="en-US"/>
                  </a:p>
                </p:txBody>
              </p:sp>
            </p:grpSp>
          </p:grpSp>
          <p:sp>
            <p:nvSpPr>
              <p:cNvPr id="122" name="TextBox 121"/>
              <p:cNvSpPr txBox="1"/>
              <p:nvPr/>
            </p:nvSpPr>
            <p:spPr>
              <a:xfrm>
                <a:off x="7239000" y="3276600"/>
                <a:ext cx="1905000" cy="461665"/>
              </a:xfrm>
              <a:prstGeom prst="rect">
                <a:avLst/>
              </a:prstGeom>
              <a:noFill/>
            </p:spPr>
            <p:txBody>
              <a:bodyPr wrap="square" rtlCol="0">
                <a:spAutoFit/>
              </a:bodyPr>
              <a:lstStyle/>
              <a:p>
                <a:pPr algn="ctr"/>
                <a:r>
                  <a:rPr lang="en-US" sz="2400" b="1" dirty="0" smtClean="0"/>
                  <a:t>IT Pro</a:t>
                </a:r>
                <a:endParaRPr lang="en-US" sz="2400" b="1" dirty="0"/>
              </a:p>
            </p:txBody>
          </p:sp>
          <p:sp>
            <p:nvSpPr>
              <p:cNvPr id="127" name="Freeform 126"/>
              <p:cNvSpPr/>
              <p:nvPr/>
            </p:nvSpPr>
            <p:spPr>
              <a:xfrm>
                <a:off x="6477000" y="3649979"/>
                <a:ext cx="1394513" cy="445904"/>
              </a:xfrm>
              <a:custGeom>
                <a:avLst/>
                <a:gdLst>
                  <a:gd name="connsiteX0" fmla="*/ 1432560 w 1432560"/>
                  <a:gd name="connsiteY0" fmla="*/ 434340 h 434340"/>
                  <a:gd name="connsiteX1" fmla="*/ 655320 w 1432560"/>
                  <a:gd name="connsiteY1" fmla="*/ 53340 h 434340"/>
                  <a:gd name="connsiteX2" fmla="*/ 0 w 1432560"/>
                  <a:gd name="connsiteY2" fmla="*/ 114300 h 434340"/>
                </a:gdLst>
                <a:ahLst/>
                <a:cxnLst>
                  <a:cxn ang="0">
                    <a:pos x="connsiteX0" y="connsiteY0"/>
                  </a:cxn>
                  <a:cxn ang="0">
                    <a:pos x="connsiteX1" y="connsiteY1"/>
                  </a:cxn>
                  <a:cxn ang="0">
                    <a:pos x="connsiteX2" y="connsiteY2"/>
                  </a:cxn>
                </a:cxnLst>
                <a:rect l="l" t="t" r="r" b="b"/>
                <a:pathLst>
                  <a:path w="1432560" h="434340">
                    <a:moveTo>
                      <a:pt x="1432560" y="434340"/>
                    </a:moveTo>
                    <a:cubicBezTo>
                      <a:pt x="1163320" y="270510"/>
                      <a:pt x="894080" y="106680"/>
                      <a:pt x="655320" y="53340"/>
                    </a:cubicBezTo>
                    <a:cubicBezTo>
                      <a:pt x="416560" y="0"/>
                      <a:pt x="208280" y="57150"/>
                      <a:pt x="0" y="11430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Freeform 127"/>
              <p:cNvSpPr/>
              <p:nvPr/>
            </p:nvSpPr>
            <p:spPr>
              <a:xfrm>
                <a:off x="6385560" y="4008120"/>
                <a:ext cx="1505137" cy="259080"/>
              </a:xfrm>
              <a:custGeom>
                <a:avLst/>
                <a:gdLst>
                  <a:gd name="connsiteX0" fmla="*/ 1508760 w 1508760"/>
                  <a:gd name="connsiteY0" fmla="*/ 91440 h 259080"/>
                  <a:gd name="connsiteX1" fmla="*/ 762000 w 1508760"/>
                  <a:gd name="connsiteY1" fmla="*/ 243840 h 259080"/>
                  <a:gd name="connsiteX2" fmla="*/ 0 w 1508760"/>
                  <a:gd name="connsiteY2" fmla="*/ 0 h 259080"/>
                </a:gdLst>
                <a:ahLst/>
                <a:cxnLst>
                  <a:cxn ang="0">
                    <a:pos x="connsiteX0" y="connsiteY0"/>
                  </a:cxn>
                  <a:cxn ang="0">
                    <a:pos x="connsiteX1" y="connsiteY1"/>
                  </a:cxn>
                  <a:cxn ang="0">
                    <a:pos x="connsiteX2" y="connsiteY2"/>
                  </a:cxn>
                </a:cxnLst>
                <a:rect l="l" t="t" r="r" b="b"/>
                <a:pathLst>
                  <a:path w="1508760" h="259080">
                    <a:moveTo>
                      <a:pt x="1508760" y="91440"/>
                    </a:moveTo>
                    <a:cubicBezTo>
                      <a:pt x="1261110" y="175260"/>
                      <a:pt x="1013460" y="259080"/>
                      <a:pt x="762000" y="243840"/>
                    </a:cubicBezTo>
                    <a:cubicBezTo>
                      <a:pt x="510540" y="228600"/>
                      <a:pt x="255270" y="114300"/>
                      <a:pt x="0"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2" name="Freeform 101"/>
            <p:cNvSpPr/>
            <p:nvPr/>
          </p:nvSpPr>
          <p:spPr>
            <a:xfrm>
              <a:off x="5063076" y="2692399"/>
              <a:ext cx="2818030" cy="1652599"/>
            </a:xfrm>
            <a:custGeom>
              <a:avLst/>
              <a:gdLst>
                <a:gd name="connsiteX0" fmla="*/ 2862943 w 2862943"/>
                <a:gd name="connsiteY0" fmla="*/ 1640114 h 1640114"/>
                <a:gd name="connsiteX1" fmla="*/ 1741715 w 2862943"/>
                <a:gd name="connsiteY1" fmla="*/ 246743 h 1640114"/>
                <a:gd name="connsiteX2" fmla="*/ 0 w 2862943"/>
                <a:gd name="connsiteY2" fmla="*/ 159657 h 1640114"/>
                <a:gd name="connsiteX0" fmla="*/ 2818180 w 2818180"/>
                <a:gd name="connsiteY0" fmla="*/ 1640114 h 1640114"/>
                <a:gd name="connsiteX1" fmla="*/ 1696952 w 2818180"/>
                <a:gd name="connsiteY1" fmla="*/ 246743 h 1640114"/>
                <a:gd name="connsiteX2" fmla="*/ 0 w 2818180"/>
                <a:gd name="connsiteY2" fmla="*/ 159657 h 1640114"/>
              </a:gdLst>
              <a:ahLst/>
              <a:cxnLst>
                <a:cxn ang="0">
                  <a:pos x="connsiteX0" y="connsiteY0"/>
                </a:cxn>
                <a:cxn ang="0">
                  <a:pos x="connsiteX1" y="connsiteY1"/>
                </a:cxn>
                <a:cxn ang="0">
                  <a:pos x="connsiteX2" y="connsiteY2"/>
                </a:cxn>
              </a:cxnLst>
              <a:rect l="l" t="t" r="r" b="b"/>
              <a:pathLst>
                <a:path w="2818180" h="1640114">
                  <a:moveTo>
                    <a:pt x="2818180" y="1640114"/>
                  </a:moveTo>
                  <a:cubicBezTo>
                    <a:pt x="2496144" y="1066800"/>
                    <a:pt x="2166649" y="493486"/>
                    <a:pt x="1696952" y="246743"/>
                  </a:cubicBezTo>
                  <a:cubicBezTo>
                    <a:pt x="1227255" y="0"/>
                    <a:pt x="632279" y="79828"/>
                    <a:pt x="0" y="159657"/>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wipe(down)">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wipe(down)">
                                      <p:cBhvr>
                                        <p:cTn id="17" dur="5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wipe(right)">
                                      <p:cBhvr>
                                        <p:cTn id="22"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Improving This Situation</a:t>
            </a:r>
            <a:endParaRPr lang="en-US" dirty="0"/>
          </a:p>
        </p:txBody>
      </p:sp>
      <p:sp>
        <p:nvSpPr>
          <p:cNvPr id="3" name="Content Placeholder 2"/>
          <p:cNvSpPr>
            <a:spLocks noGrp="1"/>
          </p:cNvSpPr>
          <p:nvPr>
            <p:ph idx="1"/>
          </p:nvPr>
        </p:nvSpPr>
        <p:spPr>
          <a:xfrm>
            <a:off x="381000" y="1412875"/>
            <a:ext cx="8382000" cy="4924425"/>
          </a:xfrm>
        </p:spPr>
        <p:txBody>
          <a:bodyPr/>
          <a:lstStyle/>
          <a:p>
            <a:r>
              <a:rPr lang="en-US" dirty="0" smtClean="0"/>
              <a:t>The challenge</a:t>
            </a:r>
          </a:p>
          <a:p>
            <a:pPr lvl="1"/>
            <a:r>
              <a:rPr lang="en-US" dirty="0" smtClean="0"/>
              <a:t>Help people in diverse roles work with diverse information across different domains</a:t>
            </a:r>
          </a:p>
          <a:p>
            <a:pPr lvl="1"/>
            <a:r>
              <a:rPr lang="en-US" dirty="0" smtClean="0"/>
              <a:t>Make IT simpler, more effective, and less expensive</a:t>
            </a:r>
          </a:p>
          <a:p>
            <a:pPr lvl="1"/>
            <a:endParaRPr lang="en-US" dirty="0" smtClean="0"/>
          </a:p>
          <a:p>
            <a:r>
              <a:rPr lang="en-US" dirty="0" smtClean="0"/>
              <a:t>The “Oslo” approach</a:t>
            </a:r>
          </a:p>
          <a:p>
            <a:pPr lvl="1"/>
            <a:r>
              <a:rPr lang="en-US" dirty="0" smtClean="0"/>
              <a:t>Provide a common repository for </a:t>
            </a:r>
            <a:br>
              <a:rPr lang="en-US" dirty="0" smtClean="0"/>
            </a:br>
            <a:r>
              <a:rPr lang="en-US" dirty="0" smtClean="0"/>
              <a:t>all of this information</a:t>
            </a:r>
          </a:p>
          <a:p>
            <a:pPr lvl="1"/>
            <a:r>
              <a:rPr lang="en-US" dirty="0" smtClean="0"/>
              <a:t>Provide a visual editor for working </a:t>
            </a:r>
            <a:br>
              <a:rPr lang="en-US" dirty="0" smtClean="0"/>
            </a:br>
            <a:r>
              <a:rPr lang="en-US" dirty="0" smtClean="0"/>
              <a:t>with repository information</a:t>
            </a:r>
          </a:p>
          <a:p>
            <a:pPr lvl="2"/>
            <a:r>
              <a:rPr lang="en-US" dirty="0" smtClean="0"/>
              <a:t>And allow other tools to be used as well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ssolv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The "Oslo" Repository</a:t>
            </a:r>
            <a:br>
              <a:rPr lang="en-US" dirty="0" smtClean="0"/>
            </a:br>
            <a:r>
              <a:rPr sz="3600" dirty="0" smtClean="0">
                <a:solidFill>
                  <a:schemeClr val="accent5"/>
                </a:solidFill>
              </a:rPr>
              <a:t>A common store for diverse information</a:t>
            </a:r>
          </a:p>
        </p:txBody>
      </p:sp>
      <p:sp>
        <p:nvSpPr>
          <p:cNvPr id="3" name="Content Placeholder 2"/>
          <p:cNvSpPr>
            <a:spLocks noGrp="1"/>
          </p:cNvSpPr>
          <p:nvPr>
            <p:ph idx="1"/>
          </p:nvPr>
        </p:nvSpPr>
        <p:spPr>
          <a:xfrm>
            <a:off x="381000" y="1905000"/>
            <a:ext cx="8382000" cy="3207032"/>
          </a:xfrm>
        </p:spPr>
        <p:txBody>
          <a:bodyPr/>
          <a:lstStyle/>
          <a:p>
            <a:r>
              <a:rPr lang="en-US" sz="2800" dirty="0" smtClean="0"/>
              <a:t>Provides one place to find information </a:t>
            </a:r>
            <a:br>
              <a:rPr lang="en-US" sz="2800" dirty="0" smtClean="0"/>
            </a:br>
            <a:r>
              <a:rPr lang="en-US" sz="2800" dirty="0" smtClean="0"/>
              <a:t>about the IT environment</a:t>
            </a:r>
          </a:p>
          <a:p>
            <a:r>
              <a:rPr lang="en-US" sz="2800" dirty="0" smtClean="0"/>
              <a:t>Examples of what the repository allows</a:t>
            </a:r>
          </a:p>
          <a:p>
            <a:pPr lvl="1"/>
            <a:r>
              <a:rPr lang="en-US" sz="2400" dirty="0" smtClean="0"/>
              <a:t>People in different roles can see and modify a </a:t>
            </a:r>
            <a:br>
              <a:rPr lang="en-US" sz="2400" dirty="0" smtClean="0"/>
            </a:br>
            <a:r>
              <a:rPr lang="en-US" sz="2400" dirty="0" smtClean="0"/>
              <a:t>common set of information</a:t>
            </a:r>
          </a:p>
          <a:p>
            <a:pPr lvl="2"/>
            <a:r>
              <a:rPr lang="en-US" sz="2000" dirty="0" smtClean="0"/>
              <a:t>About applications, business processes, or anything else</a:t>
            </a:r>
          </a:p>
          <a:p>
            <a:pPr lvl="1"/>
            <a:r>
              <a:rPr lang="en-US" sz="2400" dirty="0" smtClean="0"/>
              <a:t>Relationships between information can be made apparent</a:t>
            </a:r>
          </a:p>
          <a:p>
            <a:pPr lvl="1"/>
            <a:r>
              <a:rPr lang="en-US" sz="2400" dirty="0" smtClean="0"/>
              <a:t>Problems can be tracked from end to end</a:t>
            </a:r>
          </a:p>
        </p:txBody>
      </p:sp>
      <p:sp>
        <p:nvSpPr>
          <p:cNvPr id="4" name="TextBox 3"/>
          <p:cNvSpPr txBox="1"/>
          <p:nvPr/>
        </p:nvSpPr>
        <p:spPr>
          <a:xfrm>
            <a:off x="304800" y="5558135"/>
            <a:ext cx="685800" cy="457200"/>
          </a:xfrm>
          <a:prstGeom prst="rect">
            <a:avLst/>
          </a:prstGeom>
          <a:solidFill>
            <a:srgbClr val="FF0000">
              <a:alpha val="28000"/>
            </a:srgbClr>
          </a:solidFill>
          <a:ln w="15875" cmpd="sng">
            <a:solidFill>
              <a:srgbClr val="FF0000"/>
            </a:solidFill>
            <a:prstDash val="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rgbClr val="FFFFFF"/>
                </a:solidFill>
                <a:effectLst>
                  <a:outerShdw blurRad="38100" dist="38100" dir="2700000" algn="tl">
                    <a:srgbClr val="000000">
                      <a:alpha val="43137"/>
                    </a:srgbClr>
                  </a:outerShdw>
                </a:effectLst>
                <a:latin typeface="Calibri" pitchFamily="34" charset="0"/>
              </a:rPr>
              <a:t>SLA</a:t>
            </a:r>
          </a:p>
        </p:txBody>
      </p:sp>
      <p:grpSp>
        <p:nvGrpSpPr>
          <p:cNvPr id="33" name="Group 32"/>
          <p:cNvGrpSpPr/>
          <p:nvPr/>
        </p:nvGrpSpPr>
        <p:grpSpPr>
          <a:xfrm>
            <a:off x="990600" y="5329535"/>
            <a:ext cx="1524000" cy="990600"/>
            <a:chOff x="990600" y="5638800"/>
            <a:chExt cx="1524000" cy="990600"/>
          </a:xfrm>
        </p:grpSpPr>
        <p:sp>
          <p:nvSpPr>
            <p:cNvPr id="12" name="TextBox 11"/>
            <p:cNvSpPr txBox="1"/>
            <p:nvPr/>
          </p:nvSpPr>
          <p:spPr>
            <a:xfrm>
              <a:off x="1219200" y="5715000"/>
              <a:ext cx="1273105" cy="830997"/>
            </a:xfrm>
            <a:prstGeom prst="rect">
              <a:avLst/>
            </a:prstGeom>
            <a:noFill/>
          </p:spPr>
          <p:txBody>
            <a:bodyPr wrap="none" rtlCol="0">
              <a:spAutoFit/>
            </a:bodyPr>
            <a:lstStyle/>
            <a:p>
              <a:pPr algn="ctr"/>
              <a:r>
                <a:rPr lang="en-US" sz="2400" b="1" i="1" dirty="0" smtClean="0"/>
                <a:t>Business</a:t>
              </a:r>
            </a:p>
            <a:p>
              <a:pPr algn="ctr"/>
              <a:r>
                <a:rPr lang="en-US" sz="2400" b="1" i="1" dirty="0" smtClean="0"/>
                <a:t>Process</a:t>
              </a:r>
            </a:p>
          </p:txBody>
        </p:sp>
        <p:sp>
          <p:nvSpPr>
            <p:cNvPr id="14" name="Rounded Rectangle 13"/>
            <p:cNvSpPr/>
            <p:nvPr/>
          </p:nvSpPr>
          <p:spPr bwMode="auto">
            <a:xfrm rot="16200000">
              <a:off x="1371600" y="5486400"/>
              <a:ext cx="990600" cy="1295400"/>
            </a:xfrm>
            <a:prstGeom prst="roundRect">
              <a:avLst/>
            </a:prstGeom>
            <a:noFill/>
            <a:ln w="31750" cmpd="tri">
              <a:solidFill>
                <a:schemeClr val="tx1"/>
              </a:solidFill>
              <a:prstDash val="sysDash"/>
              <a:headEnd type="none" w="med" len="med"/>
              <a:tailEnd type="none" w="med" len="med"/>
            </a:ln>
            <a:effectLst/>
            <a:scene3d>
              <a:camera prst="orthographicFront"/>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23" name="Straight Arrow Connector 22"/>
            <p:cNvCxnSpPr/>
            <p:nvPr/>
          </p:nvCxnSpPr>
          <p:spPr>
            <a:xfrm>
              <a:off x="990600" y="6096000"/>
              <a:ext cx="228600" cy="158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467600" y="5198905"/>
            <a:ext cx="1524000" cy="587829"/>
            <a:chOff x="7467600" y="5508170"/>
            <a:chExt cx="1524000" cy="587829"/>
          </a:xfrm>
        </p:grpSpPr>
        <p:sp>
          <p:nvSpPr>
            <p:cNvPr id="19" name="Diamond 18"/>
            <p:cNvSpPr/>
            <p:nvPr/>
          </p:nvSpPr>
          <p:spPr bwMode="auto">
            <a:xfrm>
              <a:off x="7696200" y="5508170"/>
              <a:ext cx="1295400" cy="587829"/>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7772400" y="5562600"/>
              <a:ext cx="1084399" cy="461665"/>
            </a:xfrm>
            <a:prstGeom prst="rect">
              <a:avLst/>
            </a:prstGeom>
            <a:noFill/>
          </p:spPr>
          <p:txBody>
            <a:bodyPr wrap="square" rtlCol="0">
              <a:spAutoFit/>
            </a:bodyPr>
            <a:lstStyle/>
            <a:p>
              <a:r>
                <a:rPr lang="en-US" sz="2400" b="1" i="1" dirty="0" smtClean="0"/>
                <a:t>Service</a:t>
              </a:r>
              <a:endParaRPr lang="en-US" sz="2400" b="1" i="1" dirty="0"/>
            </a:p>
          </p:txBody>
        </p:sp>
        <p:cxnSp>
          <p:nvCxnSpPr>
            <p:cNvPr id="24" name="Straight Arrow Connector 23"/>
            <p:cNvCxnSpPr/>
            <p:nvPr/>
          </p:nvCxnSpPr>
          <p:spPr>
            <a:xfrm>
              <a:off x="7467600" y="5791200"/>
              <a:ext cx="228600" cy="158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096000" y="5253335"/>
            <a:ext cx="1379877" cy="461665"/>
            <a:chOff x="6096000" y="5562600"/>
            <a:chExt cx="1379877" cy="461665"/>
          </a:xfrm>
        </p:grpSpPr>
        <p:sp>
          <p:nvSpPr>
            <p:cNvPr id="17" name="Rectangle 16"/>
            <p:cNvSpPr/>
            <p:nvPr/>
          </p:nvSpPr>
          <p:spPr bwMode="auto">
            <a:xfrm>
              <a:off x="6324600" y="5562600"/>
              <a:ext cx="1143000" cy="4572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orthographicFron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36" name="Group 35"/>
            <p:cNvGrpSpPr/>
            <p:nvPr/>
          </p:nvGrpSpPr>
          <p:grpSpPr>
            <a:xfrm>
              <a:off x="6096000" y="5562600"/>
              <a:ext cx="1379877" cy="461665"/>
              <a:chOff x="6096000" y="5562600"/>
              <a:chExt cx="1379877" cy="461665"/>
            </a:xfrm>
          </p:grpSpPr>
          <p:sp>
            <p:nvSpPr>
              <p:cNvPr id="7" name="TextBox 6"/>
              <p:cNvSpPr txBox="1"/>
              <p:nvPr/>
            </p:nvSpPr>
            <p:spPr>
              <a:xfrm>
                <a:off x="6324600" y="5562600"/>
                <a:ext cx="1151277" cy="461665"/>
              </a:xfrm>
              <a:prstGeom prst="rect">
                <a:avLst/>
              </a:prstGeom>
              <a:noFill/>
            </p:spPr>
            <p:txBody>
              <a:bodyPr wrap="none" rtlCol="0">
                <a:spAutoFit/>
              </a:bodyPr>
              <a:lstStyle/>
              <a:p>
                <a:r>
                  <a:rPr lang="en-US" sz="2400" b="1" i="1" dirty="0" smtClean="0"/>
                  <a:t>Activity</a:t>
                </a:r>
                <a:endParaRPr lang="en-US" sz="2400" b="1" i="1" dirty="0"/>
              </a:p>
            </p:txBody>
          </p:sp>
          <p:cxnSp>
            <p:nvCxnSpPr>
              <p:cNvPr id="25" name="Straight Arrow Connector 24"/>
              <p:cNvCxnSpPr/>
              <p:nvPr/>
            </p:nvCxnSpPr>
            <p:spPr>
              <a:xfrm>
                <a:off x="6096000" y="5791200"/>
                <a:ext cx="228600" cy="158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39" name="Group 38"/>
          <p:cNvGrpSpPr/>
          <p:nvPr/>
        </p:nvGrpSpPr>
        <p:grpSpPr>
          <a:xfrm>
            <a:off x="6096000" y="5939135"/>
            <a:ext cx="1938171" cy="461665"/>
            <a:chOff x="6096000" y="6248400"/>
            <a:chExt cx="1938171" cy="461665"/>
          </a:xfrm>
        </p:grpSpPr>
        <p:sp>
          <p:nvSpPr>
            <p:cNvPr id="21" name="Rectangle 20"/>
            <p:cNvSpPr/>
            <p:nvPr/>
          </p:nvSpPr>
          <p:spPr bwMode="auto">
            <a:xfrm>
              <a:off x="6324600" y="6248400"/>
              <a:ext cx="1676400" cy="4572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TextBox 9"/>
            <p:cNvSpPr txBox="1"/>
            <p:nvPr/>
          </p:nvSpPr>
          <p:spPr>
            <a:xfrm>
              <a:off x="6324600" y="6248400"/>
              <a:ext cx="1709571" cy="461665"/>
            </a:xfrm>
            <a:prstGeom prst="rect">
              <a:avLst/>
            </a:prstGeom>
            <a:noFill/>
          </p:spPr>
          <p:txBody>
            <a:bodyPr wrap="none" rtlCol="0">
              <a:spAutoFit/>
            </a:bodyPr>
            <a:lstStyle/>
            <a:p>
              <a:r>
                <a:rPr lang="en-US" sz="2400" b="1" i="1" dirty="0" smtClean="0"/>
                <a:t>Data Center</a:t>
              </a:r>
              <a:endParaRPr lang="en-US" sz="2400" b="1" i="1" dirty="0"/>
            </a:p>
          </p:txBody>
        </p:sp>
        <p:cxnSp>
          <p:nvCxnSpPr>
            <p:cNvPr id="26" name="Straight Arrow Connector 25"/>
            <p:cNvCxnSpPr/>
            <p:nvPr/>
          </p:nvCxnSpPr>
          <p:spPr>
            <a:xfrm>
              <a:off x="6096000" y="6477000"/>
              <a:ext cx="228600" cy="158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514600" y="5481935"/>
            <a:ext cx="1905000" cy="685800"/>
            <a:chOff x="2514600" y="5791200"/>
            <a:chExt cx="1905000" cy="685800"/>
          </a:xfrm>
        </p:grpSpPr>
        <p:sp>
          <p:nvSpPr>
            <p:cNvPr id="15" name="Oval 14"/>
            <p:cNvSpPr/>
            <p:nvPr/>
          </p:nvSpPr>
          <p:spPr bwMode="auto">
            <a:xfrm>
              <a:off x="2743200" y="5791200"/>
              <a:ext cx="1676400" cy="6858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TextBox 4"/>
            <p:cNvSpPr txBox="1"/>
            <p:nvPr/>
          </p:nvSpPr>
          <p:spPr>
            <a:xfrm>
              <a:off x="2743200" y="5867400"/>
              <a:ext cx="1637756" cy="461665"/>
            </a:xfrm>
            <a:prstGeom prst="rect">
              <a:avLst/>
            </a:prstGeom>
            <a:noFill/>
          </p:spPr>
          <p:txBody>
            <a:bodyPr wrap="none" rtlCol="0">
              <a:spAutoFit/>
            </a:bodyPr>
            <a:lstStyle/>
            <a:p>
              <a:r>
                <a:rPr lang="en-US" sz="2400" b="1" i="1" dirty="0" smtClean="0"/>
                <a:t>Application</a:t>
              </a:r>
              <a:endParaRPr lang="en-US" sz="2400" b="1" i="1" dirty="0"/>
            </a:p>
          </p:txBody>
        </p:sp>
        <p:cxnSp>
          <p:nvCxnSpPr>
            <p:cNvPr id="27" name="Straight Arrow Connector 26"/>
            <p:cNvCxnSpPr/>
            <p:nvPr/>
          </p:nvCxnSpPr>
          <p:spPr>
            <a:xfrm>
              <a:off x="2514600" y="6096000"/>
              <a:ext cx="228600" cy="158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4267200" y="5253335"/>
            <a:ext cx="1828800" cy="461665"/>
            <a:chOff x="4267200" y="5562600"/>
            <a:chExt cx="1828800" cy="461665"/>
          </a:xfrm>
        </p:grpSpPr>
        <p:sp>
          <p:nvSpPr>
            <p:cNvPr id="16" name="Rectangle 15"/>
            <p:cNvSpPr/>
            <p:nvPr/>
          </p:nvSpPr>
          <p:spPr bwMode="auto">
            <a:xfrm>
              <a:off x="4648200" y="5562600"/>
              <a:ext cx="1447800" cy="457200"/>
            </a:xfrm>
            <a:prstGeom prst="rect">
              <a:avLst/>
            </a:prstGeom>
            <a:ln>
              <a:headEnd type="none" w="med" len="med"/>
              <a:tailEnd type="none" w="med" len="med"/>
            </a:ln>
            <a:scene3d>
              <a:camera prst="orthographicFron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TextBox 5"/>
            <p:cNvSpPr txBox="1"/>
            <p:nvPr/>
          </p:nvSpPr>
          <p:spPr>
            <a:xfrm>
              <a:off x="4648200" y="5562600"/>
              <a:ext cx="1433341" cy="461665"/>
            </a:xfrm>
            <a:prstGeom prst="rect">
              <a:avLst/>
            </a:prstGeom>
            <a:noFill/>
          </p:spPr>
          <p:txBody>
            <a:bodyPr wrap="none" rtlCol="0">
              <a:spAutoFit/>
            </a:bodyPr>
            <a:lstStyle/>
            <a:p>
              <a:r>
                <a:rPr lang="en-US" sz="2400" b="1" i="1" dirty="0" smtClean="0"/>
                <a:t>Workflow</a:t>
              </a:r>
              <a:endParaRPr lang="en-US" sz="2400" b="1" i="1" dirty="0"/>
            </a:p>
          </p:txBody>
        </p:sp>
        <p:cxnSp>
          <p:nvCxnSpPr>
            <p:cNvPr id="28" name="Straight Arrow Connector 27"/>
            <p:cNvCxnSpPr/>
            <p:nvPr/>
          </p:nvCxnSpPr>
          <p:spPr>
            <a:xfrm flipV="1">
              <a:off x="4267200" y="5792788"/>
              <a:ext cx="381000" cy="150812"/>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4267200" y="5939135"/>
            <a:ext cx="1822933" cy="461665"/>
            <a:chOff x="4267200" y="6248400"/>
            <a:chExt cx="1822933" cy="461665"/>
          </a:xfrm>
        </p:grpSpPr>
        <p:sp>
          <p:nvSpPr>
            <p:cNvPr id="9" name="TextBox 8"/>
            <p:cNvSpPr txBox="1"/>
            <p:nvPr/>
          </p:nvSpPr>
          <p:spPr>
            <a:xfrm>
              <a:off x="4648200" y="6248400"/>
              <a:ext cx="1441933" cy="461665"/>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sz="2400" b="1" i="1" dirty="0" smtClean="0"/>
                <a:t>Computer</a:t>
              </a:r>
              <a:endParaRPr lang="en-US" sz="2400" b="1" i="1" dirty="0"/>
            </a:p>
          </p:txBody>
        </p:sp>
        <p:cxnSp>
          <p:nvCxnSpPr>
            <p:cNvPr id="30" name="Straight Arrow Connector 29"/>
            <p:cNvCxnSpPr>
              <a:endCxn id="9" idx="1"/>
            </p:cNvCxnSpPr>
            <p:nvPr/>
          </p:nvCxnSpPr>
          <p:spPr>
            <a:xfrm>
              <a:off x="4267200" y="6324600"/>
              <a:ext cx="381000" cy="15463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dissolve">
                                      <p:cBhvr>
                                        <p:cTn id="35" dur="500"/>
                                        <p:tgtEl>
                                          <p:spTgt spid="4"/>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up)">
                                      <p:cBhvr>
                                        <p:cTn id="48" dur="500"/>
                                        <p:tgtEl>
                                          <p:spTgt spid="38"/>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left)">
                                      <p:cBhvr>
                                        <p:cTn id="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The "Oslo" Visual Editor</a:t>
            </a:r>
            <a:br>
              <a:rPr lang="en-US" dirty="0" smtClean="0"/>
            </a:br>
            <a:r>
              <a:rPr sz="3600" dirty="0" smtClean="0">
                <a:solidFill>
                  <a:schemeClr val="accent5"/>
                </a:solidFill>
              </a:rPr>
              <a:t>A tool for working with that information</a:t>
            </a:r>
          </a:p>
        </p:txBody>
      </p:sp>
      <p:sp>
        <p:nvSpPr>
          <p:cNvPr id="3" name="Content Placeholder 2"/>
          <p:cNvSpPr>
            <a:spLocks noGrp="1"/>
          </p:cNvSpPr>
          <p:nvPr>
            <p:ph idx="1"/>
          </p:nvPr>
        </p:nvSpPr>
        <p:spPr>
          <a:xfrm>
            <a:off x="381000" y="1905000"/>
            <a:ext cx="8382000" cy="4505849"/>
          </a:xfrm>
        </p:spPr>
        <p:txBody>
          <a:bodyPr/>
          <a:lstStyle/>
          <a:p>
            <a:r>
              <a:rPr lang="en-US" dirty="0" smtClean="0"/>
              <a:t>Provides a useful tool to create, read, </a:t>
            </a:r>
            <a:br>
              <a:rPr lang="en-US" dirty="0" smtClean="0"/>
            </a:br>
            <a:r>
              <a:rPr lang="en-US" dirty="0" smtClean="0"/>
              <a:t>update, and delete the repository's information</a:t>
            </a:r>
          </a:p>
          <a:p>
            <a:endParaRPr lang="en-US" dirty="0" smtClean="0"/>
          </a:p>
          <a:p>
            <a:r>
              <a:rPr lang="en-US" dirty="0" smtClean="0"/>
              <a:t>Examples of what the visual editor allows</a:t>
            </a:r>
          </a:p>
          <a:p>
            <a:pPr lvl="1"/>
            <a:r>
              <a:rPr lang="en-US" dirty="0" smtClean="0"/>
              <a:t>People in different roles can see the information they care about in the way they want to see it</a:t>
            </a:r>
          </a:p>
          <a:p>
            <a:pPr lvl="2"/>
            <a:r>
              <a:rPr lang="en-US" dirty="0" smtClean="0"/>
              <a:t>They can have better conversations with one other</a:t>
            </a:r>
          </a:p>
          <a:p>
            <a:pPr lvl="1"/>
            <a:r>
              <a:rPr lang="en-US" dirty="0" smtClean="0"/>
              <a:t>Relationships between information can be examined visually</a:t>
            </a:r>
          </a:p>
          <a:p>
            <a:pPr lvl="2"/>
            <a:r>
              <a:rPr lang="en-US" dirty="0" smtClean="0"/>
              <a:t>People can make connections across the environment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chEd2008_Dev_4-3">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SOA_ Business_Process_Conference_2007</Template>
  <TotalTime>9202</TotalTime>
  <Words>2702</Words>
  <Application>Microsoft Office PowerPoint</Application>
  <PresentationFormat>On-screen Show (4:3)</PresentationFormat>
  <Paragraphs>428</Paragraphs>
  <Slides>48</Slides>
  <Notes>37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TechEd2008_Dev_4-3</vt:lpstr>
      <vt:lpstr>Introducing "Oslo"</vt:lpstr>
      <vt:lpstr>What is "Oslo"? Defining terms</vt:lpstr>
      <vt:lpstr>Where is "Oslo"? A status report</vt:lpstr>
      <vt:lpstr>The "Oslo"  Repository And Visual Editor</vt:lpstr>
      <vt:lpstr>IT Today Working in a complex world</vt:lpstr>
      <vt:lpstr>Who Cares About What? Different people, different concerns</vt:lpstr>
      <vt:lpstr>Improving This Situation</vt:lpstr>
      <vt:lpstr>The "Oslo" Repository A common store for diverse information</vt:lpstr>
      <vt:lpstr>The "Oslo" Visual Editor A tool for working with that information</vt:lpstr>
      <vt:lpstr>The Repository And Visual Editor An illustration</vt:lpstr>
      <vt:lpstr>The Repository  A closer look</vt:lpstr>
      <vt:lpstr>What's In The Repository Some examples of pre-defined schemas</vt:lpstr>
      <vt:lpstr>Defining Schemas The "Oslo" schema language</vt:lpstr>
      <vt:lpstr>Extending The Repository Customizing your world</vt:lpstr>
      <vt:lpstr>Federating Information The "Oslo" repository and other stores</vt:lpstr>
      <vt:lpstr>The "Oslo" Visual Editor A closer look</vt:lpstr>
      <vt:lpstr>The "Oslo" Visual Editor Exploring the repository:  Content</vt:lpstr>
      <vt:lpstr>The "Oslo" Visual Editor Examining the Onboarding process</vt:lpstr>
      <vt:lpstr>The "Oslo" Visual Editor Examining the HR Hire Review sub-process</vt:lpstr>
      <vt:lpstr>The "Oslo" Visual Editor Examining an SLA for this sub-process</vt:lpstr>
      <vt:lpstr>The "Oslo" Visual Editor Exploring the repository:  Relationships</vt:lpstr>
      <vt:lpstr>The "Oslo" Visual Editor Examining the Onboarding workflow</vt:lpstr>
      <vt:lpstr>The "Oslo" Visual Editor Examining the application this workflow is part of</vt:lpstr>
      <vt:lpstr>The "Oslo" Visual Editor Examining the computer this workflow runs on</vt:lpstr>
      <vt:lpstr>Extending The Visual Editor Customizing your world</vt:lpstr>
      <vt:lpstr>Using Other Tools Working with the repository</vt:lpstr>
      <vt:lpstr>Windows Workflow  Foundation In "Oslo"</vt:lpstr>
      <vt:lpstr>Illustrating WF The basics</vt:lpstr>
      <vt:lpstr>A Symbiosis WF and Windows Communication Foundation (WCF)</vt:lpstr>
      <vt:lpstr>WF:  The Next Generation</vt:lpstr>
      <vt:lpstr>Creating WF/WCF Applications Using the WF workflow designer</vt:lpstr>
      <vt:lpstr>Creating WF/WCF Applications Using the "Oslo" visual editor</vt:lpstr>
      <vt:lpstr>Working Together Different tools for different roles</vt:lpstr>
      <vt:lpstr>The "Oslo" Process Server</vt:lpstr>
      <vt:lpstr>Executing Applications</vt:lpstr>
      <vt:lpstr>The "Oslo" Process Server Describing its parts</vt:lpstr>
      <vt:lpstr>The "Oslo" Process Server With the WF/WCF host</vt:lpstr>
      <vt:lpstr>The "Oslo" Process Server Creating and running WF/WCF applications</vt:lpstr>
      <vt:lpstr>BizTalk Server A roadmap</vt:lpstr>
      <vt:lpstr>BizTalk Server Illustrating a future release</vt:lpstr>
      <vt:lpstr>BizTalk Server Creating applications in a future release</vt:lpstr>
      <vt:lpstr>Planned "Oslo" Releases Breaking the waves</vt:lpstr>
      <vt:lpstr>Summary </vt:lpstr>
      <vt:lpstr>About the Speaker</vt:lpstr>
      <vt:lpstr>Slide 45</vt:lpstr>
      <vt:lpstr>Slide 46</vt:lpstr>
      <vt:lpstr>Slide 47</vt:lpstr>
      <vt:lpstr>Slide 48</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SOA209: Introducing "Oslo"</dc:title>
  <dc:subject>Tech Ed 2008 TechEd Tech-Ed</dc:subject>
  <dc:creator>David Chappell</dc:creator>
  <dc:description>Template: Mary Feil-Jacobs (maryjf), Heather Tall, Slidework LLC, Claire Hoover, Silverfox Productions
Formatting: Mitchell Derrey, Silver Fox Productions
Event Date: June 2-6, 2008
Event Location: Orlando, FL
Audience: Technical, partners and customers, dev, developers, developer, IT IT Pro Pros Professionals,</dc:description>
  <cp:lastModifiedBy>Shows</cp:lastModifiedBy>
  <cp:revision>761</cp:revision>
  <dcterms:created xsi:type="dcterms:W3CDTF">2007-10-12T04:26:40Z</dcterms:created>
  <dcterms:modified xsi:type="dcterms:W3CDTF">2008-06-08T16:43:52Z</dcterms:modified>
</cp:coreProperties>
</file>