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 id="2147483758" r:id="rId2"/>
    <p:sldMasterId id="2147483777" r:id="rId3"/>
  </p:sldMasterIdLst>
  <p:notesMasterIdLst>
    <p:notesMasterId r:id="rId11"/>
  </p:notesMasterIdLst>
  <p:handoutMasterIdLst>
    <p:handoutMasterId r:id="rId12"/>
  </p:handoutMasterIdLst>
  <p:sldIdLst>
    <p:sldId id="260" r:id="rId4"/>
    <p:sldId id="316" r:id="rId5"/>
    <p:sldId id="359" r:id="rId6"/>
    <p:sldId id="369" r:id="rId7"/>
    <p:sldId id="364" r:id="rId8"/>
    <p:sldId id="370" r:id="rId9"/>
    <p:sldId id="259" r:id="rId1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4" clrIdx="0"/>
  <p:cmAuthor id="1" name="claireh" initials="ceh" lastIdx="3" clrIdx="1"/>
  <p:cmAuthor id="2" name="Pennie" initials="P"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showPr>
  <p:clrMru>
    <a:srgbClr val="F2B486"/>
    <a:srgbClr val="F4C19A"/>
    <a:srgbClr val="F6C9A8"/>
    <a:srgbClr val="ED9655"/>
    <a:srgbClr val="EA883E"/>
    <a:srgbClr val="F0A770"/>
    <a:srgbClr val="99C8DF"/>
    <a:srgbClr val="A2CDE2"/>
    <a:srgbClr val="9BCFE9"/>
    <a:srgbClr val="B0D9EE"/>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3066" autoAdjust="0"/>
    <p:restoredTop sz="96105" autoAdjust="0"/>
  </p:normalViewPr>
  <p:slideViewPr>
    <p:cSldViewPr snapToGrid="0">
      <p:cViewPr varScale="1">
        <p:scale>
          <a:sx n="139" d="100"/>
          <a:sy n="139" d="100"/>
        </p:scale>
        <p:origin x="-1566" y="-90"/>
      </p:cViewPr>
      <p:guideLst>
        <p:guide orient="horz" pos="144"/>
        <p:guide orient="horz" pos="1488"/>
        <p:guide orient="horz" pos="1200"/>
        <p:guide orient="horz" pos="2304"/>
        <p:guide orient="horz" pos="892"/>
        <p:guide pos="2880"/>
        <p:guide pos="240"/>
        <p:guide pos="460"/>
        <p:guide pos="5520"/>
        <p:guide pos="863"/>
        <p:guide pos="529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73" d="100"/>
          <a:sy n="73" d="100"/>
        </p:scale>
        <p:origin x="-2885"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10/7/2008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10/7/2008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1:33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1:33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Hidden Slide">
    <p:bg bwMode="ltGray">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9" name="Picture 8"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0"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2"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3" name="Picture 1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sources for Developers">
    <p:spTree>
      <p:nvGrpSpPr>
        <p:cNvPr id="1" name=""/>
        <p:cNvGrpSpPr/>
        <p:nvPr/>
      </p:nvGrpSpPr>
      <p:grpSpPr>
        <a:xfrm>
          <a:off x="0" y="0"/>
          <a:ext cx="0" cy="0"/>
          <a:chOff x="0" y="0"/>
          <a:chExt cx="0" cy="0"/>
        </a:xfrm>
      </p:grpSpPr>
      <p:sp>
        <p:nvSpPr>
          <p:cNvPr id="3" name="Rounded Rectangle 2"/>
          <p:cNvSpPr/>
          <p:nvPr/>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 name="Group 33"/>
          <p:cNvGrpSpPr/>
          <p:nvPr/>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p:nvPicPr>
        <p:blipFill>
          <a:blip r:embed="rId3"/>
          <a:stretch>
            <a:fillRect/>
          </a:stretch>
        </p:blipFill>
        <p:spPr bwMode="invGray">
          <a:xfrm>
            <a:off x="838200" y="3505200"/>
            <a:ext cx="1857375" cy="942975"/>
          </a:xfrm>
          <a:prstGeom prst="rect">
            <a:avLst/>
          </a:prstGeom>
        </p:spPr>
      </p:pic>
      <p:sp>
        <p:nvSpPr>
          <p:cNvPr id="18" name="Rectangle 17"/>
          <p:cNvSpPr/>
          <p:nvPr/>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p:nvPicPr>
        <p:blipFill>
          <a:blip r:embed="rId6"/>
          <a:stretch>
            <a:fillRect/>
          </a:stretch>
        </p:blipFill>
        <p:spPr bwMode="invGray">
          <a:xfrm>
            <a:off x="914400" y="1209675"/>
            <a:ext cx="2409825" cy="1076325"/>
          </a:xfrm>
          <a:prstGeom prst="rect">
            <a:avLst/>
          </a:prstGeom>
        </p:spPr>
      </p:pic>
      <p:sp>
        <p:nvSpPr>
          <p:cNvPr id="22" name="Title 1"/>
          <p:cNvSpPr txBox="1">
            <a:spLocks/>
          </p:cNvSpPr>
          <p:nvPr/>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val Slide">
    <p:spTree>
      <p:nvGrpSpPr>
        <p:cNvPr id="1" name=""/>
        <p:cNvGrpSpPr/>
        <p:nvPr/>
      </p:nvGrpSpPr>
      <p:grpSpPr>
        <a:xfrm>
          <a:off x="0" y="0"/>
          <a:ext cx="0" cy="0"/>
          <a:chOff x="0" y="0"/>
          <a:chExt cx="0" cy="0"/>
        </a:xfrm>
      </p:grpSpPr>
      <p:sp>
        <p:nvSpPr>
          <p:cNvPr id="3" name="Round Same Side Corner Rectangle 2"/>
          <p:cNvSpPr/>
          <p:nvPr/>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p:nvPicPr>
        <p:blipFill>
          <a:blip r:embed="rId6"/>
          <a:stretch>
            <a:fillRect/>
          </a:stretch>
        </p:blipFill>
        <p:spPr bwMode="invGray">
          <a:xfrm>
            <a:off x="4826000" y="3429000"/>
            <a:ext cx="1651000" cy="838200"/>
          </a:xfrm>
          <a:prstGeom prst="rect">
            <a:avLst/>
          </a:prstGeom>
        </p:spPr>
      </p:pic>
      <p:grpSp>
        <p:nvGrpSpPr>
          <p:cNvPr id="7" name="Group 17"/>
          <p:cNvGrpSpPr/>
          <p:nvPr/>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4C19A"/>
                </a:solidFill>
                <a:latin typeface="Calibri"/>
                <a:ea typeface="+mn-ea"/>
                <a:cs typeface="+mn-cs"/>
              </a:rPr>
              <a:pPr algn="l" defTabSz="914363" rtl="0">
                <a:defRPr/>
              </a:pPr>
              <a:t>‹#›</a:t>
            </a:fld>
            <a:endParaRPr lang="en-US" sz="1400" kern="1200" dirty="0">
              <a:solidFill>
                <a:srgbClr val="F4C19A"/>
              </a:solidFill>
              <a:latin typeface="Calibri"/>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pPr algn="l" defTabSz="914363" rtl="0"/>
            <a:r>
              <a:rPr lang="en-US" kern="1200" dirty="0">
                <a:solidFill>
                  <a:srgbClr val="990033"/>
                </a:solidFill>
                <a:latin typeface="Calibri"/>
                <a:ea typeface="+mn-ea"/>
                <a:cs typeface="+mn-cs"/>
              </a:rPr>
              <a:t>Speaker instructions: </a:t>
            </a:r>
            <a:r>
              <a:rPr lang="en-US" sz="1600" kern="1200" dirty="0">
                <a:solidFill>
                  <a:srgbClr val="000000"/>
                </a:solidFill>
                <a:latin typeface="Calibri"/>
                <a:ea typeface="+mn-ea"/>
                <a:cs typeface="+mn-cs"/>
              </a:rPr>
              <a:t>Complete this slide to assist your SME (subject matter expert) in evaluating your presentation flow, topic coverage, demo integration and alignment of content to your session description and level. </a:t>
            </a:r>
          </a:p>
          <a:p>
            <a:pPr algn="l" defTabSz="914363" rtl="0">
              <a:lnSpc>
                <a:spcPct val="90000"/>
              </a:lnSpc>
              <a:spcBef>
                <a:spcPct val="20000"/>
              </a:spcBef>
            </a:pPr>
            <a:endParaRPr lang="en-US" kern="1200" dirty="0">
              <a:solidFill>
                <a:srgbClr val="990033"/>
              </a:solidFill>
              <a:latin typeface="Calibri"/>
              <a:ea typeface="+mn-ea"/>
              <a:cs typeface="+mn-cs"/>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grpSp>
        <p:nvGrpSpPr>
          <p:cNvPr id="6"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lgn="l" defTabSz="914363" rtl="0">
              <a:spcBef>
                <a:spcPts val="600"/>
              </a:spcBef>
            </a:pPr>
            <a:r>
              <a:rPr lang="en-US" sz="2000" kern="1200" dirty="0">
                <a:solidFill>
                  <a:srgbClr val="FFFFFF"/>
                </a:solidFill>
                <a:latin typeface="Calibri"/>
                <a:ea typeface="+mn-ea"/>
                <a:cs typeface="+mn-cs"/>
                <a:hlinkClick r:id="rId4"/>
              </a:rPr>
              <a:t>www.microsoft.com/teched</a:t>
            </a:r>
            <a:r>
              <a:rPr lang="en-US" sz="2000" kern="1200" dirty="0">
                <a:solidFill>
                  <a:srgbClr val="FFFFFF"/>
                </a:solidFill>
                <a:latin typeface="Calibri"/>
                <a:ea typeface="+mn-ea"/>
                <a:cs typeface="+mn-cs"/>
              </a:rPr>
              <a:t> </a:t>
            </a:r>
          </a:p>
          <a:p>
            <a:pPr lvl="1" algn="l" defTabSz="914363" rtl="0">
              <a:tabLst>
                <a:tab pos="1828800" algn="l"/>
              </a:tabLst>
            </a:pPr>
            <a:r>
              <a:rPr lang="en-US" kern="1200" dirty="0" err="1">
                <a:solidFill>
                  <a:srgbClr val="FFFFFF"/>
                </a:solidFill>
                <a:latin typeface="Calibri"/>
                <a:ea typeface="+mn-ea"/>
                <a:cs typeface="+mn-cs"/>
              </a:rPr>
              <a:t>Tech·Talks</a:t>
            </a:r>
            <a:r>
              <a:rPr lang="en-US" kern="1200" dirty="0">
                <a:solidFill>
                  <a:srgbClr val="FFFFFF"/>
                </a:solidFill>
                <a:latin typeface="Calibri"/>
                <a:ea typeface="+mn-ea"/>
                <a:cs typeface="+mn-cs"/>
              </a:rPr>
              <a:t>	 </a:t>
            </a:r>
            <a:r>
              <a:rPr lang="en-US" kern="1200" dirty="0" err="1">
                <a:solidFill>
                  <a:srgbClr val="FFFFFF"/>
                </a:solidFill>
                <a:latin typeface="Calibri"/>
                <a:ea typeface="+mn-ea"/>
                <a:cs typeface="+mn-cs"/>
              </a:rPr>
              <a:t>Tech·Ed</a:t>
            </a:r>
            <a:r>
              <a:rPr lang="en-US" kern="1200" dirty="0">
                <a:solidFill>
                  <a:srgbClr val="FFFFFF"/>
                </a:solidFill>
                <a:latin typeface="Calibri"/>
                <a:ea typeface="+mn-ea"/>
                <a:cs typeface="+mn-cs"/>
              </a:rPr>
              <a:t> Bloggers</a:t>
            </a:r>
          </a:p>
          <a:p>
            <a:pPr lvl="1" algn="l" defTabSz="914363" rtl="0">
              <a:tabLst>
                <a:tab pos="1828800" algn="l"/>
              </a:tabLst>
            </a:pPr>
            <a:r>
              <a:rPr lang="en-US" kern="1200" dirty="0">
                <a:solidFill>
                  <a:srgbClr val="FFFFFF"/>
                </a:solidFill>
                <a:latin typeface="Calibri"/>
                <a:ea typeface="+mn-ea"/>
                <a:cs typeface="+mn-cs"/>
              </a:rPr>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lgn="l" defTabSz="914363" rtl="0">
              <a:spcBef>
                <a:spcPts val="600"/>
              </a:spcBef>
              <a:tabLst>
                <a:tab pos="1828800" algn="l"/>
              </a:tabLst>
            </a:pPr>
            <a:r>
              <a:rPr lang="en-US" sz="2000" kern="1200" dirty="0">
                <a:solidFill>
                  <a:srgbClr val="FFFFFF"/>
                </a:solidFill>
                <a:latin typeface="Calibri"/>
                <a:ea typeface="+mn-ea"/>
                <a:cs typeface="+mn-cs"/>
                <a:hlinkClick r:id="rId5"/>
              </a:rPr>
              <a:t>http://microsoft.com/msdn</a:t>
            </a:r>
            <a:r>
              <a:rPr lang="en-US" sz="2400" b="1" kern="1200" dirty="0">
                <a:solidFill>
                  <a:srgbClr val="FFFFFF"/>
                </a:solidFill>
                <a:latin typeface="Calibri"/>
                <a:ea typeface="+mn-ea"/>
                <a:cs typeface="+mn-cs"/>
              </a:rPr>
              <a:t>  </a:t>
            </a:r>
            <a:endParaRPr lang="en-US" sz="2400" kern="1200" dirty="0">
              <a:solidFill>
                <a:srgbClr val="FFFFFF"/>
              </a:solidFill>
              <a:latin typeface="Calibri"/>
              <a:ea typeface="+mn-ea"/>
              <a:cs typeface="+mn-cs"/>
            </a:endParaRPr>
          </a:p>
          <a:p>
            <a:pPr lvl="1" algn="l" defTabSz="914363" rtl="0">
              <a:tabLst>
                <a:tab pos="1828800" algn="l"/>
              </a:tabLst>
            </a:pPr>
            <a:endParaRPr lang="en-US" kern="1200" dirty="0">
              <a:solidFill>
                <a:srgbClr val="FFFFFF"/>
              </a:solidFill>
              <a:latin typeface="Calibri"/>
              <a:ea typeface="+mn-ea"/>
              <a:cs typeface="+mn-cs"/>
            </a:endParaRPr>
          </a:p>
          <a:p>
            <a:pPr lvl="1" algn="l" defTabSz="914363" rtl="0">
              <a:tabLst>
                <a:tab pos="1828800" algn="l"/>
              </a:tabLst>
            </a:pPr>
            <a:r>
              <a:rPr lang="en-US" sz="2000" kern="1200" dirty="0">
                <a:solidFill>
                  <a:srgbClr val="FFFFFF"/>
                </a:solidFill>
                <a:latin typeface="Calibri"/>
                <a:ea typeface="+mn-ea"/>
                <a:cs typeface="+mn-cs"/>
              </a:rPr>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algn="l" defTabSz="914363" rtl="0">
              <a:lnSpc>
                <a:spcPct val="90000"/>
              </a:lnSpc>
              <a:spcBef>
                <a:spcPct val="0"/>
              </a:spcBef>
              <a:defRPr/>
            </a:pPr>
            <a:r>
              <a:rPr lang="en-US" sz="4800" kern="1200" spc="-100" dirty="0">
                <a:ln w="3175">
                  <a:noFill/>
                </a:ln>
                <a:solidFill>
                  <a:srgbClr val="FFFFFF"/>
                </a:solidFill>
                <a:latin typeface="Calibri" pitchFamily="34" charset="0"/>
                <a:ea typeface="+mn-ea"/>
                <a:cs typeface="Arial" charset="0"/>
              </a:rPr>
              <a:t>Resources for Developers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Complete an</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evaluation on</a:t>
            </a:r>
          </a:p>
          <a:p>
            <a:pPr algn="l" defTabSz="914099" rtl="0" fontAlgn="base">
              <a:spcBef>
                <a:spcPct val="0"/>
              </a:spcBef>
              <a:spcAft>
                <a:spcPct val="0"/>
              </a:spcAft>
              <a:defRPr/>
            </a:pPr>
            <a:r>
              <a:rPr lang="en-US" sz="3600" kern="1200" dirty="0" err="1">
                <a:solidFill>
                  <a:srgbClr val="FFFFFF"/>
                </a:solidFill>
                <a:effectLst>
                  <a:outerShdw blurRad="38100" dist="38100" dir="2700000" algn="tl">
                    <a:srgbClr val="000000">
                      <a:alpha val="43137"/>
                    </a:srgbClr>
                  </a:outerShdw>
                </a:effectLst>
                <a:latin typeface="Segoe" pitchFamily="34" charset="0"/>
                <a:ea typeface="+mn-ea"/>
                <a:cs typeface="+mn-cs"/>
              </a:rPr>
              <a:t>CommNet</a:t>
            </a: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 and</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rtl="0" fontAlgn="base">
              <a:lnSpc>
                <a:spcPts val="2400"/>
              </a:lnSpc>
              <a:spcBef>
                <a:spcPct val="0"/>
              </a:spcBef>
              <a:spcAft>
                <a:spcPct val="0"/>
              </a:spcAft>
            </a:pPr>
            <a:r>
              <a:rPr lang="en-US" sz="3600" kern="1200" dirty="0">
                <a:solidFill>
                  <a:srgbClr val="FFFFFF"/>
                </a:solidFill>
                <a:effectLst>
                  <a:outerShdw blurRad="38100" dist="38100" dir="2700000" algn="tl">
                    <a:srgbClr val="000000">
                      <a:alpha val="43137"/>
                    </a:srgbClr>
                  </a:outerShdw>
                </a:effectLst>
                <a:latin typeface="Calibri"/>
                <a:ea typeface="+mn-ea"/>
                <a:cs typeface="+mn-cs"/>
              </a:rPr>
              <a:t>1 Year </a:t>
            </a:r>
            <a:r>
              <a:rPr lang="en-US" sz="2800" kern="1200" dirty="0">
                <a:solidFill>
                  <a:srgbClr val="FFFFFF"/>
                </a:solidFill>
                <a:effectLst>
                  <a:outerShdw blurRad="38100" dist="38100" dir="2700000" algn="tl">
                    <a:srgbClr val="000000">
                      <a:alpha val="43137"/>
                    </a:srgbClr>
                  </a:outerShdw>
                </a:effectLst>
                <a:latin typeface="Calibri"/>
                <a:ea typeface="+mn-ea"/>
                <a:cs typeface="+mn-cs"/>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7"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image" Target="../media/image2.png"/><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1.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5"/>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5"/>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 id="2147483747" r:id="rId9"/>
    <p:sldLayoutId id="2147483749" r:id="rId10"/>
    <p:sldLayoutId id="2147483750" r:id="rId11"/>
    <p:sldLayoutId id="2147483756" r:id="rId12"/>
    <p:sldLayoutId id="2147483757" r:id="rId13"/>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6"/>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6"/>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9"/>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9"/>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6" r:id="rId17"/>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0"/>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0"/>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20"/>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20"/>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1"/>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1"/>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wrap="square" lIns="0" tIns="0" rIns="0" bIns="0" rtlCol="0" anchor="ctr">
            <a:noAutofit/>
          </a:bodyPr>
          <a:lstStyle/>
          <a:p>
            <a:r>
              <a:rPr lang="en-GB" dirty="0" smtClean="0"/>
              <a:t>The .NET Framework</a:t>
            </a:r>
            <a:endParaRPr dirty="0"/>
          </a:p>
        </p:txBody>
      </p:sp>
      <p:sp>
        <p:nvSpPr>
          <p:cNvPr id="3" name="Subtitle 2"/>
          <p:cNvSpPr>
            <a:spLocks noGrp="1"/>
          </p:cNvSpPr>
          <p:nvPr>
            <p:ph type="subTitle" idx="1"/>
          </p:nvPr>
        </p:nvSpPr>
        <p:spPr/>
        <p:txBody>
          <a:bodyPr/>
          <a:lstStyle/>
          <a:p>
            <a:r>
              <a:rPr lang="en-US" dirty="0" smtClean="0"/>
              <a:t>Mathias </a:t>
            </a:r>
            <a:r>
              <a:rPr lang="en-US" dirty="0" err="1" smtClean="0"/>
              <a:t>Andersson</a:t>
            </a:r>
            <a:endParaRPr lang="en-US" dirty="0" smtClean="0"/>
          </a:p>
          <a:p>
            <a:r>
              <a:rPr lang="en-US" dirty="0" smtClean="0"/>
              <a:t>Stefan Nilsson</a:t>
            </a:r>
          </a:p>
          <a:p>
            <a:r>
              <a:rPr lang="en-US" dirty="0" smtClean="0"/>
              <a:t>Peter </a:t>
            </a:r>
            <a:r>
              <a:rPr lang="en-US" dirty="0" err="1" smtClean="0"/>
              <a:t>Nylander</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smtClean="0"/>
              <a:t>NET Background</a:t>
            </a:r>
            <a:endParaRPr lang="en-US" dirty="0" smtClean="0"/>
          </a:p>
        </p:txBody>
      </p:sp>
      <p:sp>
        <p:nvSpPr>
          <p:cNvPr id="7171" name="Rectangle 3"/>
          <p:cNvSpPr>
            <a:spLocks noGrp="1" noChangeArrowheads="1"/>
          </p:cNvSpPr>
          <p:nvPr>
            <p:ph idx="1"/>
          </p:nvPr>
        </p:nvSpPr>
        <p:spPr>
          <a:xfrm>
            <a:off x="381000" y="1412875"/>
            <a:ext cx="8382000" cy="861774"/>
          </a:xfrm>
        </p:spPr>
        <p:txBody>
          <a:bodyPr/>
          <a:lstStyle/>
          <a:p>
            <a:r>
              <a:rPr lang="sv-SE" sz="2800" dirty="0" smtClean="0"/>
              <a:t>...</a:t>
            </a:r>
            <a:endParaRPr lang="en-US" sz="2800" dirty="0" smtClean="0"/>
          </a:p>
          <a:p>
            <a:endParaRPr lang="en-US" sz="2800"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.NET History</a:t>
            </a:r>
            <a:endParaRPr sz="3600" dirty="0" smtClean="0">
              <a:solidFill>
                <a:schemeClr val="accent5"/>
              </a:solidFill>
            </a:endParaRPr>
          </a:p>
        </p:txBody>
      </p:sp>
      <p:sp>
        <p:nvSpPr>
          <p:cNvPr id="3" name="Content Placeholder 2"/>
          <p:cNvSpPr>
            <a:spLocks noGrp="1"/>
          </p:cNvSpPr>
          <p:nvPr>
            <p:ph idx="1"/>
          </p:nvPr>
        </p:nvSpPr>
        <p:spPr>
          <a:xfrm>
            <a:off x="374125" y="1478738"/>
            <a:ext cx="8382000" cy="5041380"/>
          </a:xfrm>
        </p:spPr>
        <p:txBody>
          <a:bodyPr/>
          <a:lstStyle/>
          <a:p>
            <a:r>
              <a:rPr lang="en-US" sz="2800" dirty="0" smtClean="0"/>
              <a:t>.NET Framework 1.0 	2002</a:t>
            </a:r>
            <a:r>
              <a:rPr lang="en-US" sz="2800" dirty="0" smtClean="0"/>
              <a:t/>
            </a:r>
            <a:br>
              <a:rPr lang="en-US" sz="2800" dirty="0" smtClean="0"/>
            </a:br>
            <a:endParaRPr lang="en-US" sz="2800" dirty="0" smtClean="0"/>
          </a:p>
          <a:p>
            <a:r>
              <a:rPr lang="en-US" sz="2800" dirty="0" smtClean="0"/>
              <a:t>.NET Framework 1.1 	2003</a:t>
            </a:r>
          </a:p>
          <a:p>
            <a:pPr lvl="1"/>
            <a:r>
              <a:rPr lang="en-US" sz="2400" dirty="0" smtClean="0"/>
              <a:t>Bug fixes + API changes</a:t>
            </a:r>
          </a:p>
          <a:p>
            <a:pPr lvl="1"/>
            <a:r>
              <a:rPr lang="en-US" sz="2400" dirty="0" smtClean="0"/>
              <a:t>.NET Compact framework</a:t>
            </a:r>
          </a:p>
          <a:p>
            <a:endParaRPr lang="en-US" sz="2800" dirty="0" smtClean="0"/>
          </a:p>
          <a:p>
            <a:r>
              <a:rPr lang="en-US" sz="2800" dirty="0" smtClean="0"/>
              <a:t>. Net Framework 2.0	2005</a:t>
            </a:r>
          </a:p>
          <a:p>
            <a:pPr lvl="1"/>
            <a:r>
              <a:rPr lang="en-US" sz="2400" dirty="0" smtClean="0"/>
              <a:t>Bug fixes + API changes</a:t>
            </a:r>
          </a:p>
          <a:p>
            <a:pPr lvl="1"/>
            <a:r>
              <a:rPr lang="en-US" sz="2400" dirty="0" smtClean="0"/>
              <a:t>Full 64 bit support</a:t>
            </a:r>
          </a:p>
          <a:p>
            <a:pPr lvl="1"/>
            <a:r>
              <a:rPr lang="en-US" sz="2400" dirty="0" smtClean="0"/>
              <a:t>Generics</a:t>
            </a:r>
          </a:p>
          <a:p>
            <a:pPr lvl="1"/>
            <a:r>
              <a:rPr lang="en-US" sz="2400" dirty="0" smtClean="0"/>
              <a:t>New controls</a:t>
            </a:r>
          </a:p>
          <a:p>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ssolv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.NET History cont…</a:t>
            </a:r>
            <a:endParaRPr sz="3600" dirty="0" smtClean="0">
              <a:solidFill>
                <a:schemeClr val="accent5"/>
              </a:solidFill>
            </a:endParaRPr>
          </a:p>
        </p:txBody>
      </p:sp>
      <p:sp>
        <p:nvSpPr>
          <p:cNvPr id="3" name="Content Placeholder 2"/>
          <p:cNvSpPr>
            <a:spLocks noGrp="1"/>
          </p:cNvSpPr>
          <p:nvPr>
            <p:ph idx="1"/>
          </p:nvPr>
        </p:nvSpPr>
        <p:spPr>
          <a:xfrm>
            <a:off x="374125" y="1478738"/>
            <a:ext cx="8382000" cy="2554545"/>
          </a:xfrm>
        </p:spPr>
        <p:txBody>
          <a:bodyPr/>
          <a:lstStyle/>
          <a:p>
            <a:r>
              <a:rPr lang="en-US" sz="2800" dirty="0" smtClean="0"/>
              <a:t>.NET Framework 3.0 	2006</a:t>
            </a:r>
          </a:p>
          <a:p>
            <a:pPr lvl="1"/>
            <a:r>
              <a:rPr lang="en-US" sz="2000" dirty="0" smtClean="0"/>
              <a:t>Windows Presentation Foundation (WPF) – Former known as Avalon</a:t>
            </a:r>
          </a:p>
          <a:p>
            <a:pPr lvl="1"/>
            <a:r>
              <a:rPr lang="en-US" sz="2000" dirty="0" smtClean="0"/>
              <a:t>Windows Workflow Foundation (WF)</a:t>
            </a:r>
          </a:p>
          <a:p>
            <a:pPr lvl="1"/>
            <a:r>
              <a:rPr lang="en-US" sz="2000" dirty="0" smtClean="0"/>
              <a:t>Windows Communication Foundation (WCF) – Formerly known as Indigo</a:t>
            </a:r>
          </a:p>
          <a:p>
            <a:pPr lvl="1"/>
            <a:r>
              <a:rPr lang="en-US" sz="2000" dirty="0" err="1" smtClean="0"/>
              <a:t>Cardspaces</a:t>
            </a:r>
            <a:endParaRPr lang="en-US" sz="2000" dirty="0" smtClean="0"/>
          </a:p>
          <a:p>
            <a:pPr lvl="2"/>
            <a:r>
              <a:rPr lang="en-US" sz="1600" dirty="0" err="1" smtClean="0"/>
              <a:t>InfoCard</a:t>
            </a:r>
            <a:endParaRPr lang="en-US" sz="1600" dirty="0" smtClean="0"/>
          </a:p>
          <a:p>
            <a:pPr lvl="2"/>
            <a:r>
              <a:rPr lang="en-US" sz="1600" dirty="0" smtClean="0"/>
              <a:t>Digital Identity</a:t>
            </a:r>
          </a:p>
          <a:p>
            <a:pPr lvl="2"/>
            <a:r>
              <a:rPr lang="en-US" sz="1600" smtClean="0"/>
              <a:t>Identity Provider</a:t>
            </a:r>
            <a:endParaRPr lang="en-US" sz="16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Language infrastructure</a:t>
            </a:r>
            <a:endParaRPr lang="en-US" dirty="0"/>
          </a:p>
        </p:txBody>
      </p:sp>
      <p:sp>
        <p:nvSpPr>
          <p:cNvPr id="3" name="Content Placeholder 2"/>
          <p:cNvSpPr>
            <a:spLocks noGrp="1"/>
          </p:cNvSpPr>
          <p:nvPr>
            <p:ph idx="1"/>
          </p:nvPr>
        </p:nvSpPr>
        <p:spPr>
          <a:xfrm>
            <a:off x="381000" y="1412875"/>
            <a:ext cx="8382000" cy="4848122"/>
          </a:xfrm>
        </p:spPr>
        <p:txBody>
          <a:bodyPr/>
          <a:lstStyle/>
          <a:p>
            <a:pPr>
              <a:lnSpc>
                <a:spcPct val="150000"/>
              </a:lnSpc>
            </a:pPr>
            <a:r>
              <a:rPr lang="en-US" dirty="0" smtClean="0"/>
              <a:t>Common </a:t>
            </a:r>
            <a:r>
              <a:rPr lang="en-US" dirty="0" smtClean="0"/>
              <a:t>T</a:t>
            </a:r>
            <a:r>
              <a:rPr lang="en-US" dirty="0" smtClean="0"/>
              <a:t>ype System (CTS)</a:t>
            </a:r>
          </a:p>
          <a:p>
            <a:pPr>
              <a:lnSpc>
                <a:spcPct val="150000"/>
              </a:lnSpc>
            </a:pPr>
            <a:r>
              <a:rPr lang="en-US" dirty="0" smtClean="0"/>
              <a:t>Common Language Specification (CLS)</a:t>
            </a:r>
          </a:p>
          <a:p>
            <a:pPr>
              <a:lnSpc>
                <a:spcPct val="150000"/>
              </a:lnSpc>
            </a:pPr>
            <a:r>
              <a:rPr lang="en-US" dirty="0" smtClean="0"/>
              <a:t>Common Intermediate Language (CIL)</a:t>
            </a:r>
          </a:p>
          <a:p>
            <a:pPr>
              <a:lnSpc>
                <a:spcPct val="150000"/>
              </a:lnSpc>
            </a:pPr>
            <a:r>
              <a:rPr lang="en-US" dirty="0" smtClean="0"/>
              <a:t>Common Language Runtime (CLR)</a:t>
            </a:r>
          </a:p>
          <a:p>
            <a:pPr>
              <a:lnSpc>
                <a:spcPct val="150000"/>
              </a:lnSpc>
            </a:pPr>
            <a:r>
              <a:rPr lang="en-US" dirty="0" smtClean="0"/>
              <a:t>Just-In-Time Compiler (JIT)</a:t>
            </a:r>
          </a:p>
          <a:p>
            <a:pPr>
              <a:lnSpc>
                <a:spcPct val="150000"/>
              </a:lnSpc>
            </a:pPr>
            <a:r>
              <a:rPr lang="en-US" dirty="0" smtClean="0"/>
              <a:t>Virtual Executions System (VES)</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smtClean="0"/>
              <a:t>Portability</a:t>
            </a:r>
            <a:endParaRPr sz="3600" dirty="0" smtClean="0">
              <a:solidFill>
                <a:schemeClr val="accent5"/>
              </a:solidFill>
            </a:endParaRPr>
          </a:p>
        </p:txBody>
      </p:sp>
      <p:sp>
        <p:nvSpPr>
          <p:cNvPr id="3" name="Content Placeholder 2"/>
          <p:cNvSpPr>
            <a:spLocks noGrp="1"/>
          </p:cNvSpPr>
          <p:nvPr>
            <p:ph idx="1"/>
          </p:nvPr>
        </p:nvSpPr>
        <p:spPr>
          <a:xfrm>
            <a:off x="374125" y="1478738"/>
            <a:ext cx="8382000" cy="332399"/>
          </a:xfrm>
        </p:spPr>
        <p:txBody>
          <a:bodyPr/>
          <a:lstStyle/>
          <a:p>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1_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Template>
  <TotalTime>274</TotalTime>
  <Words>276</Words>
  <Application>Microsoft Office PowerPoint</Application>
  <PresentationFormat>On-screen Show (4:3)</PresentationFormat>
  <Paragraphs>46</Paragraphs>
  <Slides>7</Slides>
  <Notes>6</Notes>
  <HiddenSlides>1</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TechEd</vt:lpstr>
      <vt:lpstr>TechEd2008_Dev_4-3_v02</vt:lpstr>
      <vt:lpstr>1_TechEd2008_Dev_4-3_v02</vt:lpstr>
      <vt:lpstr>The .NET Framework</vt:lpstr>
      <vt:lpstr>NET Background</vt:lpstr>
      <vt:lpstr>.NET History</vt:lpstr>
      <vt:lpstr>.NET History cont…</vt:lpstr>
      <vt:lpstr>Common Language infrastructure</vt:lpstr>
      <vt:lpstr>Portability</vt:lpstr>
      <vt:lpstr>Slide 7</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Embedded</dc:title>
  <dc:subject>Tech Ed 2008</dc:subject>
  <dc:creator>Mathias Andersson</dc:creator>
  <cp:keywords>Technical, partners and customers, dev, developers, developer, IT IT Pro Pros Professionals,</cp:keywords>
  <dc:description>Template: Mary Feil-Jacobs (maryjf), Heather Tall, Slidework LLC, Claire Hoover, Silverfox Productions
Formatting: onsite, Dana KW, Silver Fox Productions, Inc
Event Date: June 2-6, 2008
Event Location: Orlando, FL
Audience: Technical, partners and customers, dev, developers, developer, IT IT Pro Pros Professionals,</dc:description>
  <cp:lastModifiedBy>Mathias</cp:lastModifiedBy>
  <cp:revision>33</cp:revision>
  <dcterms:created xsi:type="dcterms:W3CDTF">2008-09-20T07:25:57Z</dcterms:created>
  <dcterms:modified xsi:type="dcterms:W3CDTF">2008-10-07T11:56:53Z</dcterms:modified>
</cp:coreProperties>
</file>