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 id="2147483758" r:id="rId2"/>
    <p:sldMasterId id="2147483777" r:id="rId3"/>
  </p:sldMasterIdLst>
  <p:notesMasterIdLst>
    <p:notesMasterId r:id="rId18"/>
  </p:notesMasterIdLst>
  <p:handoutMasterIdLst>
    <p:handoutMasterId r:id="rId19"/>
  </p:handoutMasterIdLst>
  <p:sldIdLst>
    <p:sldId id="260" r:id="rId4"/>
    <p:sldId id="358" r:id="rId5"/>
    <p:sldId id="359" r:id="rId6"/>
    <p:sldId id="360" r:id="rId7"/>
    <p:sldId id="316" r:id="rId8"/>
    <p:sldId id="362" r:id="rId9"/>
    <p:sldId id="363" r:id="rId10"/>
    <p:sldId id="364" r:id="rId11"/>
    <p:sldId id="366" r:id="rId12"/>
    <p:sldId id="367" r:id="rId13"/>
    <p:sldId id="365" r:id="rId14"/>
    <p:sldId id="368" r:id="rId15"/>
    <p:sldId id="348" r:id="rId16"/>
    <p:sldId id="259" r:id="rId1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4" clrIdx="0"/>
  <p:cmAuthor id="1" name="claireh" initials="ceh" lastIdx="3" clrIdx="1"/>
  <p:cmAuthor id="2" name="Pennie" initials="P"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3066" autoAdjust="0"/>
    <p:restoredTop sz="96105" autoAdjust="0"/>
  </p:normalViewPr>
  <p:slideViewPr>
    <p:cSldViewPr snapToGrid="0">
      <p:cViewPr varScale="1">
        <p:scale>
          <a:sx n="135" d="100"/>
          <a:sy n="135" d="100"/>
        </p:scale>
        <p:origin x="-696" y="-78"/>
      </p:cViewPr>
      <p:guideLst>
        <p:guide orient="horz" pos="144"/>
        <p:guide orient="horz" pos="1488"/>
        <p:guide orient="horz" pos="1200"/>
        <p:guide orient="horz" pos="2304"/>
        <p:guide orient="horz" pos="892"/>
        <p:guide pos="2880"/>
        <p:guide pos="240"/>
        <p:guide pos="460"/>
        <p:guide pos="5520"/>
        <p:guide pos="863"/>
        <p:guide pos="529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10/11/2008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10/11/2008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10/11/2008 9:03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examples</a:t>
            </a:r>
            <a:r>
              <a:rPr lang="en-US" baseline="0" dirty="0" smtClean="0"/>
              <a:t> of why this is useful:</a:t>
            </a:r>
          </a:p>
          <a:p>
            <a:pPr lvl="0">
              <a:buFont typeface="Arial" pitchFamily="34" charset="0"/>
              <a:buChar char="•"/>
            </a:pPr>
            <a:r>
              <a:rPr lang="en-US" sz="900" kern="1200" dirty="0" smtClean="0">
                <a:solidFill>
                  <a:schemeClr val="tx1"/>
                </a:solidFill>
                <a:latin typeface="Segoe" pitchFamily="34" charset="0"/>
                <a:ea typeface="+mn-ea"/>
                <a:cs typeface="+mn-cs"/>
              </a:rPr>
              <a:t> An architect new on a project can use all of this to understand the app, why it was designed as it is, how it operates, etc.</a:t>
            </a:r>
          </a:p>
          <a:p>
            <a:pPr lvl="0">
              <a:buFont typeface="Arial" pitchFamily="34" charset="0"/>
              <a:buChar char="•"/>
            </a:pPr>
            <a:r>
              <a:rPr lang="en-US" sz="900" kern="1200" dirty="0" smtClean="0">
                <a:solidFill>
                  <a:schemeClr val="tx1"/>
                </a:solidFill>
                <a:latin typeface="Segoe" pitchFamily="34" charset="0"/>
                <a:ea typeface="+mn-ea"/>
                <a:cs typeface="+mn-cs"/>
              </a:rPr>
              <a:t>I T  pros live with a deployed app, and they need to do root cause analysis. </a:t>
            </a:r>
          </a:p>
          <a:p>
            <a:pPr lvl="0">
              <a:buFont typeface="Arial" pitchFamily="34" charset="0"/>
              <a:buChar char="•"/>
            </a:pPr>
            <a:endParaRPr lang="en-US" sz="900" kern="1200" dirty="0" smtClean="0">
              <a:solidFill>
                <a:schemeClr val="tx1"/>
              </a:solidFill>
              <a:latin typeface="Segoe" pitchFamily="34" charset="0"/>
              <a:ea typeface="+mn-ea"/>
              <a:cs typeface="+mn-cs"/>
            </a:endParaRPr>
          </a:p>
          <a:p>
            <a:pPr lvl="0">
              <a:buFont typeface="Arial" pitchFamily="34" charset="0"/>
              <a:buNone/>
            </a:pPr>
            <a:r>
              <a:rPr lang="en-US" sz="900" kern="1200" dirty="0" smtClean="0">
                <a:solidFill>
                  <a:schemeClr val="tx1"/>
                </a:solidFill>
                <a:latin typeface="Segoe" pitchFamily="34" charset="0"/>
                <a:ea typeface="+mn-ea"/>
                <a:cs typeface="+mn-cs"/>
              </a:rPr>
              <a:t>The repository can also contain an endpoint for an external service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10/11/2008 9:03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10/11/2008 9:03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the business comes to you complaining that a service level agreement isn’t being</a:t>
            </a:r>
            <a:r>
              <a:rPr lang="en-US" baseline="0" dirty="0" smtClean="0"/>
              <a:t> met. How do you determine where the problem is? First, you’ve got to figure out which application supports this part of the process—not always an easy thing to do.</a:t>
            </a:r>
            <a:endParaRPr lang="en-US" dirty="0" smtClean="0"/>
          </a:p>
          <a:p>
            <a:endParaRPr lang="en-US" dirty="0" smtClean="0"/>
          </a:p>
          <a:p>
            <a:r>
              <a:rPr lang="en-US" dirty="0" smtClean="0"/>
              <a:t>Once the app is identified,</a:t>
            </a:r>
            <a:r>
              <a:rPr lang="en-US" baseline="0" dirty="0" smtClean="0"/>
              <a:t> you might first suspect </a:t>
            </a:r>
            <a:r>
              <a:rPr lang="en-US" dirty="0" smtClean="0"/>
              <a:t>that </a:t>
            </a:r>
            <a:r>
              <a:rPr lang="en-US" baseline="0" dirty="0" smtClean="0"/>
              <a:t>the problem is in the data center. This means that you’ve got to find the right computer in the right data center, talk to the right person—its admin—and work things out. How easy is this?</a:t>
            </a:r>
          </a:p>
          <a:p>
            <a:endParaRPr lang="en-US" baseline="0" dirty="0" smtClean="0"/>
          </a:p>
          <a:p>
            <a:r>
              <a:rPr lang="en-US" baseline="0" dirty="0" smtClean="0"/>
              <a:t>If this doesn’t help, the problem might actually be in the app itself. Perhaps the logic of the workflow is wrong—we’ve misunderstood something when we implemented it—and the business analyst who defined this workflow might be able to help. Sadly, she can’t read C#--she defines workflows using Visio—so she can’t really be helpful.</a:t>
            </a:r>
          </a:p>
          <a:p>
            <a:endParaRPr lang="en-US" baseline="0" dirty="0" smtClean="0"/>
          </a:p>
          <a:p>
            <a:r>
              <a:rPr lang="en-US" baseline="0" dirty="0" smtClean="0"/>
              <a:t>Or maybe, in this brave new service-oriented world, one of the activities in the workflow exposes a service, and there’s a problem with this service. An architect with a global knowledge of our organization’s services might be able to help us here, but again, he’s got his own descriptions of the architecture. He also can’t help.</a:t>
            </a:r>
          </a:p>
          <a:p>
            <a:endParaRPr lang="en-US" baseline="0" dirty="0" smtClean="0"/>
          </a:p>
          <a:p>
            <a:r>
              <a:rPr lang="en-US" baseline="0" dirty="0" smtClean="0"/>
              <a:t>Does this sound like your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Right now, the</a:t>
            </a:r>
            <a:r>
              <a:rPr lang="en-US" baseline="0" dirty="0" smtClean="0"/>
              <a:t> information needed to solve this problem</a:t>
            </a:r>
            <a:r>
              <a:rPr lang="en-US" dirty="0" smtClean="0"/>
              <a:t> is fragmented, stored in different ways and accessed by different tools. There</a:t>
            </a:r>
            <a:r>
              <a:rPr lang="en-US" baseline="0" dirty="0" smtClean="0"/>
              <a:t> usually aren't connections between these information silos, and so it's tough to do things like track a problem or make a change across the entire environment.</a:t>
            </a:r>
          </a:p>
          <a:p>
            <a:r>
              <a:rPr lang="en-US" baseline="0" dirty="0" smtClean="0"/>
              <a:t>Suppose, for example, that this business process changes so that the SLA on this service gets more stringent, or perhaps another business process wants to use this service. How in the world can anybody figure this out? What has to change to make this happen? Today we rely on email or Word documents or human contact—it’s a difficult process.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visual editor </a:t>
            </a:r>
            <a:r>
              <a:rPr lang="en-US" baseline="0" dirty="0" smtClean="0"/>
              <a:t>lets people create, look at, modify, and delete instances and schemas in the repository.</a:t>
            </a:r>
          </a:p>
          <a:p>
            <a:r>
              <a:rPr lang="en-US" baseline="0" dirty="0" smtClean="0"/>
              <a:t>The editor uses the Office ribbon for all views—the goal was to be easily usable by everybody. </a:t>
            </a:r>
          </a:p>
          <a:p>
            <a:r>
              <a:rPr lang="en-US" baseline="0" dirty="0" smtClean="0"/>
              <a:t>The tool has no built-in schemas. Rather, it’s a generalized editor for schematized data stored in the repository.</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sz="900" kern="1200" dirty="0" smtClean="0">
                <a:solidFill>
                  <a:schemeClr val="tx1"/>
                </a:solidFill>
                <a:latin typeface="Segoe" pitchFamily="34" charset="0"/>
                <a:ea typeface="+mn-ea"/>
                <a:cs typeface="+mn-cs"/>
              </a:rPr>
              <a:t>This</a:t>
            </a:r>
            <a:r>
              <a:rPr lang="en-US" sz="900" kern="1200" baseline="0" dirty="0" smtClean="0">
                <a:solidFill>
                  <a:schemeClr val="tx1"/>
                </a:solidFill>
                <a:latin typeface="Segoe" pitchFamily="34" charset="0"/>
                <a:ea typeface="+mn-ea"/>
                <a:cs typeface="+mn-cs"/>
              </a:rPr>
              <a:t> is</a:t>
            </a:r>
            <a:r>
              <a:rPr lang="en-US" sz="900" kern="1200" dirty="0" smtClean="0">
                <a:solidFill>
                  <a:schemeClr val="tx1"/>
                </a:solidFill>
                <a:latin typeface="Segoe" pitchFamily="34" charset="0"/>
                <a:ea typeface="+mn-ea"/>
                <a:cs typeface="+mn-cs"/>
              </a:rPr>
              <a:t> analogous to how VS and Expression Blend work together via XAML.</a:t>
            </a:r>
          </a:p>
          <a:p>
            <a:pPr lvl="0"/>
            <a:endParaRPr lang="en-US" sz="900" kern="1200" dirty="0">
              <a:solidFill>
                <a:schemeClr val="tx1"/>
              </a:solidFill>
              <a:latin typeface="Segoe"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pitchFamily="34" charset="0"/>
                <a:ea typeface="+mn-ea"/>
                <a:cs typeface="+mn-cs"/>
              </a:rPr>
              <a:t>A developer is more likely to use Visual Studio—it’s more familiar, the dev is probably doing things that aren’t possible in the visual editor or supported in the repository. Over time, this may change. </a:t>
            </a:r>
          </a:p>
          <a:p>
            <a:pPr lvl="0"/>
            <a:endParaRPr lang="en-US" sz="900" kern="1200" dirty="0" smtClean="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Hidden Slide">
    <p:bg bwMode="ltGray">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9" name="Picture 8"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0"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2"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3" name="Picture 1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ources for Developers">
    <p:spTree>
      <p:nvGrpSpPr>
        <p:cNvPr id="1" name=""/>
        <p:cNvGrpSpPr/>
        <p:nvPr/>
      </p:nvGrpSpPr>
      <p:grpSpPr>
        <a:xfrm>
          <a:off x="0" y="0"/>
          <a:ext cx="0" cy="0"/>
          <a:chOff x="0" y="0"/>
          <a:chExt cx="0" cy="0"/>
        </a:xfrm>
      </p:grpSpPr>
      <p:sp>
        <p:nvSpPr>
          <p:cNvPr id="3" name="Rounded Rectangle 2"/>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Group 33"/>
          <p:cNvGrpSpPr/>
          <p:nvPr/>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p:nvPicPr>
        <p:blipFill>
          <a:blip r:embed="rId3"/>
          <a:stretch>
            <a:fillRect/>
          </a:stretch>
        </p:blipFill>
        <p:spPr bwMode="invGray">
          <a:xfrm>
            <a:off x="838200" y="3505200"/>
            <a:ext cx="1857375" cy="942975"/>
          </a:xfrm>
          <a:prstGeom prst="rect">
            <a:avLst/>
          </a:prstGeom>
        </p:spPr>
      </p:pic>
      <p:sp>
        <p:nvSpPr>
          <p:cNvPr id="18" name="Rectangle 17"/>
          <p:cNvSpPr/>
          <p:nvPr/>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p:nvPicPr>
        <p:blipFill>
          <a:blip r:embed="rId6"/>
          <a:stretch>
            <a:fillRect/>
          </a:stretch>
        </p:blipFill>
        <p:spPr bwMode="invGray">
          <a:xfrm>
            <a:off x="914400" y="1209675"/>
            <a:ext cx="2409825" cy="1076325"/>
          </a:xfrm>
          <a:prstGeom prst="rect">
            <a:avLst/>
          </a:prstGeom>
        </p:spPr>
      </p:pic>
      <p:sp>
        <p:nvSpPr>
          <p:cNvPr id="22" name="Title 1"/>
          <p:cNvSpPr txBox="1">
            <a:spLocks/>
          </p:cNvSpPr>
          <p:nvPr/>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val Slide">
    <p:spTree>
      <p:nvGrpSpPr>
        <p:cNvPr id="1" name=""/>
        <p:cNvGrpSpPr/>
        <p:nvPr/>
      </p:nvGrpSpPr>
      <p:grpSpPr>
        <a:xfrm>
          <a:off x="0" y="0"/>
          <a:ext cx="0" cy="0"/>
          <a:chOff x="0" y="0"/>
          <a:chExt cx="0" cy="0"/>
        </a:xfrm>
      </p:grpSpPr>
      <p:sp>
        <p:nvSpPr>
          <p:cNvPr id="3" name="Round Same Side Corner Rectangle 2"/>
          <p:cNvSpPr/>
          <p:nvPr/>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p:nvPicPr>
        <p:blipFill>
          <a:blip r:embed="rId6"/>
          <a:stretch>
            <a:fillRect/>
          </a:stretch>
        </p:blipFill>
        <p:spPr bwMode="invGray">
          <a:xfrm>
            <a:off x="4826000" y="3429000"/>
            <a:ext cx="1651000" cy="838200"/>
          </a:xfrm>
          <a:prstGeom prst="rect">
            <a:avLst/>
          </a:prstGeom>
        </p:spPr>
      </p:pic>
      <p:grpSp>
        <p:nvGrpSpPr>
          <p:cNvPr id="7" name="Group 17"/>
          <p:cNvGrpSpPr/>
          <p:nvPr/>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4C19A"/>
                </a:solidFill>
                <a:latin typeface="Calibri"/>
                <a:ea typeface="+mn-ea"/>
                <a:cs typeface="+mn-cs"/>
              </a:rPr>
              <a:pPr algn="l" defTabSz="914363" rtl="0">
                <a:defRPr/>
              </a:pPr>
              <a:t>‹#›</a:t>
            </a:fld>
            <a:endParaRPr lang="en-US" sz="1400" kern="1200" dirty="0">
              <a:solidFill>
                <a:srgbClr val="F4C19A"/>
              </a:solidFill>
              <a:latin typeface="Calibri"/>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pPr algn="l" defTabSz="914363" rtl="0"/>
            <a:r>
              <a:rPr lang="en-US" kern="1200" dirty="0">
                <a:solidFill>
                  <a:srgbClr val="990033"/>
                </a:solidFill>
                <a:latin typeface="Calibri"/>
                <a:ea typeface="+mn-ea"/>
                <a:cs typeface="+mn-cs"/>
              </a:rPr>
              <a:t>Speaker instructions: </a:t>
            </a:r>
            <a:r>
              <a:rPr lang="en-US" sz="1600" kern="1200" dirty="0">
                <a:solidFill>
                  <a:srgbClr val="000000"/>
                </a:solidFill>
                <a:latin typeface="Calibri"/>
                <a:ea typeface="+mn-ea"/>
                <a:cs typeface="+mn-cs"/>
              </a:rPr>
              <a:t>Complete this slide to assist your SME (subject matter expert) in evaluating your presentation flow, topic coverage, demo integration and alignment of content to your session description and level. </a:t>
            </a:r>
          </a:p>
          <a:p>
            <a:pPr algn="l" defTabSz="914363" rtl="0">
              <a:lnSpc>
                <a:spcPct val="90000"/>
              </a:lnSpc>
              <a:spcBef>
                <a:spcPct val="20000"/>
              </a:spcBef>
            </a:pPr>
            <a:endParaRPr lang="en-US" kern="1200" dirty="0">
              <a:solidFill>
                <a:srgbClr val="990033"/>
              </a:solidFill>
              <a:latin typeface="Calibri"/>
              <a:ea typeface="+mn-ea"/>
              <a:cs typeface="+mn-cs"/>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grpSp>
        <p:nvGrpSpPr>
          <p:cNvPr id="6"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lgn="l" defTabSz="914363" rtl="0">
              <a:spcBef>
                <a:spcPts val="600"/>
              </a:spcBef>
            </a:pPr>
            <a:r>
              <a:rPr lang="en-US" sz="2000" kern="1200" dirty="0">
                <a:solidFill>
                  <a:srgbClr val="FFFFFF"/>
                </a:solidFill>
                <a:latin typeface="Calibri"/>
                <a:ea typeface="+mn-ea"/>
                <a:cs typeface="+mn-cs"/>
                <a:hlinkClick r:id="rId4"/>
              </a:rPr>
              <a:t>www.microsoft.com/teched</a:t>
            </a:r>
            <a:r>
              <a:rPr lang="en-US" sz="2000" kern="1200" dirty="0">
                <a:solidFill>
                  <a:srgbClr val="FFFFFF"/>
                </a:solidFill>
                <a:latin typeface="Calibri"/>
                <a:ea typeface="+mn-ea"/>
                <a:cs typeface="+mn-cs"/>
              </a:rPr>
              <a:t> </a:t>
            </a:r>
          </a:p>
          <a:p>
            <a:pPr lvl="1" algn="l" defTabSz="914363" rtl="0">
              <a:tabLst>
                <a:tab pos="1828800" algn="l"/>
              </a:tabLst>
            </a:pPr>
            <a:r>
              <a:rPr lang="en-US" kern="1200" dirty="0" err="1">
                <a:solidFill>
                  <a:srgbClr val="FFFFFF"/>
                </a:solidFill>
                <a:latin typeface="Calibri"/>
                <a:ea typeface="+mn-ea"/>
                <a:cs typeface="+mn-cs"/>
              </a:rPr>
              <a:t>Tech·Talks</a:t>
            </a:r>
            <a:r>
              <a:rPr lang="en-US" kern="1200" dirty="0">
                <a:solidFill>
                  <a:srgbClr val="FFFFFF"/>
                </a:solidFill>
                <a:latin typeface="Calibri"/>
                <a:ea typeface="+mn-ea"/>
                <a:cs typeface="+mn-cs"/>
              </a:rPr>
              <a:t>	 </a:t>
            </a:r>
            <a:r>
              <a:rPr lang="en-US" kern="1200" dirty="0" err="1">
                <a:solidFill>
                  <a:srgbClr val="FFFFFF"/>
                </a:solidFill>
                <a:latin typeface="Calibri"/>
                <a:ea typeface="+mn-ea"/>
                <a:cs typeface="+mn-cs"/>
              </a:rPr>
              <a:t>Tech·Ed</a:t>
            </a:r>
            <a:r>
              <a:rPr lang="en-US" kern="1200" dirty="0">
                <a:solidFill>
                  <a:srgbClr val="FFFFFF"/>
                </a:solidFill>
                <a:latin typeface="Calibri"/>
                <a:ea typeface="+mn-ea"/>
                <a:cs typeface="+mn-cs"/>
              </a:rPr>
              <a:t> Bloggers</a:t>
            </a:r>
          </a:p>
          <a:p>
            <a:pPr lvl="1" algn="l" defTabSz="914363" rtl="0">
              <a:tabLst>
                <a:tab pos="1828800" algn="l"/>
              </a:tabLst>
            </a:pPr>
            <a:r>
              <a:rPr lang="en-US" kern="1200" dirty="0">
                <a:solidFill>
                  <a:srgbClr val="FFFFFF"/>
                </a:solidFill>
                <a:latin typeface="Calibri"/>
                <a:ea typeface="+mn-ea"/>
                <a:cs typeface="+mn-cs"/>
              </a:rPr>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lgn="l" defTabSz="914363" rtl="0">
              <a:spcBef>
                <a:spcPts val="600"/>
              </a:spcBef>
              <a:tabLst>
                <a:tab pos="1828800" algn="l"/>
              </a:tabLst>
            </a:pPr>
            <a:r>
              <a:rPr lang="en-US" sz="2000" kern="1200" dirty="0">
                <a:solidFill>
                  <a:srgbClr val="FFFFFF"/>
                </a:solidFill>
                <a:latin typeface="Calibri"/>
                <a:ea typeface="+mn-ea"/>
                <a:cs typeface="+mn-cs"/>
                <a:hlinkClick r:id="rId5"/>
              </a:rPr>
              <a:t>http://microsoft.com/msdn</a:t>
            </a:r>
            <a:r>
              <a:rPr lang="en-US" sz="2400" b="1" kern="1200" dirty="0">
                <a:solidFill>
                  <a:srgbClr val="FFFFFF"/>
                </a:solidFill>
                <a:latin typeface="Calibri"/>
                <a:ea typeface="+mn-ea"/>
                <a:cs typeface="+mn-cs"/>
              </a:rPr>
              <a:t>  </a:t>
            </a:r>
            <a:endParaRPr lang="en-US" sz="2400" kern="1200" dirty="0">
              <a:solidFill>
                <a:srgbClr val="FFFFFF"/>
              </a:solidFill>
              <a:latin typeface="Calibri"/>
              <a:ea typeface="+mn-ea"/>
              <a:cs typeface="+mn-cs"/>
            </a:endParaRPr>
          </a:p>
          <a:p>
            <a:pPr lvl="1" algn="l" defTabSz="914363" rtl="0">
              <a:tabLst>
                <a:tab pos="1828800" algn="l"/>
              </a:tabLst>
            </a:pPr>
            <a:endParaRPr lang="en-US" kern="1200" dirty="0">
              <a:solidFill>
                <a:srgbClr val="FFFFFF"/>
              </a:solidFill>
              <a:latin typeface="Calibri"/>
              <a:ea typeface="+mn-ea"/>
              <a:cs typeface="+mn-cs"/>
            </a:endParaRPr>
          </a:p>
          <a:p>
            <a:pPr lvl="1" algn="l" defTabSz="914363" rtl="0">
              <a:tabLst>
                <a:tab pos="1828800" algn="l"/>
              </a:tabLst>
            </a:pPr>
            <a:r>
              <a:rPr lang="en-US" sz="2000" kern="1200" dirty="0">
                <a:solidFill>
                  <a:srgbClr val="FFFFFF"/>
                </a:solidFill>
                <a:latin typeface="Calibri"/>
                <a:ea typeface="+mn-ea"/>
                <a:cs typeface="+mn-cs"/>
              </a:rPr>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algn="l" defTabSz="914363" rtl="0">
              <a:lnSpc>
                <a:spcPct val="90000"/>
              </a:lnSpc>
              <a:spcBef>
                <a:spcPct val="0"/>
              </a:spcBef>
              <a:defRPr/>
            </a:pPr>
            <a:r>
              <a:rPr lang="en-US" sz="4800" kern="1200" spc="-100" dirty="0">
                <a:ln w="3175">
                  <a:noFill/>
                </a:ln>
                <a:solidFill>
                  <a:srgbClr val="FFFFFF"/>
                </a:solidFill>
                <a:latin typeface="Calibri" pitchFamily="34" charset="0"/>
                <a:ea typeface="+mn-ea"/>
                <a:cs typeface="Arial" charset="0"/>
              </a:rPr>
              <a:t>Resources for Developers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Complete an</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evaluation on</a:t>
            </a:r>
          </a:p>
          <a:p>
            <a:pPr algn="l" defTabSz="914099" rtl="0" fontAlgn="base">
              <a:spcBef>
                <a:spcPct val="0"/>
              </a:spcBef>
              <a:spcAft>
                <a:spcPct val="0"/>
              </a:spcAft>
              <a:defRPr/>
            </a:pPr>
            <a:r>
              <a:rPr lang="en-US" sz="3600" kern="1200" dirty="0" err="1">
                <a:solidFill>
                  <a:srgbClr val="FFFFFF"/>
                </a:solidFill>
                <a:effectLst>
                  <a:outerShdw blurRad="38100" dist="38100" dir="2700000" algn="tl">
                    <a:srgbClr val="000000">
                      <a:alpha val="43137"/>
                    </a:srgbClr>
                  </a:outerShdw>
                </a:effectLst>
                <a:latin typeface="Segoe" pitchFamily="34" charset="0"/>
                <a:ea typeface="+mn-ea"/>
                <a:cs typeface="+mn-cs"/>
              </a:rPr>
              <a:t>CommNet</a:t>
            </a: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 and</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rtl="0" fontAlgn="base">
              <a:lnSpc>
                <a:spcPts val="2400"/>
              </a:lnSpc>
              <a:spcBef>
                <a:spcPct val="0"/>
              </a:spcBef>
              <a:spcAft>
                <a:spcPct val="0"/>
              </a:spcAft>
            </a:pPr>
            <a:r>
              <a:rPr lang="en-US" sz="3600" kern="1200" dirty="0">
                <a:solidFill>
                  <a:srgbClr val="FFFFFF"/>
                </a:solidFill>
                <a:effectLst>
                  <a:outerShdw blurRad="38100" dist="38100" dir="2700000" algn="tl">
                    <a:srgbClr val="000000">
                      <a:alpha val="43137"/>
                    </a:srgbClr>
                  </a:outerShdw>
                </a:effectLst>
                <a:latin typeface="Calibri"/>
                <a:ea typeface="+mn-ea"/>
                <a:cs typeface="+mn-cs"/>
              </a:rPr>
              <a:t>1 Year </a:t>
            </a:r>
            <a:r>
              <a:rPr lang="en-US" sz="2800" kern="1200" dirty="0">
                <a:solidFill>
                  <a:srgbClr val="FFFFFF"/>
                </a:solidFill>
                <a:effectLst>
                  <a:outerShdw blurRad="38100" dist="38100" dir="2700000" algn="tl">
                    <a:srgbClr val="000000">
                      <a:alpha val="43137"/>
                    </a:srgbClr>
                  </a:outerShdw>
                </a:effectLst>
                <a:latin typeface="Calibri"/>
                <a:ea typeface="+mn-ea"/>
                <a:cs typeface="+mn-cs"/>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7"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2.pn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1.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5"/>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5"/>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49" r:id="rId10"/>
    <p:sldLayoutId id="2147483750" r:id="rId11"/>
    <p:sldLayoutId id="2147483756" r:id="rId12"/>
    <p:sldLayoutId id="2147483757" r:id="rId1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6"/>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6"/>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9"/>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6" r:id="rId17"/>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20"/>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20"/>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soa/products/oslo.aspx" TargetMode="External"/><Relationship Id="rId2" Type="http://schemas.openxmlformats.org/officeDocument/2006/relationships/notesSlide" Target="../notesSlides/notesSlide11.xml"/><Relationship Id="rId1" Type="http://schemas.openxmlformats.org/officeDocument/2006/relationships/slideLayout" Target="../slideLayouts/slideLayout44.xml"/><Relationship Id="rId5" Type="http://schemas.openxmlformats.org/officeDocument/2006/relationships/hyperlink" Target="http://www.pluralsight.com/community/blogs/dbox/archive/2008/09/06/oslo.aspx" TargetMode="External"/><Relationship Id="rId4" Type="http://schemas.openxmlformats.org/officeDocument/2006/relationships/hyperlink" Target="http://douglaspurdy.com/2008/09/06/what-is-osl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0" bIns="0" rtlCol="0" anchor="ctr">
            <a:noAutofit/>
          </a:bodyPr>
          <a:lstStyle/>
          <a:p>
            <a:r>
              <a:rPr lang="en-GB" dirty="0" smtClean="0"/>
              <a:t>Introducing “Oslo”</a:t>
            </a:r>
            <a:endParaRPr dirty="0"/>
          </a:p>
        </p:txBody>
      </p:sp>
      <p:sp>
        <p:nvSpPr>
          <p:cNvPr id="3" name="Subtitle 2"/>
          <p:cNvSpPr>
            <a:spLocks noGrp="1"/>
          </p:cNvSpPr>
          <p:nvPr>
            <p:ph type="subTitle" idx="1"/>
          </p:nvPr>
        </p:nvSpPr>
        <p:spPr/>
        <p:txBody>
          <a:bodyPr/>
          <a:lstStyle/>
          <a:p>
            <a:r>
              <a:rPr lang="en-US" dirty="0" smtClean="0"/>
              <a:t>Mathias </a:t>
            </a:r>
            <a:r>
              <a:rPr lang="en-US" dirty="0" err="1" smtClean="0"/>
              <a:t>Andersson</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Working Together</a:t>
            </a:r>
            <a:br>
              <a:rPr lang="en-US" dirty="0" smtClean="0"/>
            </a:br>
            <a:r>
              <a:rPr sz="3600" dirty="0" smtClean="0">
                <a:solidFill>
                  <a:schemeClr val="accent5"/>
                </a:solidFill>
              </a:rPr>
              <a:t>Different tools for different roles</a:t>
            </a:r>
          </a:p>
        </p:txBody>
      </p:sp>
      <p:sp>
        <p:nvSpPr>
          <p:cNvPr id="74" name="Content Placeholder 73"/>
          <p:cNvSpPr>
            <a:spLocks noGrp="1"/>
          </p:cNvSpPr>
          <p:nvPr>
            <p:ph idx="1"/>
          </p:nvPr>
        </p:nvSpPr>
        <p:spPr>
          <a:xfrm>
            <a:off x="381000" y="1905000"/>
            <a:ext cx="8382000" cy="886397"/>
          </a:xfrm>
        </p:spPr>
        <p:txBody>
          <a:bodyPr/>
          <a:lstStyle/>
          <a:p>
            <a:r>
              <a:rPr lang="en-US" dirty="0" smtClean="0"/>
              <a:t>Business analysts and developers can work together to build WF/WCF applications</a:t>
            </a:r>
          </a:p>
        </p:txBody>
      </p:sp>
      <p:grpSp>
        <p:nvGrpSpPr>
          <p:cNvPr id="3" name="Group 29"/>
          <p:cNvGrpSpPr/>
          <p:nvPr/>
        </p:nvGrpSpPr>
        <p:grpSpPr>
          <a:xfrm>
            <a:off x="3505200" y="2757487"/>
            <a:ext cx="2127955" cy="1556456"/>
            <a:chOff x="3505200" y="2833687"/>
            <a:chExt cx="2127955" cy="1556456"/>
          </a:xfrm>
        </p:grpSpPr>
        <p:sp>
          <p:nvSpPr>
            <p:cNvPr id="121" name="Can 120"/>
            <p:cNvSpPr/>
            <p:nvPr/>
          </p:nvSpPr>
          <p:spPr bwMode="auto">
            <a:xfrm>
              <a:off x="3505200" y="3214687"/>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2" name="TextBox 121"/>
            <p:cNvSpPr txBox="1"/>
            <p:nvPr/>
          </p:nvSpPr>
          <p:spPr>
            <a:xfrm>
              <a:off x="3581400" y="2833687"/>
              <a:ext cx="1981200" cy="400110"/>
            </a:xfrm>
            <a:prstGeom prst="rect">
              <a:avLst/>
            </a:prstGeom>
            <a:noFill/>
          </p:spPr>
          <p:txBody>
            <a:bodyPr wrap="square" rtlCol="0">
              <a:spAutoFit/>
            </a:bodyPr>
            <a:lstStyle/>
            <a:p>
              <a:pPr algn="ctr"/>
              <a:r>
                <a:rPr lang="en-US" sz="2000" b="1" dirty="0" smtClean="0"/>
                <a:t>Repository</a:t>
              </a:r>
              <a:endParaRPr lang="en-US" sz="2000" b="1" dirty="0"/>
            </a:p>
          </p:txBody>
        </p:sp>
        <p:sp useBgFill="1">
          <p:nvSpPr>
            <p:cNvPr id="124" name="Rectangle 123"/>
            <p:cNvSpPr/>
            <p:nvPr/>
          </p:nvSpPr>
          <p:spPr bwMode="auto">
            <a:xfrm>
              <a:off x="3657600" y="3595687"/>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5" name="Straight Connector 124"/>
            <p:cNvCxnSpPr/>
            <p:nvPr/>
          </p:nvCxnSpPr>
          <p:spPr>
            <a:xfrm rot="5400000">
              <a:off x="3924697" y="3938190"/>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4648200" y="3976687"/>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7" name="Straight Arrow Connector 126"/>
            <p:cNvCxnSpPr>
              <a:stCxn id="124" idx="3"/>
            </p:cNvCxnSpPr>
            <p:nvPr/>
          </p:nvCxnSpPr>
          <p:spPr>
            <a:xfrm>
              <a:off x="4191000" y="3709987"/>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30"/>
          <p:cNvGrpSpPr/>
          <p:nvPr/>
        </p:nvGrpSpPr>
        <p:grpSpPr>
          <a:xfrm>
            <a:off x="381000" y="3976687"/>
            <a:ext cx="2286000" cy="2731532"/>
            <a:chOff x="381000" y="4052887"/>
            <a:chExt cx="2286000" cy="2731532"/>
          </a:xfrm>
        </p:grpSpPr>
        <p:sp>
          <p:nvSpPr>
            <p:cNvPr id="123" name="TextBox 122"/>
            <p:cNvSpPr txBox="1"/>
            <p:nvPr/>
          </p:nvSpPr>
          <p:spPr>
            <a:xfrm>
              <a:off x="381000" y="4052887"/>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pic>
          <p:nvPicPr>
            <p:cNvPr id="120" name="Picture 119"/>
            <p:cNvPicPr>
              <a:picLocks noChangeAspect="1" noChangeArrowheads="1"/>
            </p:cNvPicPr>
            <p:nvPr/>
          </p:nvPicPr>
          <p:blipFill>
            <a:blip r:embed="rId3" cstate="print"/>
            <a:srcRect/>
            <a:stretch>
              <a:fillRect/>
            </a:stretch>
          </p:blipFill>
          <p:spPr bwMode="auto">
            <a:xfrm>
              <a:off x="762000" y="4510087"/>
              <a:ext cx="1524000" cy="1219200"/>
            </a:xfrm>
            <a:prstGeom prst="rect">
              <a:avLst/>
            </a:prstGeom>
            <a:noFill/>
            <a:ln w="9525">
              <a:noFill/>
              <a:miter lim="800000"/>
              <a:headEnd/>
              <a:tailEnd/>
            </a:ln>
            <a:effectLst>
              <a:outerShdw blurRad="342900" dist="50800" dir="5400000" algn="ctr" rotWithShape="0">
                <a:schemeClr val="bg2"/>
              </a:outerShdw>
            </a:effectLst>
          </p:spPr>
        </p:pic>
        <p:grpSp>
          <p:nvGrpSpPr>
            <p:cNvPr id="5" name="Group 7"/>
            <p:cNvGrpSpPr>
              <a:grpSpLocks/>
            </p:cNvGrpSpPr>
            <p:nvPr/>
          </p:nvGrpSpPr>
          <p:grpSpPr bwMode="auto">
            <a:xfrm>
              <a:off x="1371600" y="5805487"/>
              <a:ext cx="281354" cy="609600"/>
              <a:chOff x="2028" y="720"/>
              <a:chExt cx="864" cy="1780"/>
            </a:xfrm>
          </p:grpSpPr>
          <p:sp>
            <p:nvSpPr>
              <p:cNvPr id="67" name="AutoShape 8" descr="Dark vertical"/>
              <p:cNvSpPr>
                <a:spLocks noChangeArrowheads="1"/>
              </p:cNvSpPr>
              <p:nvPr/>
            </p:nvSpPr>
            <p:spPr bwMode="auto">
              <a:xfrm rot="10800000">
                <a:off x="2028" y="1296"/>
                <a:ext cx="864" cy="864"/>
              </a:xfrm>
              <a:prstGeom prst="triangle">
                <a:avLst>
                  <a:gd name="adj" fmla="val 50000"/>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sp>
            <p:nvSpPr>
              <p:cNvPr id="68" name="Oval 9" descr="Dark vertical"/>
              <p:cNvSpPr>
                <a:spLocks noChangeArrowheads="1"/>
              </p:cNvSpPr>
              <p:nvPr/>
            </p:nvSpPr>
            <p:spPr bwMode="auto">
              <a:xfrm>
                <a:off x="2190" y="720"/>
                <a:ext cx="528" cy="528"/>
              </a:xfrm>
              <a:prstGeom prst="ellipse">
                <a:avLst/>
              </a:prstGeom>
              <a:pattFill prst="dkVert">
                <a:fgClr>
                  <a:schemeClr val="folHlink"/>
                </a:fgClr>
                <a:bgClr>
                  <a:schemeClr val="tx1"/>
                </a:bgClr>
              </a:pattFill>
              <a:ln w="38100" algn="ctr">
                <a:noFill/>
                <a:round/>
                <a:headEnd/>
                <a:tailEnd type="none" w="lg" len="lg"/>
              </a:ln>
            </p:spPr>
            <p:txBody>
              <a:bodyPr anchor="ctr">
                <a:spAutoFit/>
              </a:bodyPr>
              <a:lstStyle/>
              <a:p>
                <a:endParaRPr lang="en-US"/>
              </a:p>
            </p:txBody>
          </p:sp>
          <p:sp>
            <p:nvSpPr>
              <p:cNvPr id="69" name="Rectangle 10" descr="Dark vertical"/>
              <p:cNvSpPr>
                <a:spLocks noChangeArrowheads="1"/>
              </p:cNvSpPr>
              <p:nvPr/>
            </p:nvSpPr>
            <p:spPr bwMode="auto">
              <a:xfrm>
                <a:off x="2304" y="1732"/>
                <a:ext cx="310" cy="768"/>
              </a:xfrm>
              <a:prstGeom prst="rect">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grpSp>
        <p:sp>
          <p:nvSpPr>
            <p:cNvPr id="70" name="Rectangle 12"/>
            <p:cNvSpPr>
              <a:spLocks noChangeArrowheads="1"/>
            </p:cNvSpPr>
            <p:nvPr/>
          </p:nvSpPr>
          <p:spPr bwMode="auto">
            <a:xfrm>
              <a:off x="609600" y="6415087"/>
              <a:ext cx="1772153" cy="369332"/>
            </a:xfrm>
            <a:prstGeom prst="rect">
              <a:avLst/>
            </a:prstGeom>
            <a:noFill/>
            <a:ln w="28575" algn="ctr">
              <a:noFill/>
              <a:miter lim="800000"/>
              <a:headEnd/>
              <a:tailEnd type="none" w="lg" len="lg"/>
            </a:ln>
          </p:spPr>
          <p:txBody>
            <a:bodyPr wrap="none">
              <a:spAutoFit/>
            </a:bodyPr>
            <a:lstStyle/>
            <a:p>
              <a:pPr algn="ctr"/>
              <a:r>
                <a:rPr lang="en-US" sz="1800" b="1" i="1" dirty="0" smtClean="0"/>
                <a:t>Business Analyst</a:t>
              </a:r>
              <a:endParaRPr lang="en-US" sz="1800" b="1" i="1" dirty="0"/>
            </a:p>
          </p:txBody>
        </p:sp>
      </p:grpSp>
      <p:grpSp>
        <p:nvGrpSpPr>
          <p:cNvPr id="6" name="Group 33"/>
          <p:cNvGrpSpPr/>
          <p:nvPr/>
        </p:nvGrpSpPr>
        <p:grpSpPr>
          <a:xfrm>
            <a:off x="5040351" y="4171833"/>
            <a:ext cx="1817650" cy="1718784"/>
            <a:chOff x="5040351" y="4248033"/>
            <a:chExt cx="1817650" cy="1718784"/>
          </a:xfrm>
        </p:grpSpPr>
        <p:sp>
          <p:nvSpPr>
            <p:cNvPr id="138" name="TextBox 137"/>
            <p:cNvSpPr txBox="1"/>
            <p:nvPr/>
          </p:nvSpPr>
          <p:spPr>
            <a:xfrm>
              <a:off x="5562600" y="5043487"/>
              <a:ext cx="1143000" cy="923330"/>
            </a:xfrm>
            <a:prstGeom prst="rect">
              <a:avLst/>
            </a:prstGeom>
            <a:noFill/>
          </p:spPr>
          <p:txBody>
            <a:bodyPr wrap="square" rtlCol="0">
              <a:spAutoFit/>
            </a:bodyPr>
            <a:lstStyle/>
            <a:p>
              <a:pPr algn="ctr"/>
              <a:r>
                <a:rPr lang="en-US" b="1" i="1" dirty="0" smtClean="0"/>
                <a:t>Workflow definition as XAML</a:t>
              </a:r>
              <a:endParaRPr lang="en-US" b="1" i="1" dirty="0"/>
            </a:p>
          </p:txBody>
        </p:sp>
        <p:sp>
          <p:nvSpPr>
            <p:cNvPr id="71" name="Freeform 70"/>
            <p:cNvSpPr/>
            <p:nvPr/>
          </p:nvSpPr>
          <p:spPr>
            <a:xfrm>
              <a:off x="5040351" y="4248033"/>
              <a:ext cx="1817650" cy="871654"/>
            </a:xfrm>
            <a:custGeom>
              <a:avLst/>
              <a:gdLst>
                <a:gd name="connsiteX0" fmla="*/ 1996068 w 1996068"/>
                <a:gd name="connsiteY0" fmla="*/ 1583473 h 1583473"/>
                <a:gd name="connsiteX1" fmla="*/ 568712 w 1996068"/>
                <a:gd name="connsiteY1" fmla="*/ 702527 h 1583473"/>
                <a:gd name="connsiteX2" fmla="*/ 0 w 1996068"/>
                <a:gd name="connsiteY2" fmla="*/ 0 h 1583473"/>
              </a:gdLst>
              <a:ahLst/>
              <a:cxnLst>
                <a:cxn ang="0">
                  <a:pos x="connsiteX0" y="connsiteY0"/>
                </a:cxn>
                <a:cxn ang="0">
                  <a:pos x="connsiteX1" y="connsiteY1"/>
                </a:cxn>
                <a:cxn ang="0">
                  <a:pos x="connsiteX2" y="connsiteY2"/>
                </a:cxn>
              </a:cxnLst>
              <a:rect l="l" t="t" r="r" b="b"/>
              <a:pathLst>
                <a:path w="1996068" h="1583473">
                  <a:moveTo>
                    <a:pt x="1996068" y="1583473"/>
                  </a:moveTo>
                  <a:cubicBezTo>
                    <a:pt x="1448729" y="1274956"/>
                    <a:pt x="901390" y="966439"/>
                    <a:pt x="568712" y="702527"/>
                  </a:cubicBezTo>
                  <a:cubicBezTo>
                    <a:pt x="236034" y="438615"/>
                    <a:pt x="118017" y="219307"/>
                    <a:pt x="0"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31"/>
          <p:cNvGrpSpPr/>
          <p:nvPr/>
        </p:nvGrpSpPr>
        <p:grpSpPr>
          <a:xfrm>
            <a:off x="2295293" y="4129087"/>
            <a:ext cx="2581507" cy="1761530"/>
            <a:chOff x="2295293" y="4205287"/>
            <a:chExt cx="2581507" cy="1761530"/>
          </a:xfrm>
        </p:grpSpPr>
        <p:sp>
          <p:nvSpPr>
            <p:cNvPr id="72" name="Freeform 71"/>
            <p:cNvSpPr/>
            <p:nvPr/>
          </p:nvSpPr>
          <p:spPr>
            <a:xfrm>
              <a:off x="2295293" y="4205287"/>
              <a:ext cx="2581507" cy="901390"/>
            </a:xfrm>
            <a:custGeom>
              <a:avLst/>
              <a:gdLst>
                <a:gd name="connsiteX0" fmla="*/ 0 w 2575931"/>
                <a:gd name="connsiteY0" fmla="*/ 1962614 h 1962614"/>
                <a:gd name="connsiteX1" fmla="*/ 1929161 w 2575931"/>
                <a:gd name="connsiteY1" fmla="*/ 1193180 h 1962614"/>
                <a:gd name="connsiteX2" fmla="*/ 2575931 w 2575931"/>
                <a:gd name="connsiteY2" fmla="*/ 0 h 1962614"/>
              </a:gdLst>
              <a:ahLst/>
              <a:cxnLst>
                <a:cxn ang="0">
                  <a:pos x="connsiteX0" y="connsiteY0"/>
                </a:cxn>
                <a:cxn ang="0">
                  <a:pos x="connsiteX1" y="connsiteY1"/>
                </a:cxn>
                <a:cxn ang="0">
                  <a:pos x="connsiteX2" y="connsiteY2"/>
                </a:cxn>
              </a:cxnLst>
              <a:rect l="l" t="t" r="r" b="b"/>
              <a:pathLst>
                <a:path w="2575931" h="1962614">
                  <a:moveTo>
                    <a:pt x="0" y="1962614"/>
                  </a:moveTo>
                  <a:cubicBezTo>
                    <a:pt x="749919" y="1741448"/>
                    <a:pt x="1499839" y="1520282"/>
                    <a:pt x="1929161" y="1193180"/>
                  </a:cubicBezTo>
                  <a:cubicBezTo>
                    <a:pt x="2358483" y="866078"/>
                    <a:pt x="2467207" y="433039"/>
                    <a:pt x="2575931"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2743200" y="5043487"/>
              <a:ext cx="2133600" cy="923330"/>
            </a:xfrm>
            <a:prstGeom prst="rect">
              <a:avLst/>
            </a:prstGeom>
            <a:noFill/>
          </p:spPr>
          <p:txBody>
            <a:bodyPr wrap="square" rtlCol="0">
              <a:spAutoFit/>
            </a:bodyPr>
            <a:lstStyle/>
            <a:p>
              <a:pPr algn="ctr"/>
              <a:r>
                <a:rPr lang="en-US" b="1" i="1" dirty="0" smtClean="0"/>
                <a:t>Workflow definition as repository instance</a:t>
              </a:r>
              <a:endParaRPr lang="en-US" b="1" i="1" dirty="0"/>
            </a:p>
          </p:txBody>
        </p:sp>
      </p:grpSp>
      <p:grpSp>
        <p:nvGrpSpPr>
          <p:cNvPr id="8" name="Group 35"/>
          <p:cNvGrpSpPr/>
          <p:nvPr/>
        </p:nvGrpSpPr>
        <p:grpSpPr>
          <a:xfrm>
            <a:off x="6705600" y="4129087"/>
            <a:ext cx="2057400" cy="2652713"/>
            <a:chOff x="6705600" y="3886200"/>
            <a:chExt cx="2057400" cy="2652713"/>
          </a:xfrm>
        </p:grpSpPr>
        <p:grpSp>
          <p:nvGrpSpPr>
            <p:cNvPr id="9" name="Group 32"/>
            <p:cNvGrpSpPr/>
            <p:nvPr/>
          </p:nvGrpSpPr>
          <p:grpSpPr>
            <a:xfrm>
              <a:off x="6705600" y="3886200"/>
              <a:ext cx="2057400" cy="2652713"/>
              <a:chOff x="6705600" y="4205287"/>
              <a:chExt cx="2057400" cy="2652713"/>
            </a:xfrm>
          </p:grpSpPr>
          <p:sp>
            <p:nvSpPr>
              <p:cNvPr id="136" name="TextBox 135"/>
              <p:cNvSpPr txBox="1"/>
              <p:nvPr/>
            </p:nvSpPr>
            <p:spPr>
              <a:xfrm>
                <a:off x="6705600" y="4205287"/>
                <a:ext cx="2057400" cy="400110"/>
              </a:xfrm>
              <a:prstGeom prst="rect">
                <a:avLst/>
              </a:prstGeom>
              <a:noFill/>
            </p:spPr>
            <p:txBody>
              <a:bodyPr wrap="square" rtlCol="0">
                <a:spAutoFit/>
              </a:bodyPr>
              <a:lstStyle/>
              <a:p>
                <a:pPr algn="ctr"/>
                <a:r>
                  <a:rPr lang="en-US" sz="2000" b="1" dirty="0" smtClean="0"/>
                  <a:t>Visual Studio</a:t>
                </a:r>
                <a:endParaRPr lang="en-US" sz="2000" b="1" dirty="0"/>
              </a:p>
            </p:txBody>
          </p:sp>
          <p:grpSp>
            <p:nvGrpSpPr>
              <p:cNvPr id="10" name="Group 15"/>
              <p:cNvGrpSpPr>
                <a:grpSpLocks/>
              </p:cNvGrpSpPr>
              <p:nvPr/>
            </p:nvGrpSpPr>
            <p:grpSpPr bwMode="auto">
              <a:xfrm>
                <a:off x="7620000" y="5805487"/>
                <a:ext cx="293914" cy="685800"/>
                <a:chOff x="2976" y="768"/>
                <a:chExt cx="912" cy="2135"/>
              </a:xfrm>
            </p:grpSpPr>
            <p:sp>
              <p:nvSpPr>
                <p:cNvPr id="60" name="Oval 16" descr="Dark vertical"/>
                <p:cNvSpPr>
                  <a:spLocks noChangeArrowheads="1"/>
                </p:cNvSpPr>
                <p:nvPr/>
              </p:nvSpPr>
              <p:spPr bwMode="auto">
                <a:xfrm>
                  <a:off x="3141" y="768"/>
                  <a:ext cx="611" cy="614"/>
                </a:xfrm>
                <a:prstGeom prst="ellipse">
                  <a:avLst/>
                </a:prstGeom>
                <a:pattFill prst="dkVert">
                  <a:fgClr>
                    <a:srgbClr val="B2B2B2"/>
                  </a:fgClr>
                  <a:bgClr>
                    <a:schemeClr val="tx2"/>
                  </a:bgClr>
                </a:pattFill>
                <a:ln w="38100" algn="ctr">
                  <a:noFill/>
                  <a:round/>
                  <a:headEnd/>
                  <a:tailEnd type="none" w="lg" len="lg"/>
                </a:ln>
              </p:spPr>
              <p:txBody>
                <a:bodyPr anchor="ctr">
                  <a:spAutoFit/>
                </a:bodyPr>
                <a:lstStyle/>
                <a:p>
                  <a:endParaRPr lang="en-US"/>
                </a:p>
              </p:txBody>
            </p:sp>
            <p:grpSp>
              <p:nvGrpSpPr>
                <p:cNvPr id="11" name="Group 17"/>
                <p:cNvGrpSpPr>
                  <a:grpSpLocks/>
                </p:cNvGrpSpPr>
                <p:nvPr/>
              </p:nvGrpSpPr>
              <p:grpSpPr bwMode="auto">
                <a:xfrm>
                  <a:off x="2976" y="1433"/>
                  <a:ext cx="912" cy="1470"/>
                  <a:chOff x="2976" y="1433"/>
                  <a:chExt cx="912" cy="1495"/>
                </a:xfrm>
              </p:grpSpPr>
              <p:sp>
                <p:nvSpPr>
                  <p:cNvPr id="62" name="AutoShape 18" descr="Dark vertical"/>
                  <p:cNvSpPr>
                    <a:spLocks noChangeArrowheads="1"/>
                  </p:cNvSpPr>
                  <p:nvPr/>
                </p:nvSpPr>
                <p:spPr bwMode="auto">
                  <a:xfrm rot="10800000">
                    <a:off x="2976" y="1433"/>
                    <a:ext cx="912" cy="834"/>
                  </a:xfrm>
                  <a:prstGeom prst="triangle">
                    <a:avLst>
                      <a:gd name="adj" fmla="val 50000"/>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3" name="AutoShape 19"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4" name="AutoShape 20" descr="Dark vertical"/>
                  <p:cNvSpPr>
                    <a:spLocks noChangeArrowheads="1"/>
                  </p:cNvSpPr>
                  <p:nvPr/>
                </p:nvSpPr>
                <p:spPr bwMode="auto">
                  <a:xfrm rot="3796604">
                    <a:off x="2950"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grpSp>
          </p:grpSp>
          <p:sp>
            <p:nvSpPr>
              <p:cNvPr id="65" name="Rectangle 21"/>
              <p:cNvSpPr>
                <a:spLocks noChangeArrowheads="1"/>
              </p:cNvSpPr>
              <p:nvPr/>
            </p:nvSpPr>
            <p:spPr bwMode="auto">
              <a:xfrm>
                <a:off x="7097939" y="6491287"/>
                <a:ext cx="1289050" cy="366713"/>
              </a:xfrm>
              <a:prstGeom prst="rect">
                <a:avLst/>
              </a:prstGeom>
              <a:noFill/>
              <a:ln w="28575" algn="ctr">
                <a:noFill/>
                <a:miter lim="800000"/>
                <a:headEnd/>
                <a:tailEnd type="none" w="lg" len="lg"/>
              </a:ln>
            </p:spPr>
            <p:txBody>
              <a:bodyPr wrap="none">
                <a:spAutoFit/>
              </a:bodyPr>
              <a:lstStyle/>
              <a:p>
                <a:pPr algn="ctr"/>
                <a:r>
                  <a:rPr lang="en-US" sz="1800" b="1" i="1"/>
                  <a:t>Developer</a:t>
                </a:r>
              </a:p>
            </p:txBody>
          </p:sp>
        </p:grpSp>
        <p:pic>
          <p:nvPicPr>
            <p:cNvPr id="35" name="Picture 2"/>
            <p:cNvPicPr>
              <a:picLocks noChangeAspect="1" noChangeArrowheads="1"/>
            </p:cNvPicPr>
            <p:nvPr/>
          </p:nvPicPr>
          <p:blipFill>
            <a:blip r:embed="rId4" cstate="print"/>
            <a:srcRect/>
            <a:stretch>
              <a:fillRect/>
            </a:stretch>
          </p:blipFill>
          <p:spPr bwMode="auto">
            <a:xfrm>
              <a:off x="6858000" y="4267200"/>
              <a:ext cx="1774300" cy="1066800"/>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smtClean="0"/>
              <a:t>What's In The Repository</a:t>
            </a:r>
            <a:br>
              <a:rPr lang="en-US" smtClean="0"/>
            </a:br>
            <a:r>
              <a:rPr lang="en-US" sz="3600" smtClean="0">
                <a:solidFill>
                  <a:schemeClr val="accent5"/>
                </a:solidFill>
              </a:rPr>
              <a:t>Some examples of pre-defined schemas</a:t>
            </a:r>
            <a:endParaRPr lang="en-US" sz="3600" dirty="0" smtClean="0">
              <a:solidFill>
                <a:schemeClr val="accent5"/>
              </a:solidFill>
            </a:endParaRPr>
          </a:p>
        </p:txBody>
      </p:sp>
      <p:sp>
        <p:nvSpPr>
          <p:cNvPr id="6" name="TextBox 5"/>
          <p:cNvSpPr txBox="1"/>
          <p:nvPr/>
        </p:nvSpPr>
        <p:spPr>
          <a:xfrm>
            <a:off x="3658394" y="1751806"/>
            <a:ext cx="2819875" cy="523220"/>
          </a:xfrm>
          <a:prstGeom prst="rect">
            <a:avLst/>
          </a:prstGeom>
          <a:noFill/>
        </p:spPr>
        <p:txBody>
          <a:bodyPr wrap="none" rtlCol="0">
            <a:spAutoFit/>
          </a:bodyPr>
          <a:lstStyle/>
          <a:p>
            <a:r>
              <a:rPr lang="en-US" sz="2800" b="1" dirty="0" smtClean="0"/>
              <a:t>What It Describes</a:t>
            </a:r>
            <a:endParaRPr lang="en-US" sz="2800" b="1" dirty="0"/>
          </a:p>
        </p:txBody>
      </p:sp>
      <p:sp>
        <p:nvSpPr>
          <p:cNvPr id="7" name="TextBox 6"/>
          <p:cNvSpPr txBox="1"/>
          <p:nvPr/>
        </p:nvSpPr>
        <p:spPr>
          <a:xfrm>
            <a:off x="381000" y="1752600"/>
            <a:ext cx="1348446" cy="523220"/>
          </a:xfrm>
          <a:prstGeom prst="rect">
            <a:avLst/>
          </a:prstGeom>
          <a:noFill/>
        </p:spPr>
        <p:txBody>
          <a:bodyPr wrap="none" rtlCol="0">
            <a:spAutoFit/>
          </a:bodyPr>
          <a:lstStyle/>
          <a:p>
            <a:r>
              <a:rPr lang="en-US" sz="2800" b="1" dirty="0" smtClean="0"/>
              <a:t>Schema</a:t>
            </a:r>
            <a:endParaRPr lang="en-US" sz="2800" b="1" dirty="0"/>
          </a:p>
        </p:txBody>
      </p:sp>
      <p:cxnSp>
        <p:nvCxnSpPr>
          <p:cNvPr id="9" name="Straight Connector 8"/>
          <p:cNvCxnSpPr/>
          <p:nvPr/>
        </p:nvCxnSpPr>
        <p:spPr>
          <a:xfrm>
            <a:off x="0" y="2286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1334294" y="4456906"/>
            <a:ext cx="4343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44"/>
          <p:cNvGrpSpPr/>
          <p:nvPr/>
        </p:nvGrpSpPr>
        <p:grpSpPr>
          <a:xfrm>
            <a:off x="0" y="2285206"/>
            <a:ext cx="9144794" cy="840582"/>
            <a:chOff x="0" y="2285206"/>
            <a:chExt cx="9144794" cy="840582"/>
          </a:xfrm>
        </p:grpSpPr>
        <p:grpSp>
          <p:nvGrpSpPr>
            <p:cNvPr id="8" name="Group 43"/>
            <p:cNvGrpSpPr/>
            <p:nvPr/>
          </p:nvGrpSpPr>
          <p:grpSpPr>
            <a:xfrm>
              <a:off x="228600" y="2285206"/>
              <a:ext cx="8916194" cy="830997"/>
              <a:chOff x="228600" y="2285206"/>
              <a:chExt cx="8916194" cy="830997"/>
            </a:xfrm>
          </p:grpSpPr>
          <p:sp>
            <p:nvSpPr>
              <p:cNvPr id="4" name="TextBox 3"/>
              <p:cNvSpPr txBox="1"/>
              <p:nvPr/>
            </p:nvSpPr>
            <p:spPr>
              <a:xfrm>
                <a:off x="228600" y="2438400"/>
                <a:ext cx="1131913" cy="461665"/>
              </a:xfrm>
              <a:prstGeom prst="rect">
                <a:avLst/>
              </a:prstGeom>
              <a:noFill/>
            </p:spPr>
            <p:txBody>
              <a:bodyPr wrap="none" rtlCol="0">
                <a:spAutoFit/>
              </a:bodyPr>
              <a:lstStyle/>
              <a:p>
                <a:r>
                  <a:rPr lang="en-US" sz="2400" dirty="0" smtClean="0"/>
                  <a:t>Process</a:t>
                </a:r>
                <a:endParaRPr lang="en-US" sz="2400" dirty="0"/>
              </a:p>
            </p:txBody>
          </p:sp>
          <p:sp>
            <p:nvSpPr>
              <p:cNvPr id="5" name="TextBox 4"/>
              <p:cNvSpPr txBox="1"/>
              <p:nvPr/>
            </p:nvSpPr>
            <p:spPr>
              <a:xfrm>
                <a:off x="3658394" y="2285206"/>
                <a:ext cx="5486400" cy="830997"/>
              </a:xfrm>
              <a:prstGeom prst="rect">
                <a:avLst/>
              </a:prstGeom>
              <a:noFill/>
            </p:spPr>
            <p:txBody>
              <a:bodyPr wrap="square" rtlCol="0">
                <a:spAutoFit/>
              </a:bodyPr>
              <a:lstStyle/>
              <a:p>
                <a:r>
                  <a:rPr lang="en-US" sz="2400" dirty="0" smtClean="0"/>
                  <a:t>The steps in a process, e.g., a business process</a:t>
                </a:r>
                <a:endParaRPr lang="en-US" sz="2400" dirty="0"/>
              </a:p>
            </p:txBody>
          </p:sp>
        </p:grpSp>
        <p:cxnSp>
          <p:nvCxnSpPr>
            <p:cNvPr id="27" name="Straight Connector 26"/>
            <p:cNvCxnSpPr/>
            <p:nvPr/>
          </p:nvCxnSpPr>
          <p:spPr>
            <a:xfrm>
              <a:off x="0" y="3124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47"/>
          <p:cNvGrpSpPr/>
          <p:nvPr/>
        </p:nvGrpSpPr>
        <p:grpSpPr>
          <a:xfrm>
            <a:off x="0" y="4190206"/>
            <a:ext cx="9144000" cy="840582"/>
            <a:chOff x="0" y="4190206"/>
            <a:chExt cx="9144000" cy="840582"/>
          </a:xfrm>
        </p:grpSpPr>
        <p:sp>
          <p:nvSpPr>
            <p:cNvPr id="14" name="TextBox 13"/>
            <p:cNvSpPr txBox="1"/>
            <p:nvPr/>
          </p:nvSpPr>
          <p:spPr>
            <a:xfrm>
              <a:off x="228600" y="4343400"/>
              <a:ext cx="1083630" cy="461665"/>
            </a:xfrm>
            <a:prstGeom prst="rect">
              <a:avLst/>
            </a:prstGeom>
            <a:noFill/>
          </p:spPr>
          <p:txBody>
            <a:bodyPr wrap="none" rtlCol="0">
              <a:spAutoFit/>
            </a:bodyPr>
            <a:lstStyle/>
            <a:p>
              <a:r>
                <a:rPr lang="en-US" sz="2400" dirty="0" smtClean="0"/>
                <a:t>Service</a:t>
              </a:r>
              <a:endParaRPr lang="en-US" sz="2400" dirty="0"/>
            </a:p>
          </p:txBody>
        </p:sp>
        <p:sp>
          <p:nvSpPr>
            <p:cNvPr id="15" name="TextBox 14"/>
            <p:cNvSpPr txBox="1"/>
            <p:nvPr/>
          </p:nvSpPr>
          <p:spPr>
            <a:xfrm>
              <a:off x="3658394" y="4190206"/>
              <a:ext cx="5105400" cy="830997"/>
            </a:xfrm>
            <a:prstGeom prst="rect">
              <a:avLst/>
            </a:prstGeom>
            <a:noFill/>
          </p:spPr>
          <p:txBody>
            <a:bodyPr wrap="square" rtlCol="0">
              <a:spAutoFit/>
            </a:bodyPr>
            <a:lstStyle/>
            <a:p>
              <a:r>
                <a:rPr lang="en-US" sz="2400" dirty="0" smtClean="0"/>
                <a:t>A service provided by an application; can run locally or remotely</a:t>
              </a:r>
              <a:endParaRPr lang="en-US" sz="2400" dirty="0"/>
            </a:p>
          </p:txBody>
        </p:sp>
        <p:cxnSp>
          <p:nvCxnSpPr>
            <p:cNvPr id="28" name="Straight Connector 27"/>
            <p:cNvCxnSpPr/>
            <p:nvPr/>
          </p:nvCxnSpPr>
          <p:spPr>
            <a:xfrm>
              <a:off x="0" y="5029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48"/>
          <p:cNvGrpSpPr/>
          <p:nvPr/>
        </p:nvGrpSpPr>
        <p:grpSpPr>
          <a:xfrm>
            <a:off x="0" y="5028406"/>
            <a:ext cx="9144000" cy="535782"/>
            <a:chOff x="0" y="5028406"/>
            <a:chExt cx="9144000" cy="535782"/>
          </a:xfrm>
        </p:grpSpPr>
        <p:sp>
          <p:nvSpPr>
            <p:cNvPr id="18" name="TextBox 17"/>
            <p:cNvSpPr txBox="1"/>
            <p:nvPr/>
          </p:nvSpPr>
          <p:spPr>
            <a:xfrm>
              <a:off x="228600" y="5029200"/>
              <a:ext cx="1596271" cy="461665"/>
            </a:xfrm>
            <a:prstGeom prst="rect">
              <a:avLst/>
            </a:prstGeom>
            <a:noFill/>
          </p:spPr>
          <p:txBody>
            <a:bodyPr wrap="none" rtlCol="0">
              <a:spAutoFit/>
            </a:bodyPr>
            <a:lstStyle/>
            <a:p>
              <a:r>
                <a:rPr lang="en-US" sz="2400" dirty="0" smtClean="0"/>
                <a:t>Application</a:t>
              </a:r>
              <a:endParaRPr lang="en-US" sz="2400" dirty="0"/>
            </a:p>
          </p:txBody>
        </p:sp>
        <p:sp>
          <p:nvSpPr>
            <p:cNvPr id="19" name="TextBox 18"/>
            <p:cNvSpPr txBox="1"/>
            <p:nvPr/>
          </p:nvSpPr>
          <p:spPr>
            <a:xfrm>
              <a:off x="3658394" y="5028406"/>
              <a:ext cx="4445319" cy="461665"/>
            </a:xfrm>
            <a:prstGeom prst="rect">
              <a:avLst/>
            </a:prstGeom>
            <a:noFill/>
          </p:spPr>
          <p:txBody>
            <a:bodyPr wrap="none" rtlCol="0">
              <a:spAutoFit/>
            </a:bodyPr>
            <a:lstStyle/>
            <a:p>
              <a:r>
                <a:rPr lang="en-US" sz="2400" dirty="0" smtClean="0"/>
                <a:t>A (possibly composite) application</a:t>
              </a:r>
              <a:endParaRPr lang="en-US" sz="2400" dirty="0"/>
            </a:p>
          </p:txBody>
        </p:sp>
        <p:cxnSp>
          <p:nvCxnSpPr>
            <p:cNvPr id="29" name="Straight Connector 28"/>
            <p:cNvCxnSpPr/>
            <p:nvPr/>
          </p:nvCxnSpPr>
          <p:spPr>
            <a:xfrm>
              <a:off x="0" y="5562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49"/>
          <p:cNvGrpSpPr/>
          <p:nvPr/>
        </p:nvGrpSpPr>
        <p:grpSpPr>
          <a:xfrm>
            <a:off x="0" y="5561806"/>
            <a:ext cx="9144000" cy="535782"/>
            <a:chOff x="0" y="5561806"/>
            <a:chExt cx="9144000" cy="535782"/>
          </a:xfrm>
        </p:grpSpPr>
        <p:sp>
          <p:nvSpPr>
            <p:cNvPr id="10" name="TextBox 9"/>
            <p:cNvSpPr txBox="1"/>
            <p:nvPr/>
          </p:nvSpPr>
          <p:spPr>
            <a:xfrm>
              <a:off x="228600" y="5562600"/>
              <a:ext cx="1439689" cy="461665"/>
            </a:xfrm>
            <a:prstGeom prst="rect">
              <a:avLst/>
            </a:prstGeom>
            <a:noFill/>
          </p:spPr>
          <p:txBody>
            <a:bodyPr wrap="none" rtlCol="0">
              <a:spAutoFit/>
            </a:bodyPr>
            <a:lstStyle/>
            <a:p>
              <a:r>
                <a:rPr lang="en-US" sz="2400" dirty="0" smtClean="0"/>
                <a:t>Computer</a:t>
              </a:r>
              <a:endParaRPr lang="en-US" sz="2400" dirty="0"/>
            </a:p>
          </p:txBody>
        </p:sp>
        <p:sp>
          <p:nvSpPr>
            <p:cNvPr id="11" name="TextBox 10"/>
            <p:cNvSpPr txBox="1"/>
            <p:nvPr/>
          </p:nvSpPr>
          <p:spPr>
            <a:xfrm>
              <a:off x="3658394" y="5561806"/>
              <a:ext cx="2709973" cy="461665"/>
            </a:xfrm>
            <a:prstGeom prst="rect">
              <a:avLst/>
            </a:prstGeom>
            <a:noFill/>
          </p:spPr>
          <p:txBody>
            <a:bodyPr wrap="none" rtlCol="0">
              <a:spAutoFit/>
            </a:bodyPr>
            <a:lstStyle/>
            <a:p>
              <a:r>
                <a:rPr lang="en-US" sz="2400" dirty="0" smtClean="0"/>
                <a:t>A physical computer</a:t>
              </a:r>
              <a:endParaRPr lang="en-US" sz="2400" dirty="0"/>
            </a:p>
          </p:txBody>
        </p:sp>
        <p:cxnSp>
          <p:nvCxnSpPr>
            <p:cNvPr id="30" name="Straight Connector 29"/>
            <p:cNvCxnSpPr/>
            <p:nvPr/>
          </p:nvCxnSpPr>
          <p:spPr>
            <a:xfrm>
              <a:off x="0" y="6096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45"/>
          <p:cNvGrpSpPr/>
          <p:nvPr/>
        </p:nvGrpSpPr>
        <p:grpSpPr>
          <a:xfrm>
            <a:off x="0" y="3123406"/>
            <a:ext cx="9144000" cy="535782"/>
            <a:chOff x="0" y="3123406"/>
            <a:chExt cx="9144000" cy="535782"/>
          </a:xfrm>
        </p:grpSpPr>
        <p:sp>
          <p:nvSpPr>
            <p:cNvPr id="16" name="TextBox 15"/>
            <p:cNvSpPr txBox="1"/>
            <p:nvPr/>
          </p:nvSpPr>
          <p:spPr>
            <a:xfrm>
              <a:off x="228601" y="3124200"/>
              <a:ext cx="1399999" cy="461665"/>
            </a:xfrm>
            <a:prstGeom prst="rect">
              <a:avLst/>
            </a:prstGeom>
            <a:noFill/>
          </p:spPr>
          <p:txBody>
            <a:bodyPr wrap="none" rtlCol="0">
              <a:spAutoFit/>
            </a:bodyPr>
            <a:lstStyle/>
            <a:p>
              <a:r>
                <a:rPr lang="en-US" sz="2400" dirty="0" smtClean="0"/>
                <a:t>Workflow</a:t>
              </a:r>
              <a:endParaRPr lang="en-US" sz="2400" dirty="0"/>
            </a:p>
          </p:txBody>
        </p:sp>
        <p:sp>
          <p:nvSpPr>
            <p:cNvPr id="17" name="TextBox 16"/>
            <p:cNvSpPr txBox="1"/>
            <p:nvPr/>
          </p:nvSpPr>
          <p:spPr>
            <a:xfrm>
              <a:off x="3658395" y="3123406"/>
              <a:ext cx="5180805" cy="461665"/>
            </a:xfrm>
            <a:prstGeom prst="rect">
              <a:avLst/>
            </a:prstGeom>
            <a:noFill/>
          </p:spPr>
          <p:txBody>
            <a:bodyPr wrap="square" rtlCol="0">
              <a:spAutoFit/>
            </a:bodyPr>
            <a:lstStyle/>
            <a:p>
              <a:r>
                <a:rPr lang="en-US" sz="2400" dirty="0" smtClean="0"/>
                <a:t>A WF workflow</a:t>
              </a:r>
              <a:endParaRPr lang="en-US" sz="2400" dirty="0"/>
            </a:p>
          </p:txBody>
        </p:sp>
        <p:cxnSp>
          <p:nvCxnSpPr>
            <p:cNvPr id="35" name="Straight Connector 34"/>
            <p:cNvCxnSpPr/>
            <p:nvPr/>
          </p:nvCxnSpPr>
          <p:spPr>
            <a:xfrm>
              <a:off x="0" y="3657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46"/>
          <p:cNvGrpSpPr/>
          <p:nvPr/>
        </p:nvGrpSpPr>
        <p:grpSpPr>
          <a:xfrm>
            <a:off x="0" y="3656806"/>
            <a:ext cx="9144000" cy="535782"/>
            <a:chOff x="0" y="3656806"/>
            <a:chExt cx="9144000" cy="535782"/>
          </a:xfrm>
        </p:grpSpPr>
        <p:sp>
          <p:nvSpPr>
            <p:cNvPr id="33" name="TextBox 32"/>
            <p:cNvSpPr txBox="1"/>
            <p:nvPr/>
          </p:nvSpPr>
          <p:spPr>
            <a:xfrm>
              <a:off x="228601" y="3657600"/>
              <a:ext cx="1117614" cy="461665"/>
            </a:xfrm>
            <a:prstGeom prst="rect">
              <a:avLst/>
            </a:prstGeom>
            <a:noFill/>
          </p:spPr>
          <p:txBody>
            <a:bodyPr wrap="none" rtlCol="0">
              <a:spAutoFit/>
            </a:bodyPr>
            <a:lstStyle/>
            <a:p>
              <a:r>
                <a:rPr lang="en-US" sz="2400" dirty="0" smtClean="0"/>
                <a:t>Activity</a:t>
              </a:r>
              <a:endParaRPr lang="en-US" sz="2400" dirty="0"/>
            </a:p>
          </p:txBody>
        </p:sp>
        <p:sp>
          <p:nvSpPr>
            <p:cNvPr id="34" name="TextBox 33"/>
            <p:cNvSpPr txBox="1"/>
            <p:nvPr/>
          </p:nvSpPr>
          <p:spPr>
            <a:xfrm>
              <a:off x="3658395" y="3656806"/>
              <a:ext cx="5333205" cy="461665"/>
            </a:xfrm>
            <a:prstGeom prst="rect">
              <a:avLst/>
            </a:prstGeom>
            <a:noFill/>
          </p:spPr>
          <p:txBody>
            <a:bodyPr wrap="square" rtlCol="0">
              <a:spAutoFit/>
            </a:bodyPr>
            <a:lstStyle/>
            <a:p>
              <a:r>
                <a:rPr lang="en-US" sz="2400" dirty="0" smtClean="0"/>
                <a:t>A specific activity in a WF workflow</a:t>
              </a:r>
              <a:endParaRPr lang="en-US" sz="2400" dirty="0"/>
            </a:p>
          </p:txBody>
        </p:sp>
        <p:cxnSp>
          <p:nvCxnSpPr>
            <p:cNvPr id="37" name="Straight Connector 36"/>
            <p:cNvCxnSpPr/>
            <p:nvPr/>
          </p:nvCxnSpPr>
          <p:spPr>
            <a:xfrm>
              <a:off x="0" y="4191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50"/>
          <p:cNvGrpSpPr/>
          <p:nvPr/>
        </p:nvGrpSpPr>
        <p:grpSpPr>
          <a:xfrm>
            <a:off x="0" y="6095206"/>
            <a:ext cx="9144000" cy="535782"/>
            <a:chOff x="0" y="6095206"/>
            <a:chExt cx="9144000" cy="535782"/>
          </a:xfrm>
        </p:grpSpPr>
        <p:sp>
          <p:nvSpPr>
            <p:cNvPr id="20" name="TextBox 19"/>
            <p:cNvSpPr txBox="1"/>
            <p:nvPr/>
          </p:nvSpPr>
          <p:spPr>
            <a:xfrm>
              <a:off x="228600" y="6096000"/>
              <a:ext cx="3120854" cy="461665"/>
            </a:xfrm>
            <a:prstGeom prst="rect">
              <a:avLst/>
            </a:prstGeom>
            <a:noFill/>
          </p:spPr>
          <p:txBody>
            <a:bodyPr wrap="none" rtlCol="0">
              <a:spAutoFit/>
            </a:bodyPr>
            <a:lstStyle/>
            <a:p>
              <a:r>
                <a:rPr lang="en-US" sz="2400" dirty="0" err="1" smtClean="0"/>
                <a:t>ServiceLevelAgreement</a:t>
              </a:r>
              <a:endParaRPr lang="en-US" sz="2400" dirty="0"/>
            </a:p>
          </p:txBody>
        </p:sp>
        <p:sp>
          <p:nvSpPr>
            <p:cNvPr id="21" name="TextBox 20"/>
            <p:cNvSpPr txBox="1"/>
            <p:nvPr/>
          </p:nvSpPr>
          <p:spPr>
            <a:xfrm>
              <a:off x="3658394" y="6095206"/>
              <a:ext cx="4222181" cy="461665"/>
            </a:xfrm>
            <a:prstGeom prst="rect">
              <a:avLst/>
            </a:prstGeom>
            <a:noFill/>
          </p:spPr>
          <p:txBody>
            <a:bodyPr wrap="none" rtlCol="0">
              <a:spAutoFit/>
            </a:bodyPr>
            <a:lstStyle/>
            <a:p>
              <a:r>
                <a:rPr lang="en-US" sz="2400" dirty="0" smtClean="0"/>
                <a:t>Requirements defined by an SLA</a:t>
              </a:r>
              <a:endParaRPr lang="en-US" sz="2400" dirty="0"/>
            </a:p>
          </p:txBody>
        </p:sp>
        <p:cxnSp>
          <p:nvCxnSpPr>
            <p:cNvPr id="38" name="Straight Connector 37"/>
            <p:cNvCxnSpPr/>
            <p:nvPr/>
          </p:nvCxnSpPr>
          <p:spPr>
            <a:xfrm>
              <a:off x="0" y="66294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Planned "Oslo" Releases</a:t>
            </a:r>
            <a:br>
              <a:rPr lang="en-US" dirty="0" smtClean="0"/>
            </a:br>
            <a:endParaRPr sz="3600" dirty="0" smtClean="0">
              <a:solidFill>
                <a:schemeClr val="accent5"/>
              </a:solidFill>
            </a:endParaRPr>
          </a:p>
        </p:txBody>
      </p:sp>
      <p:sp>
        <p:nvSpPr>
          <p:cNvPr id="6" name="TextBox 5"/>
          <p:cNvSpPr txBox="1"/>
          <p:nvPr/>
        </p:nvSpPr>
        <p:spPr>
          <a:xfrm>
            <a:off x="533400" y="1981200"/>
            <a:ext cx="2133600" cy="523220"/>
          </a:xfrm>
          <a:prstGeom prst="rect">
            <a:avLst/>
          </a:prstGeom>
          <a:noFill/>
        </p:spPr>
        <p:txBody>
          <a:bodyPr wrap="square" rtlCol="0">
            <a:spAutoFit/>
          </a:bodyPr>
          <a:lstStyle/>
          <a:p>
            <a:pPr algn="ctr"/>
            <a:r>
              <a:rPr lang="en-US" sz="2800" b="1" dirty="0" smtClean="0">
                <a:solidFill>
                  <a:schemeClr val="accent5"/>
                </a:solidFill>
              </a:rPr>
              <a:t>Oslo Wave 1</a:t>
            </a:r>
            <a:endParaRPr lang="en-US" sz="2800" b="1" dirty="0">
              <a:solidFill>
                <a:schemeClr val="accent5"/>
              </a:solidFill>
            </a:endParaRPr>
          </a:p>
        </p:txBody>
      </p:sp>
      <p:cxnSp>
        <p:nvCxnSpPr>
          <p:cNvPr id="7" name="Straight Connector 6"/>
          <p:cNvCxnSpPr/>
          <p:nvPr/>
        </p:nvCxnSpPr>
        <p:spPr>
          <a:xfrm>
            <a:off x="0" y="25146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2248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2590800"/>
            <a:ext cx="3048000" cy="1569660"/>
          </a:xfrm>
          <a:prstGeom prst="rect">
            <a:avLst/>
          </a:prstGeom>
          <a:noFill/>
        </p:spPr>
        <p:txBody>
          <a:bodyPr wrap="square" rtlCol="0">
            <a:spAutoFit/>
          </a:bodyPr>
          <a:lstStyle/>
          <a:p>
            <a:r>
              <a:rPr lang="en-US" sz="2400" dirty="0" smtClean="0"/>
              <a:t>Next version of WF </a:t>
            </a:r>
          </a:p>
          <a:p>
            <a:r>
              <a:rPr lang="en-US" sz="2400" dirty="0" smtClean="0"/>
              <a:t>(will ship with the</a:t>
            </a:r>
          </a:p>
          <a:p>
            <a:r>
              <a:rPr lang="en-US" sz="2400" dirty="0" smtClean="0"/>
              <a:t> .NET Framework “4” and Visual Studio “10”)</a:t>
            </a:r>
          </a:p>
        </p:txBody>
      </p:sp>
      <p:sp>
        <p:nvSpPr>
          <p:cNvPr id="14" name="TextBox 13"/>
          <p:cNvSpPr txBox="1"/>
          <p:nvPr/>
        </p:nvSpPr>
        <p:spPr>
          <a:xfrm>
            <a:off x="3581400" y="1981200"/>
            <a:ext cx="2286000" cy="523220"/>
          </a:xfrm>
          <a:prstGeom prst="rect">
            <a:avLst/>
          </a:prstGeom>
          <a:noFill/>
        </p:spPr>
        <p:txBody>
          <a:bodyPr wrap="square" rtlCol="0">
            <a:spAutoFit/>
          </a:bodyPr>
          <a:lstStyle/>
          <a:p>
            <a:pPr algn="ctr"/>
            <a:r>
              <a:rPr lang="en-US" sz="2800" b="1" dirty="0" smtClean="0">
                <a:solidFill>
                  <a:schemeClr val="accent5"/>
                </a:solidFill>
              </a:rPr>
              <a:t>Oslo Wave 2</a:t>
            </a:r>
            <a:endParaRPr lang="en-US" sz="2800" b="1" dirty="0">
              <a:solidFill>
                <a:schemeClr val="accent5"/>
              </a:solidFill>
            </a:endParaRPr>
          </a:p>
        </p:txBody>
      </p:sp>
      <p:sp>
        <p:nvSpPr>
          <p:cNvPr id="15" name="TextBox 14"/>
          <p:cNvSpPr txBox="1"/>
          <p:nvPr/>
        </p:nvSpPr>
        <p:spPr>
          <a:xfrm>
            <a:off x="6629400" y="1981200"/>
            <a:ext cx="2105410" cy="523220"/>
          </a:xfrm>
          <a:prstGeom prst="rect">
            <a:avLst/>
          </a:prstGeom>
          <a:noFill/>
        </p:spPr>
        <p:txBody>
          <a:bodyPr wrap="square" rtlCol="0">
            <a:spAutoFit/>
          </a:bodyPr>
          <a:lstStyle/>
          <a:p>
            <a:pPr algn="ctr"/>
            <a:r>
              <a:rPr lang="en-US" sz="2800" b="1" dirty="0" smtClean="0">
                <a:solidFill>
                  <a:schemeClr val="accent5"/>
                </a:solidFill>
              </a:rPr>
              <a:t>Oslo Wave 3</a:t>
            </a:r>
            <a:endParaRPr lang="en-US" sz="2800" b="1" dirty="0">
              <a:solidFill>
                <a:schemeClr val="accent5"/>
              </a:solidFill>
            </a:endParaRPr>
          </a:p>
        </p:txBody>
      </p:sp>
      <p:cxnSp>
        <p:nvCxnSpPr>
          <p:cNvPr id="16" name="Straight Connector 15"/>
          <p:cNvCxnSpPr/>
          <p:nvPr/>
        </p:nvCxnSpPr>
        <p:spPr>
          <a:xfrm rot="5400000" flipH="1" flipV="1">
            <a:off x="5296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0" y="37338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Rectangle 22"/>
          <p:cNvSpPr/>
          <p:nvPr/>
        </p:nvSpPr>
        <p:spPr>
          <a:xfrm>
            <a:off x="457200" y="38862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p:cNvSpPr txBox="1"/>
          <p:nvPr/>
        </p:nvSpPr>
        <p:spPr>
          <a:xfrm>
            <a:off x="6324600" y="2590800"/>
            <a:ext cx="2971800" cy="1200329"/>
          </a:xfrm>
          <a:prstGeom prst="rect">
            <a:avLst/>
          </a:prstGeom>
          <a:noFill/>
        </p:spPr>
        <p:txBody>
          <a:bodyPr wrap="square" rtlCol="0">
            <a:spAutoFit/>
          </a:bodyPr>
          <a:lstStyle/>
          <a:p>
            <a:r>
              <a:rPr lang="en-US" sz="2400" dirty="0" smtClean="0"/>
              <a:t>Process server </a:t>
            </a:r>
          </a:p>
          <a:p>
            <a:r>
              <a:rPr lang="en-US" sz="2400" dirty="0" smtClean="0"/>
              <a:t>   - Lifecycle Manager</a:t>
            </a:r>
          </a:p>
          <a:p>
            <a:r>
              <a:rPr lang="en-US" sz="2400" dirty="0" smtClean="0"/>
              <a:t>   - BizTalk host </a:t>
            </a:r>
          </a:p>
        </p:txBody>
      </p:sp>
      <p:cxnSp>
        <p:nvCxnSpPr>
          <p:cNvPr id="28" name="Straight Connector 27"/>
          <p:cNvCxnSpPr/>
          <p:nvPr/>
        </p:nvCxnSpPr>
        <p:spPr>
          <a:xfrm>
            <a:off x="0" y="4419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42"/>
          <p:cNvGrpSpPr/>
          <p:nvPr/>
        </p:nvGrpSpPr>
        <p:grpSpPr>
          <a:xfrm>
            <a:off x="3200400" y="2590800"/>
            <a:ext cx="3048000" cy="1815882"/>
            <a:chOff x="3200400" y="2590800"/>
            <a:chExt cx="3048000" cy="1815882"/>
          </a:xfrm>
        </p:grpSpPr>
        <p:sp>
          <p:nvSpPr>
            <p:cNvPr id="18" name="TextBox 17"/>
            <p:cNvSpPr txBox="1"/>
            <p:nvPr/>
          </p:nvSpPr>
          <p:spPr>
            <a:xfrm>
              <a:off x="3352800" y="2590800"/>
              <a:ext cx="2895600" cy="1815882"/>
            </a:xfrm>
            <a:prstGeom prst="rect">
              <a:avLst/>
            </a:prstGeom>
            <a:noFill/>
          </p:spPr>
          <p:txBody>
            <a:bodyPr wrap="square" rtlCol="0">
              <a:spAutoFit/>
            </a:bodyPr>
            <a:lstStyle/>
            <a:p>
              <a:r>
                <a:rPr lang="en-US" sz="2400" dirty="0" smtClean="0"/>
                <a:t>Repository</a:t>
              </a:r>
            </a:p>
            <a:p>
              <a:r>
                <a:rPr lang="en-US" sz="800" dirty="0" smtClean="0"/>
                <a:t> </a:t>
              </a:r>
            </a:p>
            <a:p>
              <a:r>
                <a:rPr lang="en-US" sz="2400" dirty="0" smtClean="0"/>
                <a:t>Visual editor </a:t>
              </a:r>
            </a:p>
            <a:p>
              <a:endParaRPr lang="en-US" sz="800" dirty="0" smtClean="0"/>
            </a:p>
            <a:p>
              <a:r>
                <a:rPr lang="en-US" sz="2400" dirty="0" smtClean="0"/>
                <a:t>Process server</a:t>
              </a:r>
            </a:p>
            <a:p>
              <a:r>
                <a:rPr lang="en-US" sz="2400" dirty="0" smtClean="0"/>
                <a:t>   - WF/WCF host only</a:t>
              </a:r>
            </a:p>
          </p:txBody>
        </p:sp>
        <p:cxnSp>
          <p:nvCxnSpPr>
            <p:cNvPr id="34" name="Straight Connector 33"/>
            <p:cNvCxnSpPr/>
            <p:nvPr/>
          </p:nvCxnSpPr>
          <p:spPr>
            <a:xfrm>
              <a:off x="3200400" y="30480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00400" y="3581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smtClean="0"/>
              <a:t>Resources</a:t>
            </a:r>
            <a:endParaRPr lang="en-US" dirty="0"/>
          </a:p>
        </p:txBody>
      </p:sp>
      <p:sp>
        <p:nvSpPr>
          <p:cNvPr id="12" name="Content Placeholder 11"/>
          <p:cNvSpPr>
            <a:spLocks noGrp="1"/>
          </p:cNvSpPr>
          <p:nvPr>
            <p:ph sz="quarter" idx="10"/>
          </p:nvPr>
        </p:nvSpPr>
        <p:spPr>
          <a:xfrm>
            <a:off x="381000" y="1414460"/>
            <a:ext cx="8385048" cy="715482"/>
          </a:xfrm>
        </p:spPr>
        <p:txBody>
          <a:bodyPr/>
          <a:lstStyle/>
          <a:p>
            <a:pPr defTabSz="457200">
              <a:defRPr/>
            </a:pPr>
            <a:r>
              <a:rPr sz="2400" smtClean="0">
                <a:effectLst>
                  <a:outerShdw blurRad="38100" dist="38100" dir="2700000" algn="tl">
                    <a:srgbClr val="000000"/>
                  </a:outerShdw>
                </a:effectLst>
              </a:rPr>
              <a:t>Microsoft SOA &amp; Business Process:</a:t>
            </a:r>
            <a:endParaRPr sz="2400">
              <a:effectLst>
                <a:outerShdw blurRad="38100" dist="38100" dir="2700000" algn="tl">
                  <a:srgbClr val="000000"/>
                </a:outerShdw>
              </a:effectLst>
            </a:endParaRPr>
          </a:p>
          <a:p>
            <a:pPr defTabSz="457200">
              <a:defRPr/>
            </a:pPr>
            <a:r>
              <a:rPr sz="2000"/>
              <a:t>	</a:t>
            </a:r>
            <a:r>
              <a:rPr lang="sv-SE" sz="2000" dirty="0"/>
              <a:t> </a:t>
            </a:r>
            <a:r>
              <a:rPr lang="sv-SE" sz="2000" dirty="0">
                <a:hlinkClick r:id="rId3"/>
              </a:rPr>
              <a:t>http://</a:t>
            </a:r>
            <a:r>
              <a:rPr lang="sv-SE" sz="2000" dirty="0" smtClean="0">
                <a:hlinkClick r:id="rId3"/>
              </a:rPr>
              <a:t>www.microsoft.com/soa/products/oslo.aspx</a:t>
            </a:r>
            <a:r>
              <a:rPr lang="sv-SE" sz="2000" dirty="0" smtClean="0"/>
              <a:t> </a:t>
            </a:r>
            <a:endParaRPr sz="2000"/>
          </a:p>
        </p:txBody>
      </p:sp>
      <p:sp>
        <p:nvSpPr>
          <p:cNvPr id="14" name="Content Placeholder 13"/>
          <p:cNvSpPr>
            <a:spLocks noGrp="1"/>
          </p:cNvSpPr>
          <p:nvPr>
            <p:ph sz="quarter" idx="11"/>
          </p:nvPr>
        </p:nvSpPr>
        <p:spPr>
          <a:xfrm>
            <a:off x="381000" y="2347420"/>
            <a:ext cx="8385048" cy="2478893"/>
          </a:xfrm>
        </p:spPr>
        <p:txBody>
          <a:bodyPr/>
          <a:lstStyle/>
          <a:p>
            <a:pPr defTabSz="457200">
              <a:defRPr/>
            </a:pPr>
            <a:r>
              <a:rPr sz="2400" smtClean="0">
                <a:effectLst>
                  <a:outerShdw blurRad="38100" dist="38100" dir="2700000" algn="tl">
                    <a:srgbClr val="000000"/>
                  </a:outerShdw>
                </a:effectLst>
              </a:rPr>
              <a:t>Blogs</a:t>
            </a:r>
          </a:p>
          <a:p>
            <a:pPr defTabSz="457200">
              <a:defRPr/>
            </a:pPr>
            <a:r>
              <a:rPr sz="2400">
                <a:effectLst>
                  <a:outerShdw blurRad="38100" dist="38100" dir="2700000" algn="tl">
                    <a:srgbClr val="000000"/>
                  </a:outerShdw>
                </a:effectLst>
              </a:rPr>
              <a:t>	</a:t>
            </a:r>
            <a:r>
              <a:rPr sz="2400" smtClean="0">
                <a:effectLst>
                  <a:outerShdw blurRad="38100" dist="38100" dir="2700000" algn="tl">
                    <a:srgbClr val="000000"/>
                  </a:outerShdw>
                </a:effectLst>
              </a:rPr>
              <a:t>Douglas Purdy</a:t>
            </a:r>
          </a:p>
          <a:p>
            <a:pPr marL="0" lvl="1" indent="-463550" defTabSz="457200" fontAlgn="base">
              <a:spcBef>
                <a:spcPct val="0"/>
              </a:spcBef>
              <a:spcAft>
                <a:spcPct val="0"/>
              </a:spcAft>
              <a:buSzPct val="120000"/>
              <a:buNone/>
              <a:defRPr/>
            </a:pPr>
            <a:r>
              <a:rPr sz="3600" smtClean="0">
                <a:effectLst>
                  <a:outerShdw blurRad="38100" dist="38100" dir="2700000" algn="tl">
                    <a:srgbClr val="000000"/>
                  </a:outerShdw>
                </a:effectLst>
              </a:rPr>
              <a:t>	</a:t>
            </a:r>
            <a:r>
              <a:rPr lang="en-US" sz="2000" dirty="0" smtClean="0">
                <a:hlinkClick r:id="rId4"/>
              </a:rPr>
              <a:t>http://douglaspurdy.com/2008/09/06/what-is-oslo/</a:t>
            </a:r>
            <a:r>
              <a:rPr lang="en-US" sz="2000" dirty="0" smtClean="0"/>
              <a:t> </a:t>
            </a:r>
            <a:endParaRPr sz="3600" smtClean="0">
              <a:effectLst>
                <a:outerShdw blurRad="38100" dist="38100" dir="2700000" algn="tl">
                  <a:srgbClr val="000000"/>
                </a:outerShdw>
              </a:effectLst>
            </a:endParaRPr>
          </a:p>
          <a:p>
            <a:pPr defTabSz="457200">
              <a:defRPr/>
            </a:pPr>
            <a:r>
              <a:rPr sz="2400" smtClean="0">
                <a:effectLst>
                  <a:outerShdw blurRad="38100" dist="38100" dir="2700000" algn="tl">
                    <a:srgbClr val="000000"/>
                  </a:outerShdw>
                </a:effectLst>
              </a:rPr>
              <a:t>	Don Box </a:t>
            </a:r>
            <a:endParaRPr sz="2400">
              <a:effectLst>
                <a:outerShdw blurRad="38100" dist="38100" dir="2700000" algn="tl">
                  <a:srgbClr val="000000"/>
                </a:outerShdw>
              </a:effectLst>
            </a:endParaRPr>
          </a:p>
          <a:p>
            <a:pPr lvl="1" defTabSz="457200">
              <a:buNone/>
              <a:defRPr/>
            </a:pPr>
            <a:r>
              <a:rPr lang="en-US" sz="2000" dirty="0" smtClean="0">
                <a:hlinkClick r:id="rId5"/>
              </a:rPr>
              <a:t>http://www.pluralsight.com/community/blogs/dbox/archive/2008/09/06/oslo.aspx</a:t>
            </a:r>
            <a:r>
              <a:rPr lang="en-US" sz="2000" dirty="0" smtClean="0"/>
              <a:t> </a:t>
            </a:r>
            <a:endParaRPr lang="en-US" sz="20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Model driven development</a:t>
            </a:r>
            <a:endParaRPr lang="en-US" dirty="0"/>
          </a:p>
        </p:txBody>
      </p:sp>
      <p:sp>
        <p:nvSpPr>
          <p:cNvPr id="4" name="Text Placeholder 3"/>
          <p:cNvSpPr>
            <a:spLocks noGrp="1"/>
          </p:cNvSpPr>
          <p:nvPr>
            <p:ph type="body" sz="quarter" idx="10"/>
          </p:nvPr>
        </p:nvSpPr>
        <p:spPr/>
        <p:txBody>
          <a:bodyPr/>
          <a:lstStyle/>
          <a:p>
            <a:r>
              <a:rPr sz="8800" smtClean="0"/>
              <a:t>Microsoft codename "Oslo"</a:t>
            </a:r>
            <a:endParaRPr lang="en-US" sz="8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What is "Oslo"?</a:t>
            </a:r>
            <a:br>
              <a:rPr lang="en-US" dirty="0" smtClean="0"/>
            </a:br>
            <a:r>
              <a:rPr sz="3600" dirty="0" smtClean="0">
                <a:solidFill>
                  <a:schemeClr val="accent5"/>
                </a:solidFill>
              </a:rPr>
              <a:t>Defining terms</a:t>
            </a:r>
          </a:p>
        </p:txBody>
      </p:sp>
      <p:sp>
        <p:nvSpPr>
          <p:cNvPr id="3" name="Content Placeholder 2"/>
          <p:cNvSpPr>
            <a:spLocks noGrp="1"/>
          </p:cNvSpPr>
          <p:nvPr>
            <p:ph idx="1"/>
          </p:nvPr>
        </p:nvSpPr>
        <p:spPr>
          <a:xfrm>
            <a:off x="381000" y="1905000"/>
            <a:ext cx="8382000" cy="3681008"/>
          </a:xfrm>
        </p:spPr>
        <p:txBody>
          <a:bodyPr/>
          <a:lstStyle/>
          <a:p>
            <a:r>
              <a:rPr lang="en-US" sz="2800" dirty="0" smtClean="0"/>
              <a:t>"Oslo" refers to a wave of forthcoming </a:t>
            </a:r>
            <a:br>
              <a:rPr lang="en-US" sz="2800" dirty="0" smtClean="0"/>
            </a:br>
            <a:r>
              <a:rPr lang="en-US" sz="2800" dirty="0" smtClean="0"/>
              <a:t>Microsoft products and technologies</a:t>
            </a:r>
          </a:p>
          <a:p>
            <a:pPr lvl="1"/>
            <a:r>
              <a:rPr lang="en-US" sz="2400" dirty="0" smtClean="0"/>
              <a:t>It's not the code name for a single new </a:t>
            </a:r>
            <a:br>
              <a:rPr lang="en-US" sz="2400" dirty="0" smtClean="0"/>
            </a:br>
            <a:r>
              <a:rPr lang="en-US" sz="2400" dirty="0" smtClean="0"/>
              <a:t>product or new release of a product</a:t>
            </a:r>
          </a:p>
          <a:p>
            <a:endParaRPr lang="en-US" sz="2800" dirty="0" smtClean="0"/>
          </a:p>
          <a:p>
            <a:r>
              <a:rPr lang="en-US" sz="2800" dirty="0" smtClean="0"/>
              <a:t>The "Oslo" technologies as we know of today</a:t>
            </a:r>
          </a:p>
          <a:p>
            <a:pPr lvl="1"/>
            <a:r>
              <a:rPr lang="en-US" sz="2400" dirty="0" smtClean="0"/>
              <a:t>A new repository with a visual editor</a:t>
            </a:r>
          </a:p>
          <a:p>
            <a:pPr lvl="1"/>
            <a:r>
              <a:rPr lang="en-US" sz="2400" dirty="0" smtClean="0"/>
              <a:t>A new version of Windows Workflow Foundation (WF)</a:t>
            </a:r>
          </a:p>
          <a:p>
            <a:pPr lvl="1"/>
            <a:r>
              <a:rPr lang="en-US" sz="2400" dirty="0" smtClean="0"/>
              <a:t>A new process server for WF, BizTalk, and other applications</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Where is "Oslo"?</a:t>
            </a:r>
            <a:br>
              <a:rPr lang="en-US" dirty="0" smtClean="0"/>
            </a:br>
            <a:r>
              <a:rPr sz="3600" dirty="0" smtClean="0">
                <a:solidFill>
                  <a:schemeClr val="accent5"/>
                </a:solidFill>
              </a:rPr>
              <a:t>A status report</a:t>
            </a:r>
          </a:p>
        </p:txBody>
      </p:sp>
      <p:sp>
        <p:nvSpPr>
          <p:cNvPr id="3" name="Content Placeholder 2"/>
          <p:cNvSpPr>
            <a:spLocks noGrp="1"/>
          </p:cNvSpPr>
          <p:nvPr>
            <p:ph idx="1"/>
          </p:nvPr>
        </p:nvSpPr>
        <p:spPr>
          <a:xfrm>
            <a:off x="381000" y="1905000"/>
            <a:ext cx="8382000" cy="3804118"/>
          </a:xfrm>
        </p:spPr>
        <p:txBody>
          <a:bodyPr/>
          <a:lstStyle/>
          <a:p>
            <a:r>
              <a:rPr lang="en-US" sz="2800" dirty="0" smtClean="0"/>
              <a:t>Microsoft says they'll tell us more about </a:t>
            </a:r>
            <a:br>
              <a:rPr lang="en-US" sz="2800" dirty="0" smtClean="0"/>
            </a:br>
            <a:r>
              <a:rPr lang="en-US" sz="2800" dirty="0" smtClean="0"/>
              <a:t>"Oslo" later this year</a:t>
            </a:r>
          </a:p>
          <a:p>
            <a:pPr lvl="1"/>
            <a:r>
              <a:rPr lang="en-US" sz="2400" dirty="0" smtClean="0"/>
              <a:t>No release dates have yet been announced</a:t>
            </a:r>
          </a:p>
          <a:p>
            <a:r>
              <a:rPr lang="en-US" sz="2800" dirty="0" smtClean="0"/>
              <a:t>The goal today</a:t>
            </a:r>
          </a:p>
          <a:p>
            <a:pPr lvl="1"/>
            <a:r>
              <a:rPr lang="en-US" sz="2400" dirty="0" smtClean="0"/>
              <a:t>Describe some of the main problems “Oslo” addresses</a:t>
            </a:r>
          </a:p>
          <a:p>
            <a:pPr lvl="1"/>
            <a:r>
              <a:rPr lang="en-US" sz="2400" dirty="0" smtClean="0"/>
              <a:t>Give you a big-picture view of the technology</a:t>
            </a:r>
          </a:p>
          <a:p>
            <a:r>
              <a:rPr lang="en-US" sz="2800" dirty="0" smtClean="0"/>
              <a:t>Don’t be surprised if there are changes before </a:t>
            </a:r>
            <a:br>
              <a:rPr lang="en-US" sz="2800" dirty="0" smtClean="0"/>
            </a:br>
            <a:r>
              <a:rPr lang="en-US" sz="2800" dirty="0" smtClean="0"/>
              <a:t>the first “Oslo” release</a:t>
            </a:r>
          </a:p>
          <a:p>
            <a:pPr lvl="1"/>
            <a:r>
              <a:rPr lang="en-US" sz="2400" dirty="0" smtClean="0"/>
              <a:t>Some things are sure to change, e.g., screen shots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What is Oslo?</a:t>
            </a:r>
          </a:p>
        </p:txBody>
      </p:sp>
      <p:sp>
        <p:nvSpPr>
          <p:cNvPr id="7171" name="Rectangle 3"/>
          <p:cNvSpPr>
            <a:spLocks noGrp="1" noChangeArrowheads="1"/>
          </p:cNvSpPr>
          <p:nvPr>
            <p:ph idx="1"/>
          </p:nvPr>
        </p:nvSpPr>
        <p:spPr>
          <a:xfrm>
            <a:off x="381000" y="1412875"/>
            <a:ext cx="8382000" cy="3674852"/>
          </a:xfrm>
        </p:spPr>
        <p:txBody>
          <a:bodyPr/>
          <a:lstStyle/>
          <a:p>
            <a:r>
              <a:rPr lang="sv-SE" sz="2800" dirty="0" smtClean="0"/>
              <a:t>According to Microsoft ”The future of Application Development”</a:t>
            </a:r>
          </a:p>
          <a:p>
            <a:r>
              <a:rPr lang="sv-SE" sz="2800" dirty="0" smtClean="0"/>
              <a:t>A modeling platform</a:t>
            </a:r>
          </a:p>
          <a:p>
            <a:pPr lvl="1"/>
            <a:r>
              <a:rPr lang="en-US" sz="2400" dirty="0" smtClean="0"/>
              <a:t>A tool that helps people define and interact with models in a rich and visual manner </a:t>
            </a:r>
          </a:p>
          <a:p>
            <a:pPr lvl="1"/>
            <a:r>
              <a:rPr lang="en-US" sz="2400" dirty="0" smtClean="0"/>
              <a:t>A relational repository that makes models available to both tools and platform components</a:t>
            </a:r>
          </a:p>
          <a:p>
            <a:r>
              <a:rPr lang="sv-SE" sz="2800" dirty="0" smtClean="0"/>
              <a:t>Roadmap</a:t>
            </a:r>
            <a:endParaRPr lang="en-US" sz="2800" dirty="0" smtClean="0"/>
          </a:p>
          <a:p>
            <a:endParaRPr lang="en-US" sz="28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IT Today</a:t>
            </a:r>
            <a:br>
              <a:rPr lang="en-US" dirty="0" smtClean="0"/>
            </a:br>
            <a:r>
              <a:rPr sz="3600" dirty="0" smtClean="0">
                <a:solidFill>
                  <a:schemeClr val="accent5"/>
                </a:solidFill>
              </a:rPr>
              <a:t>Working in a complex world</a:t>
            </a:r>
          </a:p>
        </p:txBody>
      </p:sp>
      <p:grpSp>
        <p:nvGrpSpPr>
          <p:cNvPr id="3" name="Group 258"/>
          <p:cNvGrpSpPr/>
          <p:nvPr/>
        </p:nvGrpSpPr>
        <p:grpSpPr>
          <a:xfrm>
            <a:off x="6705600" y="3886200"/>
            <a:ext cx="2209800" cy="2595265"/>
            <a:chOff x="6705600" y="3886200"/>
            <a:chExt cx="2209800" cy="2595265"/>
          </a:xfrm>
        </p:grpSpPr>
        <p:sp>
          <p:nvSpPr>
            <p:cNvPr id="49" name="Rectangle 48"/>
            <p:cNvSpPr/>
            <p:nvPr/>
          </p:nvSpPr>
          <p:spPr bwMode="auto">
            <a:xfrm>
              <a:off x="6705600" y="3886200"/>
              <a:ext cx="2209800" cy="2133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1" name="TextBox 50"/>
            <p:cNvSpPr txBox="1"/>
            <p:nvPr/>
          </p:nvSpPr>
          <p:spPr>
            <a:xfrm>
              <a:off x="6705600" y="6019800"/>
              <a:ext cx="2209800" cy="461665"/>
            </a:xfrm>
            <a:prstGeom prst="rect">
              <a:avLst/>
            </a:prstGeom>
            <a:noFill/>
          </p:spPr>
          <p:txBody>
            <a:bodyPr wrap="square" rtlCol="0">
              <a:spAutoFit/>
            </a:bodyPr>
            <a:lstStyle/>
            <a:p>
              <a:pPr algn="ctr"/>
              <a:r>
                <a:rPr lang="en-US" sz="2400" b="1" dirty="0" smtClean="0"/>
                <a:t>Data Center</a:t>
              </a:r>
              <a:endParaRPr lang="en-US" sz="2400" b="1" dirty="0"/>
            </a:p>
          </p:txBody>
        </p:sp>
      </p:grpSp>
      <p:grpSp>
        <p:nvGrpSpPr>
          <p:cNvPr id="4" name="Group 256"/>
          <p:cNvGrpSpPr/>
          <p:nvPr/>
        </p:nvGrpSpPr>
        <p:grpSpPr>
          <a:xfrm>
            <a:off x="4114800" y="4191000"/>
            <a:ext cx="2057400" cy="1985665"/>
            <a:chOff x="4114800" y="4191000"/>
            <a:chExt cx="2057400" cy="1985665"/>
          </a:xfrm>
        </p:grpSpPr>
        <p:sp>
          <p:nvSpPr>
            <p:cNvPr id="75" name="TextBox 74"/>
            <p:cNvSpPr txBox="1"/>
            <p:nvPr/>
          </p:nvSpPr>
          <p:spPr>
            <a:xfrm>
              <a:off x="4114800" y="5715000"/>
              <a:ext cx="2057400" cy="461665"/>
            </a:xfrm>
            <a:prstGeom prst="rect">
              <a:avLst/>
            </a:prstGeom>
            <a:noFill/>
          </p:spPr>
          <p:txBody>
            <a:bodyPr wrap="square" rtlCol="0">
              <a:spAutoFit/>
            </a:bodyPr>
            <a:lstStyle/>
            <a:p>
              <a:pPr algn="ctr"/>
              <a:r>
                <a:rPr lang="en-US" sz="2400" b="1" dirty="0" smtClean="0"/>
                <a:t>Application</a:t>
              </a:r>
              <a:endParaRPr lang="en-US" sz="2800" b="1" dirty="0"/>
            </a:p>
          </p:txBody>
        </p: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6" name="Group 259"/>
          <p:cNvGrpSpPr/>
          <p:nvPr/>
        </p:nvGrpSpPr>
        <p:grpSpPr>
          <a:xfrm>
            <a:off x="3124200" y="1295400"/>
            <a:ext cx="5181600" cy="2374232"/>
            <a:chOff x="3124200" y="1143000"/>
            <a:chExt cx="5181600" cy="2374232"/>
          </a:xfrm>
        </p:grpSpPr>
        <p:sp>
          <p:nvSpPr>
            <p:cNvPr id="81" name="TextBox 80"/>
            <p:cNvSpPr txBox="1"/>
            <p:nvPr/>
          </p:nvSpPr>
          <p:spPr>
            <a:xfrm>
              <a:off x="4267200" y="1143000"/>
              <a:ext cx="2819400" cy="461665"/>
            </a:xfrm>
            <a:prstGeom prst="rect">
              <a:avLst/>
            </a:prstGeom>
            <a:noFill/>
          </p:spPr>
          <p:txBody>
            <a:bodyPr wrap="square" rtlCol="0">
              <a:spAutoFit/>
            </a:bodyPr>
            <a:lstStyle/>
            <a:p>
              <a:pPr algn="ctr"/>
              <a:r>
                <a:rPr lang="en-US" sz="2400" b="1" dirty="0" smtClean="0"/>
                <a:t>Business Process</a:t>
              </a:r>
              <a:endParaRPr lang="en-US" sz="2400" b="1" dirty="0"/>
            </a:p>
          </p:txBody>
        </p:sp>
        <p:grpSp>
          <p:nvGrpSpPr>
            <p:cNvPr id="7"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7252169" y="2502084"/>
                <a:ext cx="487770" cy="27444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7233697" y="1994120"/>
                <a:ext cx="520831" cy="278335"/>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9" name="Group 257"/>
          <p:cNvGrpSpPr/>
          <p:nvPr/>
        </p:nvGrpSpPr>
        <p:grpSpPr>
          <a:xfrm>
            <a:off x="5143500" y="4038600"/>
            <a:ext cx="3695700" cy="1909465"/>
            <a:chOff x="5143500" y="4038600"/>
            <a:chExt cx="3695700" cy="1909465"/>
          </a:xfrm>
        </p:grpSpPr>
        <p:pic>
          <p:nvPicPr>
            <p:cNvPr id="8" name="Picture 45" descr="Server"/>
            <p:cNvPicPr>
              <a:picLocks noChangeAspect="1" noChangeArrowheads="1"/>
            </p:cNvPicPr>
            <p:nvPr/>
          </p:nvPicPr>
          <p:blipFill>
            <a:blip r:embed="rId3"/>
            <a:srcRect/>
            <a:stretch>
              <a:fillRect/>
            </a:stretch>
          </p:blipFill>
          <p:spPr bwMode="auto">
            <a:xfrm>
              <a:off x="7239000" y="4038600"/>
              <a:ext cx="1033463" cy="1524000"/>
            </a:xfrm>
            <a:prstGeom prst="rect">
              <a:avLst/>
            </a:prstGeom>
            <a:noFill/>
          </p:spPr>
        </p:pic>
        <p:sp>
          <p:nvSpPr>
            <p:cNvPr id="50" name="TextBox 49"/>
            <p:cNvSpPr txBox="1"/>
            <p:nvPr/>
          </p:nvSpPr>
          <p:spPr>
            <a:xfrm>
              <a:off x="6781800" y="5486400"/>
              <a:ext cx="2057400" cy="461665"/>
            </a:xfrm>
            <a:prstGeom prst="rect">
              <a:avLst/>
            </a:prstGeom>
            <a:noFill/>
          </p:spPr>
          <p:txBody>
            <a:bodyPr wrap="square" rtlCol="0">
              <a:spAutoFit/>
            </a:bodyPr>
            <a:lstStyle/>
            <a:p>
              <a:pPr algn="ctr"/>
              <a:r>
                <a:rPr lang="en-US" sz="2400" b="1" dirty="0" smtClean="0"/>
                <a:t>Computer</a:t>
              </a:r>
              <a:endParaRPr lang="en-US" sz="2800" b="1" dirty="0"/>
            </a:p>
          </p:txBody>
        </p:sp>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0" name="Group 261"/>
          <p:cNvGrpSpPr/>
          <p:nvPr/>
        </p:nvGrpSpPr>
        <p:grpSpPr>
          <a:xfrm>
            <a:off x="1600200" y="3810000"/>
            <a:ext cx="3276600" cy="2986445"/>
            <a:chOff x="1600200" y="3810000"/>
            <a:chExt cx="3276600" cy="2986445"/>
          </a:xfrm>
        </p:grpSpPr>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1" name="TextBox 180"/>
            <p:cNvSpPr txBox="1"/>
            <p:nvPr/>
          </p:nvSpPr>
          <p:spPr>
            <a:xfrm>
              <a:off x="1600200" y="6334780"/>
              <a:ext cx="1905000" cy="461665"/>
            </a:xfrm>
            <a:prstGeom prst="rect">
              <a:avLst/>
            </a:prstGeom>
            <a:noFill/>
          </p:spPr>
          <p:txBody>
            <a:bodyPr wrap="square" rtlCol="0">
              <a:spAutoFit/>
            </a:bodyPr>
            <a:lstStyle/>
            <a:p>
              <a:pPr algn="ctr"/>
              <a:r>
                <a:rPr lang="en-US" sz="2400" b="1" dirty="0" smtClean="0"/>
                <a:t>Workflow</a:t>
              </a:r>
              <a:endParaRPr lang="en-US" sz="2800" b="1" dirty="0"/>
            </a:p>
          </p:txBody>
        </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46120" y="5486400"/>
              <a:ext cx="1630680" cy="6858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1" name="Group 263"/>
          <p:cNvGrpSpPr/>
          <p:nvPr/>
        </p:nvGrpSpPr>
        <p:grpSpPr>
          <a:xfrm>
            <a:off x="228600" y="3810000"/>
            <a:ext cx="1371600" cy="750680"/>
            <a:chOff x="228600" y="3810000"/>
            <a:chExt cx="1371600" cy="750680"/>
          </a:xfrm>
        </p:grpSpPr>
        <p:cxnSp>
          <p:nvCxnSpPr>
            <p:cNvPr id="242" name="Straight Connector 241"/>
            <p:cNvCxnSpPr/>
            <p:nvPr/>
          </p:nvCxnSpPr>
          <p:spPr>
            <a:xfrm rot="16200000" flipH="1">
              <a:off x="787276" y="4448644"/>
              <a:ext cx="221053" cy="3019"/>
            </a:xfrm>
            <a:prstGeom prst="line">
              <a:avLst/>
            </a:prstGeom>
          </p:spPr>
          <p:style>
            <a:lnRef idx="1">
              <a:schemeClr val="accent1"/>
            </a:lnRef>
            <a:fillRef idx="0">
              <a:schemeClr val="accent1"/>
            </a:fillRef>
            <a:effectRef idx="0">
              <a:schemeClr val="accent1"/>
            </a:effectRef>
            <a:fontRef idx="minor">
              <a:schemeClr val="tx1"/>
            </a:fontRef>
          </p:style>
        </p:cxn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2" name="TextBox 251"/>
            <p:cNvSpPr txBox="1"/>
            <p:nvPr/>
          </p:nvSpPr>
          <p:spPr>
            <a:xfrm>
              <a:off x="228600" y="3810000"/>
              <a:ext cx="1371600" cy="461665"/>
            </a:xfrm>
            <a:prstGeom prst="rect">
              <a:avLst/>
            </a:prstGeom>
            <a:noFill/>
          </p:spPr>
          <p:txBody>
            <a:bodyPr wrap="square" rtlCol="0">
              <a:spAutoFit/>
            </a:bodyPr>
            <a:lstStyle/>
            <a:p>
              <a:pPr algn="ctr"/>
              <a:r>
                <a:rPr lang="en-US" sz="2400" b="1" dirty="0" smtClean="0"/>
                <a:t>Service</a:t>
              </a:r>
              <a:endParaRPr lang="en-US" sz="2800" b="1" dirty="0"/>
            </a:p>
          </p:txBody>
        </p:sp>
      </p:grpSp>
      <p:grpSp>
        <p:nvGrpSpPr>
          <p:cNvPr id="12" name="Group 260"/>
          <p:cNvGrpSpPr/>
          <p:nvPr/>
        </p:nvGrpSpPr>
        <p:grpSpPr>
          <a:xfrm>
            <a:off x="4474771" y="3038320"/>
            <a:ext cx="883478" cy="1221446"/>
            <a:chOff x="4474771" y="3038320"/>
            <a:chExt cx="883478" cy="1305079"/>
          </a:xfrm>
        </p:grpSpPr>
        <p:cxnSp>
          <p:nvCxnSpPr>
            <p:cNvPr id="119" name="Straight Connector 118"/>
            <p:cNvCxnSpPr>
              <a:stCxn id="52" idx="1"/>
            </p:cNvCxnSpPr>
            <p:nvPr/>
          </p:nvCxnSpPr>
          <p:spPr>
            <a:xfrm rot="16200000" flipH="1">
              <a:off x="4061346" y="34517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53" idx="1"/>
            </p:cNvCxnSpPr>
            <p:nvPr/>
          </p:nvCxnSpPr>
          <p:spPr>
            <a:xfrm rot="5400000">
              <a:off x="4654225" y="3591716"/>
              <a:ext cx="1257419" cy="150628"/>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grpSp>
        <p:nvGrpSpPr>
          <p:cNvPr id="13" name="Group 262"/>
          <p:cNvGrpSpPr/>
          <p:nvPr/>
        </p:nvGrpSpPr>
        <p:grpSpPr>
          <a:xfrm>
            <a:off x="152400" y="4523718"/>
            <a:ext cx="1920844" cy="1043347"/>
            <a:chOff x="152400" y="4523718"/>
            <a:chExt cx="1920844" cy="1043347"/>
          </a:xfrm>
        </p:grpSpPr>
        <p:sp>
          <p:nvSpPr>
            <p:cNvPr id="193" name="TextBox 192"/>
            <p:cNvSpPr txBox="1"/>
            <p:nvPr/>
          </p:nvSpPr>
          <p:spPr>
            <a:xfrm>
              <a:off x="152400" y="5105400"/>
              <a:ext cx="1447800" cy="461665"/>
            </a:xfrm>
            <a:prstGeom prst="rect">
              <a:avLst/>
            </a:prstGeom>
            <a:noFill/>
          </p:spPr>
          <p:txBody>
            <a:bodyPr wrap="square" rtlCol="0">
              <a:spAutoFit/>
            </a:bodyPr>
            <a:lstStyle/>
            <a:p>
              <a:pPr algn="ctr"/>
              <a:r>
                <a:rPr lang="en-US" sz="2400" b="1" dirty="0" smtClean="0"/>
                <a:t>Activity</a:t>
              </a:r>
              <a:endParaRPr lang="en-US" sz="2800" b="1" dirty="0"/>
            </a:p>
          </p:txBody>
        </p: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4" name="Group 81"/>
          <p:cNvGrpSpPr/>
          <p:nvPr/>
        </p:nvGrpSpPr>
        <p:grpSpPr>
          <a:xfrm>
            <a:off x="4114800" y="1981200"/>
            <a:ext cx="1600200" cy="1143000"/>
            <a:chOff x="4114800" y="1981200"/>
            <a:chExt cx="1600200" cy="1143000"/>
          </a:xfrm>
        </p:grpSpPr>
        <p:sp>
          <p:nvSpPr>
            <p:cNvPr id="79" name="Rectangle 78"/>
            <p:cNvSpPr/>
            <p:nvPr/>
          </p:nvSpPr>
          <p:spPr bwMode="auto">
            <a:xfrm>
              <a:off x="4114800" y="1981200"/>
              <a:ext cx="1600200" cy="1143000"/>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5" name="TextBox 264"/>
            <p:cNvSpPr txBox="1"/>
            <p:nvPr/>
          </p:nvSpPr>
          <p:spPr>
            <a:xfrm>
              <a:off x="4572000" y="1981200"/>
              <a:ext cx="646331" cy="461665"/>
            </a:xfrm>
            <a:prstGeom prst="rect">
              <a:avLst/>
            </a:prstGeom>
            <a:noFill/>
          </p:spPr>
          <p:txBody>
            <a:bodyPr wrap="none" rtlCol="0">
              <a:spAutoFit/>
            </a:bodyPr>
            <a:lstStyle/>
            <a:p>
              <a:r>
                <a:rPr lang="en-US" sz="2400" b="1" dirty="0" smtClean="0"/>
                <a:t>SLA</a:t>
              </a:r>
              <a:endParaRPr lang="en-US" sz="2800" b="1" dirty="0" smtClean="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Who Cares About What?</a:t>
            </a:r>
            <a:br>
              <a:rPr lang="en-US" dirty="0" smtClean="0"/>
            </a:br>
            <a:r>
              <a:rPr sz="3600" dirty="0" smtClean="0">
                <a:solidFill>
                  <a:schemeClr val="accent5"/>
                </a:solidFill>
              </a:rPr>
              <a:t>Different people, different concerns</a:t>
            </a:r>
            <a:endParaRPr sz="3600" dirty="0">
              <a:solidFill>
                <a:schemeClr val="accent5"/>
              </a:solidFill>
            </a:endParaRPr>
          </a:p>
        </p:txBody>
      </p:sp>
      <p:grpSp>
        <p:nvGrpSpPr>
          <p:cNvPr id="3" name="Group 66"/>
          <p:cNvGrpSpPr/>
          <p:nvPr/>
        </p:nvGrpSpPr>
        <p:grpSpPr>
          <a:xfrm>
            <a:off x="2209800" y="2373124"/>
            <a:ext cx="4650153" cy="2667000"/>
            <a:chOff x="685800" y="1676400"/>
            <a:chExt cx="8229600" cy="4719918"/>
          </a:xfrm>
        </p:grpSpPr>
        <p:cxnSp>
          <p:nvCxnSpPr>
            <p:cNvPr id="121" name="Straight Connector 120"/>
            <p:cNvCxnSpPr/>
            <p:nvPr/>
          </p:nvCxnSpPr>
          <p:spPr>
            <a:xfrm rot="5400000">
              <a:off x="4495800" y="3352800"/>
              <a:ext cx="1524000" cy="152400"/>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6705600" y="3886200"/>
              <a:ext cx="2209800" cy="1981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8" name="Picture 45" descr="Server"/>
            <p:cNvPicPr>
              <a:picLocks noChangeAspect="1" noChangeArrowheads="1"/>
            </p:cNvPicPr>
            <p:nvPr/>
          </p:nvPicPr>
          <p:blipFill>
            <a:blip r:embed="rId3" cstate="print"/>
            <a:srcRect/>
            <a:stretch>
              <a:fillRect/>
            </a:stretch>
          </p:blipFill>
          <p:spPr bwMode="auto">
            <a:xfrm>
              <a:off x="7239000" y="4038600"/>
              <a:ext cx="1033463" cy="1524000"/>
            </a:xfrm>
            <a:prstGeom prst="rect">
              <a:avLst/>
            </a:prstGeom>
            <a:noFill/>
          </p:spPr>
        </p:pic>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4"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9" name="Straight Connector 88"/>
              <p:cNvCxnSpPr>
                <a:stCxn id="87" idx="2"/>
              </p:cNvCxnSpPr>
              <p:nvPr/>
            </p:nvCxnSpPr>
            <p:spPr>
              <a:xfrm rot="10800000" flipH="1">
                <a:off x="7375692" y="2395423"/>
                <a:ext cx="257588" cy="49284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V="1">
                <a:off x="7257203" y="2017628"/>
                <a:ext cx="494567" cy="25758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08573" y="5486400"/>
              <a:ext cx="1668228" cy="68665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42" name="Straight Connector 241"/>
            <p:cNvCxnSpPr/>
            <p:nvPr/>
          </p:nvCxnSpPr>
          <p:spPr>
            <a:xfrm rot="16200000" flipH="1">
              <a:off x="787276" y="4448645"/>
              <a:ext cx="221052" cy="3019"/>
            </a:xfrm>
            <a:prstGeom prst="line">
              <a:avLst/>
            </a:prstGeom>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19" name="Straight Connector 118"/>
            <p:cNvCxnSpPr>
              <a:stCxn id="52" idx="1"/>
            </p:cNvCxnSpPr>
            <p:nvPr/>
          </p:nvCxnSpPr>
          <p:spPr>
            <a:xfrm rot="16200000" flipH="1">
              <a:off x="4061346" y="32993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sp>
        <p:nvSpPr>
          <p:cNvPr id="101" name="Rectangle 100"/>
          <p:cNvSpPr/>
          <p:nvPr/>
        </p:nvSpPr>
        <p:spPr bwMode="auto">
          <a:xfrm>
            <a:off x="4114800" y="2636874"/>
            <a:ext cx="935665" cy="487326"/>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6" name="Group 116"/>
          <p:cNvGrpSpPr/>
          <p:nvPr/>
        </p:nvGrpSpPr>
        <p:grpSpPr>
          <a:xfrm>
            <a:off x="762000" y="1415902"/>
            <a:ext cx="3704771" cy="2191662"/>
            <a:chOff x="762000" y="1415902"/>
            <a:chExt cx="3704771" cy="2191662"/>
          </a:xfrm>
        </p:grpSpPr>
        <p:grpSp>
          <p:nvGrpSpPr>
            <p:cNvPr id="7" name="Group 135"/>
            <p:cNvGrpSpPr/>
            <p:nvPr/>
          </p:nvGrpSpPr>
          <p:grpSpPr>
            <a:xfrm>
              <a:off x="762000" y="1415902"/>
              <a:ext cx="3704771" cy="2191662"/>
              <a:chOff x="762000" y="1176378"/>
              <a:chExt cx="3704771" cy="2191662"/>
            </a:xfrm>
          </p:grpSpPr>
          <p:grpSp>
            <p:nvGrpSpPr>
              <p:cNvPr id="9" name="Group 34"/>
              <p:cNvGrpSpPr>
                <a:grpSpLocks/>
              </p:cNvGrpSpPr>
              <p:nvPr/>
            </p:nvGrpSpPr>
            <p:grpSpPr bwMode="auto">
              <a:xfrm>
                <a:off x="1524000" y="1981200"/>
                <a:ext cx="304800" cy="655638"/>
                <a:chOff x="2028" y="720"/>
                <a:chExt cx="864" cy="1780"/>
              </a:xfrm>
            </p:grpSpPr>
            <p:sp>
              <p:nvSpPr>
                <p:cNvPr id="79" name="AutoShape 35"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sp>
              <p:nvSpPr>
                <p:cNvPr id="82" name="Oval 36" descr="Dark vertical"/>
                <p:cNvSpPr>
                  <a:spLocks noChangeArrowheads="1"/>
                </p:cNvSpPr>
                <p:nvPr/>
              </p:nvSpPr>
              <p:spPr bwMode="auto">
                <a:xfrm>
                  <a:off x="2190" y="720"/>
                  <a:ext cx="528" cy="528"/>
                </a:xfrm>
                <a:prstGeom prst="ellipse">
                  <a:avLst/>
                </a:prstGeom>
                <a:pattFill prst="dkVert">
                  <a:fgClr>
                    <a:schemeClr val="tx1"/>
                  </a:fgClr>
                  <a:bgClr>
                    <a:schemeClr val="hlink"/>
                  </a:bgClr>
                </a:pattFill>
                <a:ln w="38100" algn="ctr">
                  <a:noFill/>
                  <a:round/>
                  <a:headEnd/>
                  <a:tailEnd type="none" w="lg" len="lg"/>
                </a:ln>
                <a:effectLst/>
              </p:spPr>
              <p:txBody>
                <a:bodyPr anchor="ctr">
                  <a:spAutoFit/>
                </a:bodyPr>
                <a:lstStyle/>
                <a:p>
                  <a:endParaRPr lang="en-US"/>
                </a:p>
              </p:txBody>
            </p:sp>
            <p:sp>
              <p:nvSpPr>
                <p:cNvPr id="83" name="Rectangle 37" descr="Dark vertical"/>
                <p:cNvSpPr>
                  <a:spLocks noChangeArrowheads="1"/>
                </p:cNvSpPr>
                <p:nvPr/>
              </p:nvSpPr>
              <p:spPr bwMode="auto">
                <a:xfrm>
                  <a:off x="2304" y="1732"/>
                  <a:ext cx="310" cy="768"/>
                </a:xfrm>
                <a:prstGeom prst="rect">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grpSp>
          <p:sp>
            <p:nvSpPr>
              <p:cNvPr id="118" name="TextBox 117"/>
              <p:cNvSpPr txBox="1"/>
              <p:nvPr/>
            </p:nvSpPr>
            <p:spPr>
              <a:xfrm>
                <a:off x="762000" y="1176378"/>
                <a:ext cx="1828800" cy="830997"/>
              </a:xfrm>
              <a:prstGeom prst="rect">
                <a:avLst/>
              </a:prstGeom>
              <a:noFill/>
            </p:spPr>
            <p:txBody>
              <a:bodyPr wrap="square" rtlCol="0">
                <a:spAutoFit/>
              </a:bodyPr>
              <a:lstStyle/>
              <a:p>
                <a:pPr algn="ctr"/>
                <a:r>
                  <a:rPr lang="en-US" sz="2400" b="1" dirty="0" smtClean="0"/>
                  <a:t>Business Analyst</a:t>
                </a:r>
                <a:endParaRPr lang="en-US" sz="2400" b="1" dirty="0"/>
              </a:p>
            </p:txBody>
          </p:sp>
          <p:sp>
            <p:nvSpPr>
              <p:cNvPr id="126" name="Freeform 125"/>
              <p:cNvSpPr/>
              <p:nvPr/>
            </p:nvSpPr>
            <p:spPr>
              <a:xfrm>
                <a:off x="1935480" y="2349500"/>
                <a:ext cx="1264920" cy="1018540"/>
              </a:xfrm>
              <a:custGeom>
                <a:avLst/>
                <a:gdLst>
                  <a:gd name="connsiteX0" fmla="*/ 0 w 1264920"/>
                  <a:gd name="connsiteY0" fmla="*/ 27940 h 1018540"/>
                  <a:gd name="connsiteX1" fmla="*/ 624840 w 1264920"/>
                  <a:gd name="connsiteY1" fmla="*/ 165100 h 1018540"/>
                  <a:gd name="connsiteX2" fmla="*/ 1264920 w 1264920"/>
                  <a:gd name="connsiteY2" fmla="*/ 1018540 h 1018540"/>
                </a:gdLst>
                <a:ahLst/>
                <a:cxnLst>
                  <a:cxn ang="0">
                    <a:pos x="connsiteX0" y="connsiteY0"/>
                  </a:cxn>
                  <a:cxn ang="0">
                    <a:pos x="connsiteX1" y="connsiteY1"/>
                  </a:cxn>
                  <a:cxn ang="0">
                    <a:pos x="connsiteX2" y="connsiteY2"/>
                  </a:cxn>
                </a:cxnLst>
                <a:rect l="l" t="t" r="r" b="b"/>
                <a:pathLst>
                  <a:path w="1264920" h="1018540">
                    <a:moveTo>
                      <a:pt x="0" y="27940"/>
                    </a:moveTo>
                    <a:cubicBezTo>
                      <a:pt x="207010" y="13970"/>
                      <a:pt x="414020" y="0"/>
                      <a:pt x="624840" y="165100"/>
                    </a:cubicBezTo>
                    <a:cubicBezTo>
                      <a:pt x="835660" y="330200"/>
                      <a:pt x="1050290" y="674370"/>
                      <a:pt x="1264920" y="101854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1944915" y="1578390"/>
                <a:ext cx="2521856" cy="805543"/>
              </a:xfrm>
              <a:custGeom>
                <a:avLst/>
                <a:gdLst>
                  <a:gd name="connsiteX0" fmla="*/ 0 w 1569720"/>
                  <a:gd name="connsiteY0" fmla="*/ 353060 h 368300"/>
                  <a:gd name="connsiteX1" fmla="*/ 762000 w 1569720"/>
                  <a:gd name="connsiteY1" fmla="*/ 2540 h 368300"/>
                  <a:gd name="connsiteX2" fmla="*/ 1569720 w 1569720"/>
                  <a:gd name="connsiteY2" fmla="*/ 368300 h 368300"/>
                  <a:gd name="connsiteX0" fmla="*/ 0 w 1569720"/>
                  <a:gd name="connsiteY0" fmla="*/ 353060 h 368300"/>
                  <a:gd name="connsiteX1" fmla="*/ 762000 w 1569720"/>
                  <a:gd name="connsiteY1" fmla="*/ 2540 h 368300"/>
                  <a:gd name="connsiteX2" fmla="*/ 1569720 w 1569720"/>
                  <a:gd name="connsiteY2" fmla="*/ 368300 h 368300"/>
                  <a:gd name="connsiteX0" fmla="*/ 0 w 1549652"/>
                  <a:gd name="connsiteY0" fmla="*/ 351452 h 357042"/>
                  <a:gd name="connsiteX1" fmla="*/ 762000 w 1549652"/>
                  <a:gd name="connsiteY1" fmla="*/ 932 h 357042"/>
                  <a:gd name="connsiteX2" fmla="*/ 1549652 w 1549652"/>
                  <a:gd name="connsiteY2" fmla="*/ 357042 h 357042"/>
                </a:gdLst>
                <a:ahLst/>
                <a:cxnLst>
                  <a:cxn ang="0">
                    <a:pos x="connsiteX0" y="connsiteY0"/>
                  </a:cxn>
                  <a:cxn ang="0">
                    <a:pos x="connsiteX1" y="connsiteY1"/>
                  </a:cxn>
                  <a:cxn ang="0">
                    <a:pos x="connsiteX2" y="connsiteY2"/>
                  </a:cxn>
                </a:cxnLst>
                <a:rect l="l" t="t" r="r" b="b"/>
                <a:pathLst>
                  <a:path w="1549652" h="357042">
                    <a:moveTo>
                      <a:pt x="0" y="351452"/>
                    </a:moveTo>
                    <a:cubicBezTo>
                      <a:pt x="250190" y="174922"/>
                      <a:pt x="503725" y="0"/>
                      <a:pt x="762000" y="932"/>
                    </a:cubicBezTo>
                    <a:cubicBezTo>
                      <a:pt x="1020275" y="1864"/>
                      <a:pt x="1276602" y="175432"/>
                      <a:pt x="1549652" y="357042"/>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6" name="Freeform 115"/>
            <p:cNvSpPr/>
            <p:nvPr/>
          </p:nvSpPr>
          <p:spPr>
            <a:xfrm>
              <a:off x="1963057" y="2286000"/>
              <a:ext cx="1566952" cy="520995"/>
            </a:xfrm>
            <a:custGeom>
              <a:avLst/>
              <a:gdLst>
                <a:gd name="connsiteX0" fmla="*/ 0 w 1584251"/>
                <a:gd name="connsiteY0" fmla="*/ 152400 h 365051"/>
                <a:gd name="connsiteX1" fmla="*/ 967563 w 1584251"/>
                <a:gd name="connsiteY1" fmla="*/ 35442 h 365051"/>
                <a:gd name="connsiteX2" fmla="*/ 1584251 w 1584251"/>
                <a:gd name="connsiteY2" fmla="*/ 365051 h 365051"/>
                <a:gd name="connsiteX0" fmla="*/ 0 w 1584251"/>
                <a:gd name="connsiteY0" fmla="*/ 303335 h 515986"/>
                <a:gd name="connsiteX1" fmla="*/ 967563 w 1584251"/>
                <a:gd name="connsiteY1" fmla="*/ 35442 h 515986"/>
                <a:gd name="connsiteX2" fmla="*/ 1584251 w 1584251"/>
                <a:gd name="connsiteY2" fmla="*/ 515986 h 515986"/>
              </a:gdLst>
              <a:ahLst/>
              <a:cxnLst>
                <a:cxn ang="0">
                  <a:pos x="connsiteX0" y="connsiteY0"/>
                </a:cxn>
                <a:cxn ang="0">
                  <a:pos x="connsiteX1" y="connsiteY1"/>
                </a:cxn>
                <a:cxn ang="0">
                  <a:pos x="connsiteX2" y="connsiteY2"/>
                </a:cxn>
              </a:cxnLst>
              <a:rect l="l" t="t" r="r" b="b"/>
              <a:pathLst>
                <a:path w="1584251" h="515986">
                  <a:moveTo>
                    <a:pt x="0" y="303335"/>
                  </a:moveTo>
                  <a:cubicBezTo>
                    <a:pt x="351760" y="227135"/>
                    <a:pt x="703521" y="0"/>
                    <a:pt x="967563" y="35442"/>
                  </a:cubicBezTo>
                  <a:cubicBezTo>
                    <a:pt x="1231605" y="70884"/>
                    <a:pt x="1407928" y="368902"/>
                    <a:pt x="1584251" y="515986"/>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168"/>
          <p:cNvGrpSpPr/>
          <p:nvPr/>
        </p:nvGrpSpPr>
        <p:grpSpPr>
          <a:xfrm>
            <a:off x="152400" y="2993571"/>
            <a:ext cx="3374571" cy="3290816"/>
            <a:chOff x="152400" y="2993571"/>
            <a:chExt cx="3374571" cy="3290816"/>
          </a:xfrm>
        </p:grpSpPr>
        <p:grpSp>
          <p:nvGrpSpPr>
            <p:cNvPr id="11" name="Group 82"/>
            <p:cNvGrpSpPr>
              <a:grpSpLocks/>
            </p:cNvGrpSpPr>
            <p:nvPr/>
          </p:nvGrpSpPr>
          <p:grpSpPr bwMode="auto">
            <a:xfrm>
              <a:off x="914400" y="4800600"/>
              <a:ext cx="304800" cy="655638"/>
              <a:chOff x="2028" y="720"/>
              <a:chExt cx="864" cy="1780"/>
            </a:xfrm>
          </p:grpSpPr>
          <p:sp>
            <p:nvSpPr>
              <p:cNvPr id="111" name="AutoShape 83"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sp>
            <p:nvSpPr>
              <p:cNvPr id="112" name="Oval 84" descr="Dark vertical"/>
              <p:cNvSpPr>
                <a:spLocks noChangeArrowheads="1"/>
              </p:cNvSpPr>
              <p:nvPr/>
            </p:nvSpPr>
            <p:spPr bwMode="auto">
              <a:xfrm>
                <a:off x="2190" y="720"/>
                <a:ext cx="528" cy="528"/>
              </a:xfrm>
              <a:prstGeom prst="ellipse">
                <a:avLst/>
              </a:prstGeom>
              <a:pattFill prst="dkVert">
                <a:fgClr>
                  <a:schemeClr val="tx1"/>
                </a:fgClr>
                <a:bgClr>
                  <a:srgbClr val="666699"/>
                </a:bgClr>
              </a:pattFill>
              <a:ln w="38100" algn="ctr">
                <a:noFill/>
                <a:round/>
                <a:headEnd/>
                <a:tailEnd type="none" w="lg" len="lg"/>
              </a:ln>
              <a:effectLst/>
            </p:spPr>
            <p:txBody>
              <a:bodyPr anchor="ctr">
                <a:spAutoFit/>
              </a:bodyPr>
              <a:lstStyle/>
              <a:p>
                <a:endParaRPr lang="en-US"/>
              </a:p>
            </p:txBody>
          </p:sp>
          <p:sp>
            <p:nvSpPr>
              <p:cNvPr id="113" name="Rectangle 85" descr="Dark vertical"/>
              <p:cNvSpPr>
                <a:spLocks noChangeArrowheads="1"/>
              </p:cNvSpPr>
              <p:nvPr/>
            </p:nvSpPr>
            <p:spPr bwMode="auto">
              <a:xfrm>
                <a:off x="2304" y="1732"/>
                <a:ext cx="310" cy="768"/>
              </a:xfrm>
              <a:prstGeom prst="rect">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grpSp>
        <p:sp>
          <p:nvSpPr>
            <p:cNvPr id="124" name="TextBox 123"/>
            <p:cNvSpPr txBox="1"/>
            <p:nvPr/>
          </p:nvSpPr>
          <p:spPr>
            <a:xfrm>
              <a:off x="152400" y="5453390"/>
              <a:ext cx="1828800" cy="830997"/>
            </a:xfrm>
            <a:prstGeom prst="rect">
              <a:avLst/>
            </a:prstGeom>
            <a:noFill/>
          </p:spPr>
          <p:txBody>
            <a:bodyPr wrap="square" rtlCol="0">
              <a:spAutoFit/>
            </a:bodyPr>
            <a:lstStyle/>
            <a:p>
              <a:pPr algn="ctr"/>
              <a:r>
                <a:rPr lang="en-US" sz="2400" b="1" dirty="0" smtClean="0"/>
                <a:t>Enterprise Architect</a:t>
              </a:r>
              <a:endParaRPr lang="en-US" sz="2400" b="1" dirty="0"/>
            </a:p>
          </p:txBody>
        </p:sp>
        <p:sp>
          <p:nvSpPr>
            <p:cNvPr id="146" name="Freeform 145"/>
            <p:cNvSpPr/>
            <p:nvPr/>
          </p:nvSpPr>
          <p:spPr>
            <a:xfrm>
              <a:off x="809172" y="2993571"/>
              <a:ext cx="2717799" cy="1719943"/>
            </a:xfrm>
            <a:custGeom>
              <a:avLst/>
              <a:gdLst>
                <a:gd name="connsiteX0" fmla="*/ 257628 w 2717799"/>
                <a:gd name="connsiteY0" fmla="*/ 1719943 h 1719943"/>
                <a:gd name="connsiteX1" fmla="*/ 410028 w 2717799"/>
                <a:gd name="connsiteY1" fmla="*/ 446315 h 1719943"/>
                <a:gd name="connsiteX2" fmla="*/ 2717799 w 2717799"/>
                <a:gd name="connsiteY2" fmla="*/ 0 h 1719943"/>
              </a:gdLst>
              <a:ahLst/>
              <a:cxnLst>
                <a:cxn ang="0">
                  <a:pos x="connsiteX0" y="connsiteY0"/>
                </a:cxn>
                <a:cxn ang="0">
                  <a:pos x="connsiteX1" y="connsiteY1"/>
                </a:cxn>
                <a:cxn ang="0">
                  <a:pos x="connsiteX2" y="connsiteY2"/>
                </a:cxn>
              </a:cxnLst>
              <a:rect l="l" t="t" r="r" b="b"/>
              <a:pathLst>
                <a:path w="2717799" h="1719943">
                  <a:moveTo>
                    <a:pt x="257628" y="1719943"/>
                  </a:moveTo>
                  <a:cubicBezTo>
                    <a:pt x="128814" y="1226457"/>
                    <a:pt x="0" y="732972"/>
                    <a:pt x="410028" y="446315"/>
                  </a:cubicBezTo>
                  <a:cubicBezTo>
                    <a:pt x="820056" y="159658"/>
                    <a:pt x="1768927" y="79829"/>
                    <a:pt x="271779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947057" y="3795486"/>
              <a:ext cx="1306286" cy="928914"/>
            </a:xfrm>
            <a:custGeom>
              <a:avLst/>
              <a:gdLst>
                <a:gd name="connsiteX0" fmla="*/ 130629 w 1306286"/>
                <a:gd name="connsiteY0" fmla="*/ 928914 h 928914"/>
                <a:gd name="connsiteX1" fmla="*/ 195943 w 1306286"/>
                <a:gd name="connsiteY1" fmla="*/ 145143 h 928914"/>
                <a:gd name="connsiteX2" fmla="*/ 1306286 w 1306286"/>
                <a:gd name="connsiteY2" fmla="*/ 58057 h 928914"/>
              </a:gdLst>
              <a:ahLst/>
              <a:cxnLst>
                <a:cxn ang="0">
                  <a:pos x="connsiteX0" y="connsiteY0"/>
                </a:cxn>
                <a:cxn ang="0">
                  <a:pos x="connsiteX1" y="connsiteY1"/>
                </a:cxn>
                <a:cxn ang="0">
                  <a:pos x="connsiteX2" y="connsiteY2"/>
                </a:cxn>
              </a:cxnLst>
              <a:rect l="l" t="t" r="r" b="b"/>
              <a:pathLst>
                <a:path w="1306286" h="928914">
                  <a:moveTo>
                    <a:pt x="130629" y="928914"/>
                  </a:moveTo>
                  <a:cubicBezTo>
                    <a:pt x="65314" y="609600"/>
                    <a:pt x="0" y="290286"/>
                    <a:pt x="195943" y="145143"/>
                  </a:cubicBezTo>
                  <a:cubicBezTo>
                    <a:pt x="391886" y="0"/>
                    <a:pt x="849086" y="29028"/>
                    <a:pt x="1306286" y="580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69"/>
          <p:cNvGrpSpPr/>
          <p:nvPr/>
        </p:nvGrpSpPr>
        <p:grpSpPr>
          <a:xfrm>
            <a:off x="2311400" y="4299857"/>
            <a:ext cx="2565400" cy="2558143"/>
            <a:chOff x="2311400" y="4299857"/>
            <a:chExt cx="2565400" cy="2558143"/>
          </a:xfrm>
        </p:grpSpPr>
        <p:grpSp>
          <p:nvGrpSpPr>
            <p:cNvPr id="13" name="Group 27"/>
            <p:cNvGrpSpPr>
              <a:grpSpLocks/>
            </p:cNvGrpSpPr>
            <p:nvPr/>
          </p:nvGrpSpPr>
          <p:grpSpPr bwMode="auto">
            <a:xfrm>
              <a:off x="3886200" y="5710535"/>
              <a:ext cx="304800" cy="685800"/>
              <a:chOff x="2976" y="768"/>
              <a:chExt cx="912" cy="2135"/>
            </a:xfrm>
          </p:grpSpPr>
          <p:sp>
            <p:nvSpPr>
              <p:cNvPr id="69" name="Oval 28" descr="Dark vertical"/>
              <p:cNvSpPr>
                <a:spLocks noChangeArrowheads="1"/>
              </p:cNvSpPr>
              <p:nvPr/>
            </p:nvSpPr>
            <p:spPr bwMode="auto">
              <a:xfrm>
                <a:off x="3141" y="768"/>
                <a:ext cx="611" cy="614"/>
              </a:xfrm>
              <a:prstGeom prst="ellipse">
                <a:avLst/>
              </a:prstGeom>
              <a:pattFill prst="dkVert">
                <a:fgClr>
                  <a:schemeClr val="tx1"/>
                </a:fgClr>
                <a:bgClr>
                  <a:srgbClr val="FF0000"/>
                </a:bgClr>
              </a:pattFill>
              <a:ln w="38100" algn="ctr">
                <a:noFill/>
                <a:round/>
                <a:headEnd/>
                <a:tailEnd type="none" w="lg" len="lg"/>
              </a:ln>
              <a:effectLst/>
            </p:spPr>
            <p:txBody>
              <a:bodyPr anchor="ctr">
                <a:spAutoFit/>
              </a:bodyPr>
              <a:lstStyle/>
              <a:p>
                <a:endParaRPr lang="en-US"/>
              </a:p>
            </p:txBody>
          </p:sp>
          <p:grpSp>
            <p:nvGrpSpPr>
              <p:cNvPr id="14" name="Group 29"/>
              <p:cNvGrpSpPr>
                <a:grpSpLocks/>
              </p:cNvGrpSpPr>
              <p:nvPr/>
            </p:nvGrpSpPr>
            <p:grpSpPr bwMode="auto">
              <a:xfrm>
                <a:off x="2976" y="1433"/>
                <a:ext cx="912" cy="1470"/>
                <a:chOff x="2976" y="1433"/>
                <a:chExt cx="912" cy="1495"/>
              </a:xfrm>
            </p:grpSpPr>
            <p:sp>
              <p:nvSpPr>
                <p:cNvPr id="71" name="AutoShape 30"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2" name="AutoShape 31"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3" name="AutoShape 32"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grpSp>
        </p:grpSp>
        <p:sp>
          <p:nvSpPr>
            <p:cNvPr id="120" name="TextBox 119"/>
            <p:cNvSpPr txBox="1"/>
            <p:nvPr/>
          </p:nvSpPr>
          <p:spPr>
            <a:xfrm>
              <a:off x="3124200" y="6396335"/>
              <a:ext cx="1752600" cy="461665"/>
            </a:xfrm>
            <a:prstGeom prst="rect">
              <a:avLst/>
            </a:prstGeom>
            <a:noFill/>
          </p:spPr>
          <p:txBody>
            <a:bodyPr wrap="square" rtlCol="0">
              <a:spAutoFit/>
            </a:bodyPr>
            <a:lstStyle/>
            <a:p>
              <a:pPr algn="ctr"/>
              <a:r>
                <a:rPr lang="en-US" sz="2400" b="1" dirty="0" smtClean="0"/>
                <a:t>Developer</a:t>
              </a:r>
              <a:endParaRPr lang="en-US" sz="2400" b="1" dirty="0"/>
            </a:p>
          </p:txBody>
        </p:sp>
        <p:sp>
          <p:nvSpPr>
            <p:cNvPr id="166" name="Freeform 165"/>
            <p:cNvSpPr/>
            <p:nvPr/>
          </p:nvSpPr>
          <p:spPr>
            <a:xfrm>
              <a:off x="4033335" y="4626429"/>
              <a:ext cx="625751" cy="1026226"/>
            </a:xfrm>
            <a:custGeom>
              <a:avLst/>
              <a:gdLst>
                <a:gd name="connsiteX0" fmla="*/ 0 w 609600"/>
                <a:gd name="connsiteY0" fmla="*/ 1023257 h 1023257"/>
                <a:gd name="connsiteX1" fmla="*/ 468085 w 609600"/>
                <a:gd name="connsiteY1" fmla="*/ 696685 h 1023257"/>
                <a:gd name="connsiteX2" fmla="*/ 609600 w 609600"/>
                <a:gd name="connsiteY2" fmla="*/ 0 h 1023257"/>
              </a:gdLst>
              <a:ahLst/>
              <a:cxnLst>
                <a:cxn ang="0">
                  <a:pos x="connsiteX0" y="connsiteY0"/>
                </a:cxn>
                <a:cxn ang="0">
                  <a:pos x="connsiteX1" y="connsiteY1"/>
                </a:cxn>
                <a:cxn ang="0">
                  <a:pos x="connsiteX2" y="connsiteY2"/>
                </a:cxn>
              </a:cxnLst>
              <a:rect l="l" t="t" r="r" b="b"/>
              <a:pathLst>
                <a:path w="609600" h="1023257">
                  <a:moveTo>
                    <a:pt x="0" y="1023257"/>
                  </a:moveTo>
                  <a:cubicBezTo>
                    <a:pt x="183242" y="945242"/>
                    <a:pt x="366485" y="867228"/>
                    <a:pt x="468085" y="696685"/>
                  </a:cubicBezTo>
                  <a:cubicBezTo>
                    <a:pt x="569685" y="526142"/>
                    <a:pt x="589642" y="263071"/>
                    <a:pt x="60960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3254829" y="4996543"/>
              <a:ext cx="775181" cy="659437"/>
            </a:xfrm>
            <a:custGeom>
              <a:avLst/>
              <a:gdLst>
                <a:gd name="connsiteX0" fmla="*/ 783771 w 783771"/>
                <a:gd name="connsiteY0" fmla="*/ 664028 h 664028"/>
                <a:gd name="connsiteX1" fmla="*/ 163285 w 783771"/>
                <a:gd name="connsiteY1" fmla="*/ 370114 h 664028"/>
                <a:gd name="connsiteX2" fmla="*/ 0 w 783771"/>
                <a:gd name="connsiteY2" fmla="*/ 0 h 664028"/>
              </a:gdLst>
              <a:ahLst/>
              <a:cxnLst>
                <a:cxn ang="0">
                  <a:pos x="connsiteX0" y="connsiteY0"/>
                </a:cxn>
                <a:cxn ang="0">
                  <a:pos x="connsiteX1" y="connsiteY1"/>
                </a:cxn>
                <a:cxn ang="0">
                  <a:pos x="connsiteX2" y="connsiteY2"/>
                </a:cxn>
              </a:cxnLst>
              <a:rect l="l" t="t" r="r" b="b"/>
              <a:pathLst>
                <a:path w="783771" h="664028">
                  <a:moveTo>
                    <a:pt x="783771" y="664028"/>
                  </a:moveTo>
                  <a:cubicBezTo>
                    <a:pt x="538842" y="572406"/>
                    <a:pt x="293913" y="480785"/>
                    <a:pt x="163285" y="370114"/>
                  </a:cubicBezTo>
                  <a:cubicBezTo>
                    <a:pt x="32657" y="259443"/>
                    <a:pt x="16328" y="129721"/>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Freeform 167"/>
            <p:cNvSpPr/>
            <p:nvPr/>
          </p:nvSpPr>
          <p:spPr>
            <a:xfrm>
              <a:off x="2311400" y="4299857"/>
              <a:ext cx="1751861" cy="1412649"/>
            </a:xfrm>
            <a:custGeom>
              <a:avLst/>
              <a:gdLst>
                <a:gd name="connsiteX0" fmla="*/ 1705429 w 1705429"/>
                <a:gd name="connsiteY0" fmla="*/ 1371600 h 1436914"/>
                <a:gd name="connsiteX1" fmla="*/ 279400 w 1705429"/>
                <a:gd name="connsiteY1" fmla="*/ 1208314 h 1436914"/>
                <a:gd name="connsiteX2" fmla="*/ 29029 w 1705429"/>
                <a:gd name="connsiteY2" fmla="*/ 0 h 1436914"/>
              </a:gdLst>
              <a:ahLst/>
              <a:cxnLst>
                <a:cxn ang="0">
                  <a:pos x="connsiteX0" y="connsiteY0"/>
                </a:cxn>
                <a:cxn ang="0">
                  <a:pos x="connsiteX1" y="connsiteY1"/>
                </a:cxn>
                <a:cxn ang="0">
                  <a:pos x="connsiteX2" y="connsiteY2"/>
                </a:cxn>
              </a:cxnLst>
              <a:rect l="l" t="t" r="r" b="b"/>
              <a:pathLst>
                <a:path w="1705429" h="1436914">
                  <a:moveTo>
                    <a:pt x="1705429" y="1371600"/>
                  </a:moveTo>
                  <a:cubicBezTo>
                    <a:pt x="1132114" y="1404257"/>
                    <a:pt x="558800" y="1436914"/>
                    <a:pt x="279400" y="1208314"/>
                  </a:cubicBezTo>
                  <a:cubicBezTo>
                    <a:pt x="0" y="979714"/>
                    <a:pt x="14514" y="489857"/>
                    <a:pt x="2902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13"/>
          <p:cNvGrpSpPr/>
          <p:nvPr/>
        </p:nvGrpSpPr>
        <p:grpSpPr>
          <a:xfrm>
            <a:off x="5063076" y="2692399"/>
            <a:ext cx="4080924" cy="1966725"/>
            <a:chOff x="5063076" y="2692399"/>
            <a:chExt cx="4080924" cy="1966725"/>
          </a:xfrm>
        </p:grpSpPr>
        <p:grpSp>
          <p:nvGrpSpPr>
            <p:cNvPr id="16" name="Group 142"/>
            <p:cNvGrpSpPr/>
            <p:nvPr/>
          </p:nvGrpSpPr>
          <p:grpSpPr>
            <a:xfrm>
              <a:off x="6385560" y="3516124"/>
              <a:ext cx="2758440" cy="1143000"/>
              <a:chOff x="6385560" y="3276600"/>
              <a:chExt cx="2758440" cy="1143000"/>
            </a:xfrm>
          </p:grpSpPr>
          <p:grpSp>
            <p:nvGrpSpPr>
              <p:cNvPr id="17" name="Group 76"/>
              <p:cNvGrpSpPr>
                <a:grpSpLocks/>
              </p:cNvGrpSpPr>
              <p:nvPr/>
            </p:nvGrpSpPr>
            <p:grpSpPr bwMode="auto">
              <a:xfrm>
                <a:off x="8001000" y="3733800"/>
                <a:ext cx="304800" cy="685800"/>
                <a:chOff x="2976" y="768"/>
                <a:chExt cx="912" cy="2135"/>
              </a:xfrm>
            </p:grpSpPr>
            <p:sp>
              <p:nvSpPr>
                <p:cNvPr id="105" name="Oval 77" descr="Dark vertical"/>
                <p:cNvSpPr>
                  <a:spLocks noChangeArrowheads="1"/>
                </p:cNvSpPr>
                <p:nvPr/>
              </p:nvSpPr>
              <p:spPr bwMode="auto">
                <a:xfrm>
                  <a:off x="3141" y="768"/>
                  <a:ext cx="611" cy="614"/>
                </a:xfrm>
                <a:prstGeom prst="ellipse">
                  <a:avLst/>
                </a:prstGeom>
                <a:pattFill prst="dkVert">
                  <a:fgClr>
                    <a:schemeClr val="tx1"/>
                  </a:fgClr>
                  <a:bgClr>
                    <a:schemeClr val="folHlink"/>
                  </a:bgClr>
                </a:pattFill>
                <a:ln w="38100" algn="ctr">
                  <a:noFill/>
                  <a:round/>
                  <a:headEnd/>
                  <a:tailEnd type="none" w="lg" len="lg"/>
                </a:ln>
                <a:effectLst/>
              </p:spPr>
              <p:txBody>
                <a:bodyPr anchor="ctr">
                  <a:spAutoFit/>
                </a:bodyPr>
                <a:lstStyle/>
                <a:p>
                  <a:endParaRPr lang="en-US"/>
                </a:p>
              </p:txBody>
            </p:sp>
            <p:grpSp>
              <p:nvGrpSpPr>
                <p:cNvPr id="18" name="Group 78"/>
                <p:cNvGrpSpPr>
                  <a:grpSpLocks/>
                </p:cNvGrpSpPr>
                <p:nvPr/>
              </p:nvGrpSpPr>
              <p:grpSpPr bwMode="auto">
                <a:xfrm>
                  <a:off x="2976" y="1433"/>
                  <a:ext cx="912" cy="1470"/>
                  <a:chOff x="2976" y="1433"/>
                  <a:chExt cx="912" cy="1495"/>
                </a:xfrm>
              </p:grpSpPr>
              <p:sp>
                <p:nvSpPr>
                  <p:cNvPr id="107" name="AutoShape 79"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8" name="AutoShape 80"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9" name="AutoShape 81"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grpSp>
          </p:grpSp>
          <p:sp>
            <p:nvSpPr>
              <p:cNvPr id="122" name="TextBox 121"/>
              <p:cNvSpPr txBox="1"/>
              <p:nvPr/>
            </p:nvSpPr>
            <p:spPr>
              <a:xfrm>
                <a:off x="7239000" y="3276600"/>
                <a:ext cx="1905000" cy="461665"/>
              </a:xfrm>
              <a:prstGeom prst="rect">
                <a:avLst/>
              </a:prstGeom>
              <a:noFill/>
            </p:spPr>
            <p:txBody>
              <a:bodyPr wrap="square" rtlCol="0">
                <a:spAutoFit/>
              </a:bodyPr>
              <a:lstStyle/>
              <a:p>
                <a:pPr algn="ctr"/>
                <a:r>
                  <a:rPr lang="en-US" sz="2400" b="1" dirty="0" smtClean="0"/>
                  <a:t>IT Pro</a:t>
                </a:r>
                <a:endParaRPr lang="en-US" sz="2400" b="1" dirty="0"/>
              </a:p>
            </p:txBody>
          </p:sp>
          <p:sp>
            <p:nvSpPr>
              <p:cNvPr id="127" name="Freeform 126"/>
              <p:cNvSpPr/>
              <p:nvPr/>
            </p:nvSpPr>
            <p:spPr>
              <a:xfrm>
                <a:off x="6477000" y="3649979"/>
                <a:ext cx="1394513" cy="445904"/>
              </a:xfrm>
              <a:custGeom>
                <a:avLst/>
                <a:gdLst>
                  <a:gd name="connsiteX0" fmla="*/ 1432560 w 1432560"/>
                  <a:gd name="connsiteY0" fmla="*/ 434340 h 434340"/>
                  <a:gd name="connsiteX1" fmla="*/ 655320 w 1432560"/>
                  <a:gd name="connsiteY1" fmla="*/ 53340 h 434340"/>
                  <a:gd name="connsiteX2" fmla="*/ 0 w 1432560"/>
                  <a:gd name="connsiteY2" fmla="*/ 114300 h 434340"/>
                </a:gdLst>
                <a:ahLst/>
                <a:cxnLst>
                  <a:cxn ang="0">
                    <a:pos x="connsiteX0" y="connsiteY0"/>
                  </a:cxn>
                  <a:cxn ang="0">
                    <a:pos x="connsiteX1" y="connsiteY1"/>
                  </a:cxn>
                  <a:cxn ang="0">
                    <a:pos x="connsiteX2" y="connsiteY2"/>
                  </a:cxn>
                </a:cxnLst>
                <a:rect l="l" t="t" r="r" b="b"/>
                <a:pathLst>
                  <a:path w="1432560" h="434340">
                    <a:moveTo>
                      <a:pt x="1432560" y="434340"/>
                    </a:moveTo>
                    <a:cubicBezTo>
                      <a:pt x="1163320" y="270510"/>
                      <a:pt x="894080" y="106680"/>
                      <a:pt x="655320" y="53340"/>
                    </a:cubicBezTo>
                    <a:cubicBezTo>
                      <a:pt x="416560" y="0"/>
                      <a:pt x="208280" y="57150"/>
                      <a:pt x="0" y="11430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Freeform 127"/>
              <p:cNvSpPr/>
              <p:nvPr/>
            </p:nvSpPr>
            <p:spPr>
              <a:xfrm>
                <a:off x="6385560" y="4008120"/>
                <a:ext cx="1505137" cy="259080"/>
              </a:xfrm>
              <a:custGeom>
                <a:avLst/>
                <a:gdLst>
                  <a:gd name="connsiteX0" fmla="*/ 1508760 w 1508760"/>
                  <a:gd name="connsiteY0" fmla="*/ 91440 h 259080"/>
                  <a:gd name="connsiteX1" fmla="*/ 762000 w 1508760"/>
                  <a:gd name="connsiteY1" fmla="*/ 243840 h 259080"/>
                  <a:gd name="connsiteX2" fmla="*/ 0 w 1508760"/>
                  <a:gd name="connsiteY2" fmla="*/ 0 h 259080"/>
                </a:gdLst>
                <a:ahLst/>
                <a:cxnLst>
                  <a:cxn ang="0">
                    <a:pos x="connsiteX0" y="connsiteY0"/>
                  </a:cxn>
                  <a:cxn ang="0">
                    <a:pos x="connsiteX1" y="connsiteY1"/>
                  </a:cxn>
                  <a:cxn ang="0">
                    <a:pos x="connsiteX2" y="connsiteY2"/>
                  </a:cxn>
                </a:cxnLst>
                <a:rect l="l" t="t" r="r" b="b"/>
                <a:pathLst>
                  <a:path w="1508760" h="259080">
                    <a:moveTo>
                      <a:pt x="1508760" y="91440"/>
                    </a:moveTo>
                    <a:cubicBezTo>
                      <a:pt x="1261110" y="175260"/>
                      <a:pt x="1013460" y="259080"/>
                      <a:pt x="762000" y="243840"/>
                    </a:cubicBezTo>
                    <a:cubicBezTo>
                      <a:pt x="510540" y="228600"/>
                      <a:pt x="255270" y="114300"/>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2" name="Freeform 101"/>
            <p:cNvSpPr/>
            <p:nvPr/>
          </p:nvSpPr>
          <p:spPr>
            <a:xfrm>
              <a:off x="5063076" y="2692399"/>
              <a:ext cx="2818030" cy="1652599"/>
            </a:xfrm>
            <a:custGeom>
              <a:avLst/>
              <a:gdLst>
                <a:gd name="connsiteX0" fmla="*/ 2862943 w 2862943"/>
                <a:gd name="connsiteY0" fmla="*/ 1640114 h 1640114"/>
                <a:gd name="connsiteX1" fmla="*/ 1741715 w 2862943"/>
                <a:gd name="connsiteY1" fmla="*/ 246743 h 1640114"/>
                <a:gd name="connsiteX2" fmla="*/ 0 w 2862943"/>
                <a:gd name="connsiteY2" fmla="*/ 159657 h 1640114"/>
                <a:gd name="connsiteX0" fmla="*/ 2818180 w 2818180"/>
                <a:gd name="connsiteY0" fmla="*/ 1640114 h 1640114"/>
                <a:gd name="connsiteX1" fmla="*/ 1696952 w 2818180"/>
                <a:gd name="connsiteY1" fmla="*/ 246743 h 1640114"/>
                <a:gd name="connsiteX2" fmla="*/ 0 w 2818180"/>
                <a:gd name="connsiteY2" fmla="*/ 159657 h 1640114"/>
              </a:gdLst>
              <a:ahLst/>
              <a:cxnLst>
                <a:cxn ang="0">
                  <a:pos x="connsiteX0" y="connsiteY0"/>
                </a:cxn>
                <a:cxn ang="0">
                  <a:pos x="connsiteX1" y="connsiteY1"/>
                </a:cxn>
                <a:cxn ang="0">
                  <a:pos x="connsiteX2" y="connsiteY2"/>
                </a:cxn>
              </a:cxnLst>
              <a:rect l="l" t="t" r="r" b="b"/>
              <a:pathLst>
                <a:path w="2818180" h="1640114">
                  <a:moveTo>
                    <a:pt x="2818180" y="1640114"/>
                  </a:moveTo>
                  <a:cubicBezTo>
                    <a:pt x="2496144" y="1066800"/>
                    <a:pt x="2166649" y="493486"/>
                    <a:pt x="1696952" y="246743"/>
                  </a:cubicBezTo>
                  <a:cubicBezTo>
                    <a:pt x="1227255" y="0"/>
                    <a:pt x="632279" y="79828"/>
                    <a:pt x="0" y="1596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Improving This Situation</a:t>
            </a:r>
            <a:endParaRPr lang="en-US" dirty="0"/>
          </a:p>
        </p:txBody>
      </p:sp>
      <p:sp>
        <p:nvSpPr>
          <p:cNvPr id="3" name="Content Placeholder 2"/>
          <p:cNvSpPr>
            <a:spLocks noGrp="1"/>
          </p:cNvSpPr>
          <p:nvPr>
            <p:ph idx="1"/>
          </p:nvPr>
        </p:nvSpPr>
        <p:spPr>
          <a:xfrm>
            <a:off x="381000" y="1412875"/>
            <a:ext cx="8382000" cy="4924425"/>
          </a:xfrm>
        </p:spPr>
        <p:txBody>
          <a:bodyPr/>
          <a:lstStyle/>
          <a:p>
            <a:r>
              <a:rPr lang="en-US" dirty="0" smtClean="0"/>
              <a:t>The challenge</a:t>
            </a:r>
          </a:p>
          <a:p>
            <a:pPr lvl="1"/>
            <a:r>
              <a:rPr lang="en-US" dirty="0" smtClean="0"/>
              <a:t>Help people in diverse roles work with diverse information across different domains</a:t>
            </a:r>
          </a:p>
          <a:p>
            <a:pPr lvl="1"/>
            <a:r>
              <a:rPr lang="en-US" dirty="0" smtClean="0"/>
              <a:t>Make IT simpler, more effective, and less expensive</a:t>
            </a:r>
          </a:p>
          <a:p>
            <a:pPr lvl="1"/>
            <a:endParaRPr lang="en-US" dirty="0" smtClean="0"/>
          </a:p>
          <a:p>
            <a:r>
              <a:rPr lang="en-US" dirty="0" smtClean="0"/>
              <a:t>The “Oslo” approach</a:t>
            </a:r>
          </a:p>
          <a:p>
            <a:pPr lvl="1"/>
            <a:r>
              <a:rPr lang="en-US" dirty="0" smtClean="0"/>
              <a:t>Provide a common repository for </a:t>
            </a:r>
            <a:br>
              <a:rPr lang="en-US" dirty="0" smtClean="0"/>
            </a:br>
            <a:r>
              <a:rPr lang="en-US" dirty="0" smtClean="0"/>
              <a:t>all of this information</a:t>
            </a:r>
          </a:p>
          <a:p>
            <a:pPr lvl="1"/>
            <a:r>
              <a:rPr lang="en-US" dirty="0" smtClean="0"/>
              <a:t>Provide a visual editor for working </a:t>
            </a:r>
            <a:br>
              <a:rPr lang="en-US" dirty="0" smtClean="0"/>
            </a:br>
            <a:r>
              <a:rPr lang="en-US" dirty="0" smtClean="0"/>
              <a:t>with repository information</a:t>
            </a:r>
          </a:p>
          <a:p>
            <a:pPr lvl="2"/>
            <a:r>
              <a:rPr lang="en-US" dirty="0" smtClean="0"/>
              <a:t>And allow other tools to be used as well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descr="image001"/>
          <p:cNvPicPr>
            <a:picLocks noChangeAspect="1" noChangeArrowheads="1"/>
          </p:cNvPicPr>
          <p:nvPr/>
        </p:nvPicPr>
        <p:blipFill>
          <a:blip r:embed="rId3"/>
          <a:srcRect/>
          <a:stretch>
            <a:fillRect/>
          </a:stretch>
        </p:blipFill>
        <p:spPr bwMode="auto">
          <a:xfrm>
            <a:off x="2743200" y="1219200"/>
            <a:ext cx="6107612" cy="4876800"/>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A closer look</a:t>
            </a:r>
          </a:p>
        </p:txBody>
      </p:sp>
      <p:sp>
        <p:nvSpPr>
          <p:cNvPr id="8" name="Can 7"/>
          <p:cNvSpPr/>
          <p:nvPr/>
        </p:nvSpPr>
        <p:spPr bwMode="auto">
          <a:xfrm>
            <a:off x="228600" y="5834944"/>
            <a:ext cx="2127955" cy="10230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a:xfrm>
            <a:off x="760589" y="3200400"/>
            <a:ext cx="2211211" cy="3002845"/>
          </a:xfrm>
          <a:custGeom>
            <a:avLst/>
            <a:gdLst>
              <a:gd name="connsiteX0" fmla="*/ 4251960 w 4251960"/>
              <a:gd name="connsiteY0" fmla="*/ 0 h 1874520"/>
              <a:gd name="connsiteX1" fmla="*/ 853440 w 4251960"/>
              <a:gd name="connsiteY1" fmla="*/ 365760 h 1874520"/>
              <a:gd name="connsiteX2" fmla="*/ 0 w 4251960"/>
              <a:gd name="connsiteY2" fmla="*/ 1874520 h 1874520"/>
            </a:gdLst>
            <a:ahLst/>
            <a:cxnLst>
              <a:cxn ang="0">
                <a:pos x="connsiteX0" y="connsiteY0"/>
              </a:cxn>
              <a:cxn ang="0">
                <a:pos x="connsiteX1" y="connsiteY1"/>
              </a:cxn>
              <a:cxn ang="0">
                <a:pos x="connsiteX2" y="connsiteY2"/>
              </a:cxn>
            </a:cxnLst>
            <a:rect l="l" t="t" r="r" b="b"/>
            <a:pathLst>
              <a:path w="4251960" h="1874520">
                <a:moveTo>
                  <a:pt x="4251960" y="0"/>
                </a:moveTo>
                <a:cubicBezTo>
                  <a:pt x="2907030" y="26670"/>
                  <a:pt x="1562100" y="53340"/>
                  <a:pt x="853440" y="365760"/>
                </a:cubicBezTo>
                <a:cubicBezTo>
                  <a:pt x="144780" y="678180"/>
                  <a:pt x="72390" y="1276350"/>
                  <a:pt x="0" y="187452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447800" y="4343400"/>
            <a:ext cx="3276600" cy="1828801"/>
          </a:xfrm>
          <a:custGeom>
            <a:avLst/>
            <a:gdLst>
              <a:gd name="connsiteX0" fmla="*/ 3276600 w 3276600"/>
              <a:gd name="connsiteY0" fmla="*/ 73660 h 1338580"/>
              <a:gd name="connsiteX1" fmla="*/ 1524000 w 3276600"/>
              <a:gd name="connsiteY1" fmla="*/ 210820 h 1338580"/>
              <a:gd name="connsiteX2" fmla="*/ 0 w 3276600"/>
              <a:gd name="connsiteY2" fmla="*/ 1338580 h 1338580"/>
            </a:gdLst>
            <a:ahLst/>
            <a:cxnLst>
              <a:cxn ang="0">
                <a:pos x="connsiteX0" y="connsiteY0"/>
              </a:cxn>
              <a:cxn ang="0">
                <a:pos x="connsiteX1" y="connsiteY1"/>
              </a:cxn>
              <a:cxn ang="0">
                <a:pos x="connsiteX2" y="connsiteY2"/>
              </a:cxn>
            </a:cxnLst>
            <a:rect l="l" t="t" r="r" b="b"/>
            <a:pathLst>
              <a:path w="3276600" h="1338580">
                <a:moveTo>
                  <a:pt x="3276600" y="73660"/>
                </a:moveTo>
                <a:cubicBezTo>
                  <a:pt x="2673350" y="36830"/>
                  <a:pt x="2070100" y="0"/>
                  <a:pt x="1524000" y="210820"/>
                </a:cubicBezTo>
                <a:cubicBezTo>
                  <a:pt x="977900" y="421640"/>
                  <a:pt x="488950" y="880110"/>
                  <a:pt x="0" y="13385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2133599" y="3048000"/>
            <a:ext cx="6858001" cy="4038600"/>
          </a:xfrm>
          <a:custGeom>
            <a:avLst/>
            <a:gdLst>
              <a:gd name="connsiteX0" fmla="*/ 2087880 w 2801620"/>
              <a:gd name="connsiteY0" fmla="*/ 0 h 2565400"/>
              <a:gd name="connsiteX1" fmla="*/ 2453640 w 2801620"/>
              <a:gd name="connsiteY1" fmla="*/ 2179320 h 2565400"/>
              <a:gd name="connsiteX2" fmla="*/ 0 w 2801620"/>
              <a:gd name="connsiteY2" fmla="*/ 2316480 h 2565400"/>
              <a:gd name="connsiteX0" fmla="*/ 2835532 w 3673880"/>
              <a:gd name="connsiteY0" fmla="*/ 0 h 2514600"/>
              <a:gd name="connsiteX1" fmla="*/ 3201292 w 3673880"/>
              <a:gd name="connsiteY1" fmla="*/ 2179320 h 2514600"/>
              <a:gd name="connsiteX2" fmla="*/ 0 w 3673880"/>
              <a:gd name="connsiteY2" fmla="*/ 2011680 h 2514600"/>
            </a:gdLst>
            <a:ahLst/>
            <a:cxnLst>
              <a:cxn ang="0">
                <a:pos x="connsiteX0" y="connsiteY0"/>
              </a:cxn>
              <a:cxn ang="0">
                <a:pos x="connsiteX1" y="connsiteY1"/>
              </a:cxn>
              <a:cxn ang="0">
                <a:pos x="connsiteX2" y="connsiteY2"/>
              </a:cxn>
            </a:cxnLst>
            <a:rect l="l" t="t" r="r" b="b"/>
            <a:pathLst>
              <a:path w="3673880" h="2514600">
                <a:moveTo>
                  <a:pt x="2835532" y="0"/>
                </a:moveTo>
                <a:cubicBezTo>
                  <a:pt x="3192402" y="896620"/>
                  <a:pt x="3673881" y="1844040"/>
                  <a:pt x="3201292" y="2179320"/>
                </a:cubicBezTo>
                <a:cubicBezTo>
                  <a:pt x="2728703" y="2514600"/>
                  <a:pt x="1052830" y="2136140"/>
                  <a:pt x="0" y="20116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 y="6172200"/>
            <a:ext cx="1905000" cy="523220"/>
          </a:xfrm>
          <a:prstGeom prst="rect">
            <a:avLst/>
          </a:prstGeom>
          <a:noFill/>
        </p:spPr>
        <p:txBody>
          <a:bodyPr wrap="square" rtlCol="0">
            <a:spAutoFit/>
          </a:bodyPr>
          <a:lstStyle/>
          <a:p>
            <a:pPr algn="ctr"/>
            <a:r>
              <a:rPr lang="en-US" sz="2800" b="1" dirty="0" smtClean="0"/>
              <a:t>Repository</a:t>
            </a:r>
            <a:endParaRPr lang="en-US" sz="2800" b="1" dirty="0"/>
          </a:p>
        </p:txBody>
      </p:sp>
      <p:sp>
        <p:nvSpPr>
          <p:cNvPr id="14" name="Freeform 13"/>
          <p:cNvSpPr/>
          <p:nvPr/>
        </p:nvSpPr>
        <p:spPr>
          <a:xfrm>
            <a:off x="2017986" y="5214883"/>
            <a:ext cx="3689131" cy="954689"/>
          </a:xfrm>
          <a:custGeom>
            <a:avLst/>
            <a:gdLst>
              <a:gd name="connsiteX0" fmla="*/ 3689131 w 3689131"/>
              <a:gd name="connsiteY0" fmla="*/ 208455 h 954689"/>
              <a:gd name="connsiteX1" fmla="*/ 1240221 w 3689131"/>
              <a:gd name="connsiteY1" fmla="*/ 124372 h 954689"/>
              <a:gd name="connsiteX2" fmla="*/ 0 w 3689131"/>
              <a:gd name="connsiteY2" fmla="*/ 954689 h 954689"/>
            </a:gdLst>
            <a:ahLst/>
            <a:cxnLst>
              <a:cxn ang="0">
                <a:pos x="connsiteX0" y="connsiteY0"/>
              </a:cxn>
              <a:cxn ang="0">
                <a:pos x="connsiteX1" y="connsiteY1"/>
              </a:cxn>
              <a:cxn ang="0">
                <a:pos x="connsiteX2" y="connsiteY2"/>
              </a:cxn>
            </a:cxnLst>
            <a:rect l="l" t="t" r="r" b="b"/>
            <a:pathLst>
              <a:path w="3689131" h="954689">
                <a:moveTo>
                  <a:pt x="3689131" y="208455"/>
                </a:moveTo>
                <a:cubicBezTo>
                  <a:pt x="2772103" y="104227"/>
                  <a:pt x="1855076" y="0"/>
                  <a:pt x="1240221" y="124372"/>
                </a:cubicBezTo>
                <a:cubicBezTo>
                  <a:pt x="625366" y="248744"/>
                  <a:pt x="312683" y="601716"/>
                  <a:pt x="0" y="954689"/>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1_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252</TotalTime>
  <Words>1156</Words>
  <Application>Microsoft Office PowerPoint</Application>
  <PresentationFormat>On-screen Show (4:3)</PresentationFormat>
  <Paragraphs>144</Paragraphs>
  <Slides>14</Slides>
  <Notes>12</Notes>
  <HiddenSlides>2</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TechEd</vt:lpstr>
      <vt:lpstr>TechEd2008_Dev_4-3_v02</vt:lpstr>
      <vt:lpstr>1_TechEd2008_Dev_4-3_v02</vt:lpstr>
      <vt:lpstr>Introducing “Oslo”</vt:lpstr>
      <vt:lpstr>Model driven development</vt:lpstr>
      <vt:lpstr>What is "Oslo"? Defining terms</vt:lpstr>
      <vt:lpstr>Where is "Oslo"? A status report</vt:lpstr>
      <vt:lpstr>What is Oslo?</vt:lpstr>
      <vt:lpstr>IT Today Working in a complex world</vt:lpstr>
      <vt:lpstr>Who Cares About What? Different people, different concerns</vt:lpstr>
      <vt:lpstr>Improving This Situation</vt:lpstr>
      <vt:lpstr>The "Oslo" Visual Editor A closer look</vt:lpstr>
      <vt:lpstr>Working Together Different tools for different roles</vt:lpstr>
      <vt:lpstr>What's In The Repository Some examples of pre-defined schemas</vt:lpstr>
      <vt:lpstr>Planned "Oslo" Releases </vt:lpstr>
      <vt:lpstr>Resources</vt:lpstr>
      <vt:lpstr>Slide 14</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Embedded</dc:title>
  <dc:subject>Tech Ed 2008</dc:subject>
  <dc:creator>Mathias Andersson</dc:creator>
  <cp:keywords>Technical, partners and customers, dev, developers, developer, IT IT Pro Pros Professionals,</cp:keywords>
  <dc:description>Template: Mary Feil-Jacobs (maryjf), Heather Tall, Slidework LLC, Claire Hoover, Silverfox Productions
Formatting: onsite, Dana KW, Silver Fox Productions, Inc
Event Date: June 2-6, 2008
Event Location: Orlando, FL
Audience: Technical, partners and customers, dev, developers, developer, IT IT Pro Pros Professionals,</dc:description>
  <cp:lastModifiedBy>Mathias</cp:lastModifiedBy>
  <cp:revision>28</cp:revision>
  <dcterms:created xsi:type="dcterms:W3CDTF">2008-09-20T07:25:57Z</dcterms:created>
  <dcterms:modified xsi:type="dcterms:W3CDTF">2008-10-11T07:04:41Z</dcterms:modified>
</cp:coreProperties>
</file>