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 id="2147483758" r:id="rId2"/>
    <p:sldMasterId id="2147483777" r:id="rId3"/>
  </p:sldMasterIdLst>
  <p:notesMasterIdLst>
    <p:notesMasterId r:id="rId28"/>
  </p:notesMasterIdLst>
  <p:handoutMasterIdLst>
    <p:handoutMasterId r:id="rId29"/>
  </p:handoutMasterIdLst>
  <p:sldIdLst>
    <p:sldId id="260" r:id="rId4"/>
    <p:sldId id="386" r:id="rId5"/>
    <p:sldId id="316" r:id="rId6"/>
    <p:sldId id="370" r:id="rId7"/>
    <p:sldId id="364" r:id="rId8"/>
    <p:sldId id="359" r:id="rId9"/>
    <p:sldId id="369" r:id="rId10"/>
    <p:sldId id="384" r:id="rId11"/>
    <p:sldId id="385" r:id="rId12"/>
    <p:sldId id="387" r:id="rId13"/>
    <p:sldId id="377" r:id="rId14"/>
    <p:sldId id="378" r:id="rId15"/>
    <p:sldId id="379" r:id="rId16"/>
    <p:sldId id="388" r:id="rId17"/>
    <p:sldId id="389" r:id="rId18"/>
    <p:sldId id="390" r:id="rId19"/>
    <p:sldId id="374" r:id="rId20"/>
    <p:sldId id="373" r:id="rId21"/>
    <p:sldId id="372" r:id="rId22"/>
    <p:sldId id="375" r:id="rId23"/>
    <p:sldId id="376" r:id="rId24"/>
    <p:sldId id="391" r:id="rId25"/>
    <p:sldId id="383" r:id="rId26"/>
    <p:sldId id="259" r:id="rId2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4" clrIdx="0"/>
  <p:cmAuthor id="1" name="claireh" initials="ceh" lastIdx="3" clrIdx="1"/>
  <p:cmAuthor id="2" name="Pennie" initials="P"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showPr>
  <p:clrMru>
    <a:srgbClr val="F2B486"/>
    <a:srgbClr val="F4C19A"/>
    <a:srgbClr val="F6C9A8"/>
    <a:srgbClr val="ED9655"/>
    <a:srgbClr val="EA883E"/>
    <a:srgbClr val="F0A770"/>
    <a:srgbClr val="99C8DF"/>
    <a:srgbClr val="A2CDE2"/>
    <a:srgbClr val="9BCFE9"/>
    <a:srgbClr val="B0D9EE"/>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066" autoAdjust="0"/>
    <p:restoredTop sz="96105" autoAdjust="0"/>
  </p:normalViewPr>
  <p:slideViewPr>
    <p:cSldViewPr snapToGrid="0">
      <p:cViewPr varScale="1">
        <p:scale>
          <a:sx n="139" d="100"/>
          <a:sy n="139" d="100"/>
        </p:scale>
        <p:origin x="-1566" y="-90"/>
      </p:cViewPr>
      <p:guideLst>
        <p:guide orient="horz" pos="144"/>
        <p:guide orient="horz" pos="1488"/>
        <p:guide orient="horz" pos="1200"/>
        <p:guide orient="horz" pos="2304"/>
        <p:guide orient="horz" pos="892"/>
        <p:guide pos="2880"/>
        <p:guide pos="240"/>
        <p:guide pos="460"/>
        <p:guide pos="5520"/>
        <p:guide pos="863"/>
        <p:guide pos="529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10/12/2008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10/12/2008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10/12/2008 2:33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FA41D5-87C5-4AE4-B22D-517562050F1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FA41D5-87C5-4AE4-B22D-517562050F1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FA41D5-87C5-4AE4-B22D-517562050F1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p:spPr>
        <p:txBody>
          <a:bodyPr/>
          <a:lstStyle/>
          <a:p>
            <a:fld id="{22AA859D-0FA6-4736-83BE-8A379ADD41C7}" type="datetime8">
              <a:rPr lang="en-US" smtClean="0"/>
              <a:pPr/>
              <a:t>10/12/2008 2:33 PM</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p:spPr>
        <p:txBody>
          <a:bodyPr/>
          <a:lstStyle/>
          <a:p>
            <a:fld id="{48F9A3E3-3AC8-4CA2-B9CF-FDEC61C024D5}" type="datetime8">
              <a:rPr lang="en-US" smtClean="0"/>
              <a:pPr/>
              <a:t>10/12/2008 2:33 PM</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a:noFill/>
        </p:spPr>
        <p:txBody>
          <a:bodyPr/>
          <a:lstStyle/>
          <a:p>
            <a:fld id="{40A461E5-21D5-457C-BE4F-5678C4286014}" type="datetime8">
              <a:rPr lang="en-US" smtClean="0"/>
              <a:pPr/>
              <a:t>10/12/2008 2:33 PM</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p:spPr>
        <p:txBody>
          <a:bodyPr/>
          <a:lstStyle/>
          <a:p>
            <a:fld id="{F98DB9A4-16EB-407F-8955-1A735F04E6C2}" type="datetime8">
              <a:rPr lang="en-US" smtClean="0"/>
              <a:pPr/>
              <a:t>10/12/2008 2:33 PM</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p:spPr>
        <p:txBody>
          <a:bodyPr/>
          <a:lstStyle/>
          <a:p>
            <a:fld id="{A15E7D95-AE6E-4588-9C8A-537C17000581}" type="datetime8">
              <a:rPr lang="en-US" smtClean="0"/>
              <a:pPr/>
              <a:t>10/12/2008 2:33 PM</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10/12/2008 2:33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10/12/2008 2:33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10/12/2008 2:33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Hidden Slide">
    <p:bg bwMode="ltGray">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9" name="Picture 8"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0"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2"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3" name="Picture 1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ources for Developers">
    <p:spTree>
      <p:nvGrpSpPr>
        <p:cNvPr id="1" name=""/>
        <p:cNvGrpSpPr/>
        <p:nvPr/>
      </p:nvGrpSpPr>
      <p:grpSpPr>
        <a:xfrm>
          <a:off x="0" y="0"/>
          <a:ext cx="0" cy="0"/>
          <a:chOff x="0" y="0"/>
          <a:chExt cx="0" cy="0"/>
        </a:xfrm>
      </p:grpSpPr>
      <p:sp>
        <p:nvSpPr>
          <p:cNvPr id="3" name="Rounded Rectangle 2"/>
          <p:cNvSpPr/>
          <p:nvPr/>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 name="Group 33"/>
          <p:cNvGrpSpPr/>
          <p:nvPr/>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p:nvPicPr>
        <p:blipFill>
          <a:blip r:embed="rId3"/>
          <a:stretch>
            <a:fillRect/>
          </a:stretch>
        </p:blipFill>
        <p:spPr bwMode="invGray">
          <a:xfrm>
            <a:off x="838200" y="3505200"/>
            <a:ext cx="1857375" cy="942975"/>
          </a:xfrm>
          <a:prstGeom prst="rect">
            <a:avLst/>
          </a:prstGeom>
        </p:spPr>
      </p:pic>
      <p:sp>
        <p:nvSpPr>
          <p:cNvPr id="18" name="Rectangle 17"/>
          <p:cNvSpPr/>
          <p:nvPr/>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p:nvPicPr>
        <p:blipFill>
          <a:blip r:embed="rId6"/>
          <a:stretch>
            <a:fillRect/>
          </a:stretch>
        </p:blipFill>
        <p:spPr bwMode="invGray">
          <a:xfrm>
            <a:off x="914400" y="1209675"/>
            <a:ext cx="2409825" cy="1076325"/>
          </a:xfrm>
          <a:prstGeom prst="rect">
            <a:avLst/>
          </a:prstGeom>
        </p:spPr>
      </p:pic>
      <p:sp>
        <p:nvSpPr>
          <p:cNvPr id="22" name="Title 1"/>
          <p:cNvSpPr txBox="1">
            <a:spLocks/>
          </p:cNvSpPr>
          <p:nvPr/>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val Slide">
    <p:spTree>
      <p:nvGrpSpPr>
        <p:cNvPr id="1" name=""/>
        <p:cNvGrpSpPr/>
        <p:nvPr/>
      </p:nvGrpSpPr>
      <p:grpSpPr>
        <a:xfrm>
          <a:off x="0" y="0"/>
          <a:ext cx="0" cy="0"/>
          <a:chOff x="0" y="0"/>
          <a:chExt cx="0" cy="0"/>
        </a:xfrm>
      </p:grpSpPr>
      <p:sp>
        <p:nvSpPr>
          <p:cNvPr id="3" name="Round Same Side Corner Rectangle 2"/>
          <p:cNvSpPr/>
          <p:nvPr/>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p:nvPicPr>
        <p:blipFill>
          <a:blip r:embed="rId6"/>
          <a:stretch>
            <a:fillRect/>
          </a:stretch>
        </p:blipFill>
        <p:spPr bwMode="invGray">
          <a:xfrm>
            <a:off x="4826000" y="3429000"/>
            <a:ext cx="1651000" cy="838200"/>
          </a:xfrm>
          <a:prstGeom prst="rect">
            <a:avLst/>
          </a:prstGeom>
        </p:spPr>
      </p:pic>
      <p:grpSp>
        <p:nvGrpSpPr>
          <p:cNvPr id="7" name="Group 17"/>
          <p:cNvGrpSpPr/>
          <p:nvPr/>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4C19A"/>
                </a:solidFill>
                <a:latin typeface="Calibri"/>
                <a:ea typeface="+mn-ea"/>
                <a:cs typeface="+mn-cs"/>
              </a:rPr>
              <a:pPr algn="l" defTabSz="914363" rtl="0">
                <a:defRPr/>
              </a:pPr>
              <a:t>‹#›</a:t>
            </a:fld>
            <a:endParaRPr lang="en-US" sz="1400" kern="1200" dirty="0">
              <a:solidFill>
                <a:srgbClr val="F4C19A"/>
              </a:solidFill>
              <a:latin typeface="Calibri"/>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pPr algn="l" defTabSz="914363" rtl="0"/>
            <a:r>
              <a:rPr lang="en-US" kern="1200" dirty="0">
                <a:solidFill>
                  <a:srgbClr val="990033"/>
                </a:solidFill>
                <a:latin typeface="Calibri"/>
                <a:ea typeface="+mn-ea"/>
                <a:cs typeface="+mn-cs"/>
              </a:rPr>
              <a:t>Speaker instructions: </a:t>
            </a:r>
            <a:r>
              <a:rPr lang="en-US" sz="1600" kern="1200" dirty="0">
                <a:solidFill>
                  <a:srgbClr val="000000"/>
                </a:solidFill>
                <a:latin typeface="Calibri"/>
                <a:ea typeface="+mn-ea"/>
                <a:cs typeface="+mn-cs"/>
              </a:rPr>
              <a:t>Complete this slide to assist your SME (subject matter expert) in evaluating your presentation flow, topic coverage, demo integration and alignment of content to your session description and level. </a:t>
            </a:r>
          </a:p>
          <a:p>
            <a:pPr algn="l" defTabSz="914363" rtl="0">
              <a:lnSpc>
                <a:spcPct val="90000"/>
              </a:lnSpc>
              <a:spcBef>
                <a:spcPct val="20000"/>
              </a:spcBef>
            </a:pPr>
            <a:endParaRPr lang="en-US" kern="1200" dirty="0">
              <a:solidFill>
                <a:srgbClr val="990033"/>
              </a:solidFill>
              <a:latin typeface="Calibri"/>
              <a:ea typeface="+mn-ea"/>
              <a:cs typeface="+mn-cs"/>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grpSp>
        <p:nvGrpSpPr>
          <p:cNvPr id="6"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lgn="l" defTabSz="914363" rtl="0">
              <a:spcBef>
                <a:spcPts val="600"/>
              </a:spcBef>
            </a:pPr>
            <a:r>
              <a:rPr lang="en-US" sz="2000" kern="1200" dirty="0">
                <a:solidFill>
                  <a:srgbClr val="FFFFFF"/>
                </a:solidFill>
                <a:latin typeface="Calibri"/>
                <a:ea typeface="+mn-ea"/>
                <a:cs typeface="+mn-cs"/>
                <a:hlinkClick r:id="rId4"/>
              </a:rPr>
              <a:t>www.microsoft.com/teched</a:t>
            </a:r>
            <a:r>
              <a:rPr lang="en-US" sz="2000" kern="1200" dirty="0">
                <a:solidFill>
                  <a:srgbClr val="FFFFFF"/>
                </a:solidFill>
                <a:latin typeface="Calibri"/>
                <a:ea typeface="+mn-ea"/>
                <a:cs typeface="+mn-cs"/>
              </a:rPr>
              <a:t> </a:t>
            </a:r>
          </a:p>
          <a:p>
            <a:pPr lvl="1" algn="l" defTabSz="914363" rtl="0">
              <a:tabLst>
                <a:tab pos="1828800" algn="l"/>
              </a:tabLst>
            </a:pPr>
            <a:r>
              <a:rPr lang="en-US" kern="1200" dirty="0" err="1">
                <a:solidFill>
                  <a:srgbClr val="FFFFFF"/>
                </a:solidFill>
                <a:latin typeface="Calibri"/>
                <a:ea typeface="+mn-ea"/>
                <a:cs typeface="+mn-cs"/>
              </a:rPr>
              <a:t>Tech·Talks</a:t>
            </a:r>
            <a:r>
              <a:rPr lang="en-US" kern="1200" dirty="0">
                <a:solidFill>
                  <a:srgbClr val="FFFFFF"/>
                </a:solidFill>
                <a:latin typeface="Calibri"/>
                <a:ea typeface="+mn-ea"/>
                <a:cs typeface="+mn-cs"/>
              </a:rPr>
              <a:t>	 </a:t>
            </a:r>
            <a:r>
              <a:rPr lang="en-US" kern="1200" dirty="0" err="1">
                <a:solidFill>
                  <a:srgbClr val="FFFFFF"/>
                </a:solidFill>
                <a:latin typeface="Calibri"/>
                <a:ea typeface="+mn-ea"/>
                <a:cs typeface="+mn-cs"/>
              </a:rPr>
              <a:t>Tech·Ed</a:t>
            </a:r>
            <a:r>
              <a:rPr lang="en-US" kern="1200" dirty="0">
                <a:solidFill>
                  <a:srgbClr val="FFFFFF"/>
                </a:solidFill>
                <a:latin typeface="Calibri"/>
                <a:ea typeface="+mn-ea"/>
                <a:cs typeface="+mn-cs"/>
              </a:rPr>
              <a:t> Bloggers</a:t>
            </a:r>
          </a:p>
          <a:p>
            <a:pPr lvl="1" algn="l" defTabSz="914363" rtl="0">
              <a:tabLst>
                <a:tab pos="1828800" algn="l"/>
              </a:tabLst>
            </a:pPr>
            <a:r>
              <a:rPr lang="en-US" kern="1200" dirty="0">
                <a:solidFill>
                  <a:srgbClr val="FFFFFF"/>
                </a:solidFill>
                <a:latin typeface="Calibri"/>
                <a:ea typeface="+mn-ea"/>
                <a:cs typeface="+mn-cs"/>
              </a:rPr>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lgn="l" defTabSz="914363" rtl="0">
              <a:spcBef>
                <a:spcPts val="600"/>
              </a:spcBef>
              <a:tabLst>
                <a:tab pos="1828800" algn="l"/>
              </a:tabLst>
            </a:pPr>
            <a:r>
              <a:rPr lang="en-US" sz="2000" kern="1200" dirty="0">
                <a:solidFill>
                  <a:srgbClr val="FFFFFF"/>
                </a:solidFill>
                <a:latin typeface="Calibri"/>
                <a:ea typeface="+mn-ea"/>
                <a:cs typeface="+mn-cs"/>
                <a:hlinkClick r:id="rId5"/>
              </a:rPr>
              <a:t>http://microsoft.com/msdn</a:t>
            </a:r>
            <a:r>
              <a:rPr lang="en-US" sz="2400" b="1" kern="1200" dirty="0">
                <a:solidFill>
                  <a:srgbClr val="FFFFFF"/>
                </a:solidFill>
                <a:latin typeface="Calibri"/>
                <a:ea typeface="+mn-ea"/>
                <a:cs typeface="+mn-cs"/>
              </a:rPr>
              <a:t>  </a:t>
            </a:r>
            <a:endParaRPr lang="en-US" sz="2400" kern="1200" dirty="0">
              <a:solidFill>
                <a:srgbClr val="FFFFFF"/>
              </a:solidFill>
              <a:latin typeface="Calibri"/>
              <a:ea typeface="+mn-ea"/>
              <a:cs typeface="+mn-cs"/>
            </a:endParaRPr>
          </a:p>
          <a:p>
            <a:pPr lvl="1" algn="l" defTabSz="914363" rtl="0">
              <a:tabLst>
                <a:tab pos="1828800" algn="l"/>
              </a:tabLst>
            </a:pPr>
            <a:endParaRPr lang="en-US" kern="1200" dirty="0">
              <a:solidFill>
                <a:srgbClr val="FFFFFF"/>
              </a:solidFill>
              <a:latin typeface="Calibri"/>
              <a:ea typeface="+mn-ea"/>
              <a:cs typeface="+mn-cs"/>
            </a:endParaRPr>
          </a:p>
          <a:p>
            <a:pPr lvl="1" algn="l" defTabSz="914363" rtl="0">
              <a:tabLst>
                <a:tab pos="1828800" algn="l"/>
              </a:tabLst>
            </a:pPr>
            <a:r>
              <a:rPr lang="en-US" sz="2000" kern="1200" dirty="0">
                <a:solidFill>
                  <a:srgbClr val="FFFFFF"/>
                </a:solidFill>
                <a:latin typeface="Calibri"/>
                <a:ea typeface="+mn-ea"/>
                <a:cs typeface="+mn-cs"/>
              </a:rPr>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algn="l" defTabSz="914363" rtl="0">
              <a:lnSpc>
                <a:spcPct val="90000"/>
              </a:lnSpc>
              <a:spcBef>
                <a:spcPct val="0"/>
              </a:spcBef>
              <a:defRPr/>
            </a:pPr>
            <a:r>
              <a:rPr lang="en-US" sz="4800" kern="1200" spc="-100" dirty="0">
                <a:ln w="3175">
                  <a:noFill/>
                </a:ln>
                <a:solidFill>
                  <a:srgbClr val="FFFFFF"/>
                </a:solidFill>
                <a:latin typeface="Calibri" pitchFamily="34" charset="0"/>
                <a:ea typeface="+mn-ea"/>
                <a:cs typeface="Arial" charset="0"/>
              </a:rPr>
              <a:t>Resources for Developers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Complete an</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evaluation on</a:t>
            </a:r>
          </a:p>
          <a:p>
            <a:pPr algn="l" defTabSz="914099" rtl="0" fontAlgn="base">
              <a:spcBef>
                <a:spcPct val="0"/>
              </a:spcBef>
              <a:spcAft>
                <a:spcPct val="0"/>
              </a:spcAft>
              <a:defRPr/>
            </a:pPr>
            <a:r>
              <a:rPr lang="en-US" sz="3600" kern="1200" dirty="0" err="1">
                <a:solidFill>
                  <a:srgbClr val="FFFFFF"/>
                </a:solidFill>
                <a:effectLst>
                  <a:outerShdw blurRad="38100" dist="38100" dir="2700000" algn="tl">
                    <a:srgbClr val="000000">
                      <a:alpha val="43137"/>
                    </a:srgbClr>
                  </a:outerShdw>
                </a:effectLst>
                <a:latin typeface="Segoe" pitchFamily="34" charset="0"/>
                <a:ea typeface="+mn-ea"/>
                <a:cs typeface="+mn-cs"/>
              </a:rPr>
              <a:t>CommNet</a:t>
            </a: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 and</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rtl="0" fontAlgn="base">
              <a:lnSpc>
                <a:spcPts val="2400"/>
              </a:lnSpc>
              <a:spcBef>
                <a:spcPct val="0"/>
              </a:spcBef>
              <a:spcAft>
                <a:spcPct val="0"/>
              </a:spcAft>
            </a:pPr>
            <a:r>
              <a:rPr lang="en-US" sz="3600" kern="1200" dirty="0">
                <a:solidFill>
                  <a:srgbClr val="FFFFFF"/>
                </a:solidFill>
                <a:effectLst>
                  <a:outerShdw blurRad="38100" dist="38100" dir="2700000" algn="tl">
                    <a:srgbClr val="000000">
                      <a:alpha val="43137"/>
                    </a:srgbClr>
                  </a:outerShdw>
                </a:effectLst>
                <a:latin typeface="Calibri"/>
                <a:ea typeface="+mn-ea"/>
                <a:cs typeface="+mn-cs"/>
              </a:rPr>
              <a:t>1 Year </a:t>
            </a:r>
            <a:r>
              <a:rPr lang="en-US" sz="2800" kern="1200" dirty="0">
                <a:solidFill>
                  <a:srgbClr val="FFFFFF"/>
                </a:solidFill>
                <a:effectLst>
                  <a:outerShdw blurRad="38100" dist="38100" dir="2700000" algn="tl">
                    <a:srgbClr val="000000">
                      <a:alpha val="43137"/>
                    </a:srgbClr>
                  </a:outerShdw>
                </a:effectLst>
                <a:latin typeface="Calibri"/>
                <a:ea typeface="+mn-ea"/>
                <a:cs typeface="+mn-cs"/>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7"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2.pn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1.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5"/>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5"/>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49" r:id="rId10"/>
    <p:sldLayoutId id="2147483750" r:id="rId11"/>
    <p:sldLayoutId id="2147483756" r:id="rId12"/>
    <p:sldLayoutId id="2147483757" r:id="rId1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6"/>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6"/>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9"/>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9"/>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6" r:id="rId17"/>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0"/>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0"/>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20"/>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20"/>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1"/>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1"/>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4.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3.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en-us/netframework/default.aspx" TargetMode="External"/><Relationship Id="rId2" Type="http://schemas.openxmlformats.org/officeDocument/2006/relationships/notesSlide" Target="../notesSlides/notesSlide22.xml"/><Relationship Id="rId1" Type="http://schemas.openxmlformats.org/officeDocument/2006/relationships/slideLayout" Target="../slideLayouts/slideLayout33.xml"/><Relationship Id="rId6" Type="http://schemas.openxmlformats.org/officeDocument/2006/relationships/image" Target="../media/image23.png"/><Relationship Id="rId5" Type="http://schemas.openxmlformats.org/officeDocument/2006/relationships/hyperlink" Target="http://netfx3.com/default.aspx" TargetMode="External"/><Relationship Id="rId4" Type="http://schemas.openxmlformats.org/officeDocument/2006/relationships/hyperlink" Target="http://blogs.msdn.com/netcftea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0" tIns="0" rIns="0" bIns="0" rtlCol="0" anchor="ctr">
            <a:noAutofit/>
          </a:bodyPr>
          <a:lstStyle/>
          <a:p>
            <a:r>
              <a:rPr lang="en-GB" dirty="0" smtClean="0"/>
              <a:t>The .NET Framework</a:t>
            </a:r>
            <a:endParaRPr dirty="0"/>
          </a:p>
        </p:txBody>
      </p:sp>
      <p:sp>
        <p:nvSpPr>
          <p:cNvPr id="3" name="Subtitle 2"/>
          <p:cNvSpPr>
            <a:spLocks noGrp="1"/>
          </p:cNvSpPr>
          <p:nvPr>
            <p:ph type="subTitle" idx="1"/>
          </p:nvPr>
        </p:nvSpPr>
        <p:spPr/>
        <p:txBody>
          <a:bodyPr/>
          <a:lstStyle/>
          <a:p>
            <a:r>
              <a:rPr lang="en-US" dirty="0" smtClean="0"/>
              <a:t>Mathias </a:t>
            </a:r>
            <a:r>
              <a:rPr lang="en-US" dirty="0" err="1" smtClean="0"/>
              <a:t>Andersson</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158739" y="992172"/>
            <a:ext cx="4826523" cy="4873657"/>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v.3.5</a:t>
            </a:r>
          </a:p>
        </p:txBody>
      </p:sp>
      <p:sp>
        <p:nvSpPr>
          <p:cNvPr id="2" name="Title 1"/>
          <p:cNvSpPr>
            <a:spLocks noGrp="1"/>
          </p:cNvSpPr>
          <p:nvPr>
            <p:ph type="title"/>
          </p:nvPr>
        </p:nvSpPr>
        <p:spPr/>
        <p:txBody>
          <a:bodyPr/>
          <a:lstStyle/>
          <a:p>
            <a:r>
              <a:rPr smtClean="0"/>
              <a:t>Versioning Fun</a:t>
            </a:r>
            <a:endParaRPr lang="en-US" dirty="0"/>
          </a:p>
        </p:txBody>
      </p:sp>
      <p:sp>
        <p:nvSpPr>
          <p:cNvPr id="4" name="Oval 3"/>
          <p:cNvSpPr/>
          <p:nvPr/>
        </p:nvSpPr>
        <p:spPr bwMode="auto">
          <a:xfrm>
            <a:off x="2427402" y="2300140"/>
            <a:ext cx="4289196" cy="3591612"/>
          </a:xfrm>
          <a:prstGeom prst="ellipse">
            <a:avLst/>
          </a:prstGeom>
          <a:solidFill>
            <a:srgbClr val="FF0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V.3.0</a:t>
            </a:r>
          </a:p>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Oval 5"/>
          <p:cNvSpPr/>
          <p:nvPr/>
        </p:nvSpPr>
        <p:spPr bwMode="auto">
          <a:xfrm>
            <a:off x="2729060" y="3299381"/>
            <a:ext cx="3685881" cy="2603368"/>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v.2.0</a:t>
            </a:r>
          </a:p>
        </p:txBody>
      </p:sp>
      <p:sp>
        <p:nvSpPr>
          <p:cNvPr id="8" name="Rounded Rectangular Callout 7"/>
          <p:cNvSpPr/>
          <p:nvPr/>
        </p:nvSpPr>
        <p:spPr bwMode="auto">
          <a:xfrm>
            <a:off x="6409266" y="381000"/>
            <a:ext cx="2506133" cy="1032933"/>
          </a:xfrm>
          <a:prstGeom prst="wedgeRoundRectCallout">
            <a:avLst>
              <a:gd name="adj1" fmla="val -112637"/>
              <a:gd name="adj2" fmla="val 99386"/>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New Compilers</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New Libraries</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(LINQ for example)</a:t>
            </a:r>
          </a:p>
        </p:txBody>
      </p:sp>
      <p:sp>
        <p:nvSpPr>
          <p:cNvPr id="9" name="Rounded Rectangular Callout 8"/>
          <p:cNvSpPr/>
          <p:nvPr/>
        </p:nvSpPr>
        <p:spPr bwMode="auto">
          <a:xfrm>
            <a:off x="177801" y="2472267"/>
            <a:ext cx="2133600" cy="1032933"/>
          </a:xfrm>
          <a:prstGeom prst="wedgeRoundRectCallout">
            <a:avLst>
              <a:gd name="adj1" fmla="val 142565"/>
              <a:gd name="adj2" fmla="val 10860"/>
              <a:gd name="adj3" fmla="val 16667"/>
            </a:avLst>
          </a:prstGeom>
          <a:solidFill>
            <a:srgbClr val="FF0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New Libraries</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(WPF, WF, WCF)</a:t>
            </a:r>
          </a:p>
        </p:txBody>
      </p:sp>
      <p:sp>
        <p:nvSpPr>
          <p:cNvPr id="10" name="Rounded Rectangular Callout 9"/>
          <p:cNvSpPr/>
          <p:nvPr/>
        </p:nvSpPr>
        <p:spPr bwMode="auto">
          <a:xfrm>
            <a:off x="6764867" y="5139268"/>
            <a:ext cx="2133600" cy="1032933"/>
          </a:xfrm>
          <a:prstGeom prst="wedgeRoundRectCallout">
            <a:avLst>
              <a:gd name="adj1" fmla="val -137991"/>
              <a:gd name="adj2" fmla="val -95697"/>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CLR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.NET Framework</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smtClean="0"/>
              <a:t>Features</a:t>
            </a:r>
            <a:r>
              <a:rPr lang="en-US" sz="3200" dirty="0" smtClean="0"/>
              <a:t/>
            </a:r>
            <a:br>
              <a:rPr lang="en-US" sz="3200" dirty="0" smtClean="0"/>
            </a:br>
            <a:r>
              <a:rPr sz="3600" smtClean="0">
                <a:solidFill>
                  <a:schemeClr val="tx2"/>
                </a:solidFill>
              </a:rPr>
              <a:t>Language extensions</a:t>
            </a:r>
            <a:endParaRPr dirty="0">
              <a:solidFill>
                <a:schemeClr val="tx2"/>
              </a:solidFill>
            </a:endParaRPr>
          </a:p>
        </p:txBody>
      </p:sp>
      <p:sp>
        <p:nvSpPr>
          <p:cNvPr id="3" name="Content Placeholder 2"/>
          <p:cNvSpPr>
            <a:spLocks noGrp="1"/>
          </p:cNvSpPr>
          <p:nvPr>
            <p:ph idx="1"/>
          </p:nvPr>
        </p:nvSpPr>
        <p:spPr>
          <a:xfrm>
            <a:off x="381000" y="1905000"/>
            <a:ext cx="8382000" cy="2210862"/>
          </a:xfrm>
        </p:spPr>
        <p:txBody>
          <a:bodyPr>
            <a:noAutofit/>
          </a:bodyPr>
          <a:lstStyle/>
          <a:p>
            <a:pPr marL="514350" lvl="0" indent="-514350">
              <a:buFont typeface="+mj-lt"/>
              <a:buAutoNum type="arabicPeriod"/>
            </a:pPr>
            <a:r>
              <a:rPr lang="en-US" sz="2800" dirty="0" smtClean="0"/>
              <a:t>Auto-Implemented Properties               </a:t>
            </a:r>
            <a:r>
              <a:rPr lang="en-US" sz="2800" b="1" dirty="0" err="1" smtClean="0">
                <a:latin typeface="Courier New" pitchFamily="49" charset="0"/>
                <a:cs typeface="Courier New" pitchFamily="49" charset="0"/>
              </a:rPr>
              <a:t>get,set</a:t>
            </a:r>
            <a:endParaRPr lang="en-US" sz="2800" b="1" dirty="0" smtClean="0">
              <a:latin typeface="Courier New" pitchFamily="49" charset="0"/>
              <a:cs typeface="Courier New" pitchFamily="49" charset="0"/>
            </a:endParaRPr>
          </a:p>
          <a:p>
            <a:pPr marL="514350" lvl="0" indent="-514350">
              <a:buFont typeface="+mj-lt"/>
              <a:buAutoNum type="arabicPeriod"/>
            </a:pPr>
            <a:r>
              <a:rPr lang="en-US" sz="2800" dirty="0" smtClean="0"/>
              <a:t>Implicitly Typed Local Variables		  </a:t>
            </a:r>
            <a:r>
              <a:rPr lang="en-US" sz="2800" b="1" dirty="0" err="1" smtClean="0">
                <a:latin typeface="Courier New" pitchFamily="49" charset="0"/>
                <a:cs typeface="Courier New" pitchFamily="49" charset="0"/>
              </a:rPr>
              <a:t>var</a:t>
            </a:r>
            <a:endParaRPr lang="en-US" sz="2800" b="1" dirty="0" smtClean="0">
              <a:latin typeface="Courier New" pitchFamily="49" charset="0"/>
              <a:cs typeface="Courier New" pitchFamily="49" charset="0"/>
            </a:endParaRPr>
          </a:p>
          <a:p>
            <a:pPr marL="514350" lvl="0" indent="-514350">
              <a:buFont typeface="+mj-lt"/>
              <a:buAutoNum type="arabicPeriod"/>
            </a:pPr>
            <a:r>
              <a:rPr lang="en-US" sz="2800" dirty="0" smtClean="0"/>
              <a:t>Extension Methods		               </a:t>
            </a:r>
            <a:r>
              <a:rPr lang="en-US" sz="2800" b="1" dirty="0" smtClean="0">
                <a:latin typeface="Courier New" pitchFamily="49" charset="0"/>
                <a:cs typeface="Courier New" pitchFamily="49" charset="0"/>
              </a:rPr>
              <a:t>static…this</a:t>
            </a:r>
          </a:p>
          <a:p>
            <a:pPr marL="514350" lvl="0" indent="-514350">
              <a:buFont typeface="+mj-lt"/>
              <a:buAutoNum type="arabicPeriod"/>
            </a:pPr>
            <a:r>
              <a:rPr lang="en-US" sz="2800" dirty="0" smtClean="0"/>
              <a:t>Object and Collection </a:t>
            </a:r>
            <a:r>
              <a:rPr lang="en-US" sz="2800" dirty="0" err="1" smtClean="0"/>
              <a:t>Initializers</a:t>
            </a:r>
            <a:r>
              <a:rPr lang="en-US" sz="2800" dirty="0" smtClean="0"/>
              <a:t>	          </a:t>
            </a:r>
            <a:r>
              <a:rPr lang="en-US" sz="2800" b="1" dirty="0" smtClean="0">
                <a:latin typeface="Courier New" pitchFamily="49" charset="0"/>
                <a:cs typeface="Courier New" pitchFamily="49" charset="0"/>
              </a:rPr>
              <a:t>{...}</a:t>
            </a:r>
          </a:p>
          <a:p>
            <a:pPr marL="514350" lvl="0" indent="-514350">
              <a:buFont typeface="+mj-lt"/>
              <a:buAutoNum type="arabicPeriod"/>
            </a:pPr>
            <a:r>
              <a:rPr lang="en-US" sz="2800" dirty="0" smtClean="0"/>
              <a:t>Anonymous Types 			  	   </a:t>
            </a:r>
            <a:r>
              <a:rPr lang="en-US" sz="2800" b="1" dirty="0" smtClean="0">
                <a:latin typeface="Courier New" pitchFamily="49" charset="0"/>
                <a:cs typeface="Courier New" pitchFamily="49" charset="0"/>
              </a:rPr>
              <a:t>new</a:t>
            </a:r>
          </a:p>
          <a:p>
            <a:pPr marL="514350" lvl="0" indent="-514350">
              <a:buFont typeface="+mj-lt"/>
              <a:buAutoNum type="arabicPeriod"/>
            </a:pPr>
            <a:r>
              <a:rPr lang="en-US" sz="2800" dirty="0" smtClean="0"/>
              <a:t>Implicitly Typed Arrays                                 </a:t>
            </a:r>
            <a:r>
              <a:rPr lang="en-US" sz="2800" b="1" dirty="0" smtClean="0">
                <a:latin typeface="Courier New" pitchFamily="49" charset="0"/>
                <a:cs typeface="Courier New" pitchFamily="49" charset="0"/>
              </a:rPr>
              <a:t>new[]</a:t>
            </a:r>
            <a:endParaRPr lang="en-US" sz="2800" dirty="0" smtClean="0"/>
          </a:p>
          <a:p>
            <a:pPr marL="514350" lvl="0" indent="-514350">
              <a:buFont typeface="+mj-lt"/>
              <a:buAutoNum type="arabicPeriod"/>
            </a:pPr>
            <a:r>
              <a:rPr lang="en-US" sz="2800" dirty="0" smtClean="0"/>
              <a:t>Query Expressions [LINQ]		     </a:t>
            </a:r>
            <a:r>
              <a:rPr lang="en-US" sz="2800" b="1" dirty="0" smtClean="0">
                <a:latin typeface="Courier New" pitchFamily="49" charset="0"/>
                <a:cs typeface="Courier New" pitchFamily="49" charset="0"/>
              </a:rPr>
              <a:t>from…select</a:t>
            </a:r>
            <a:endParaRPr lang="en-US" b="1" dirty="0" smtClean="0">
              <a:latin typeface="Courier New" pitchFamily="49" charset="0"/>
              <a:cs typeface="Courier New" pitchFamily="49" charset="0"/>
            </a:endParaRPr>
          </a:p>
          <a:p>
            <a:pPr marL="514350" lvl="0" indent="-514350">
              <a:buFont typeface="+mj-lt"/>
              <a:buAutoNum type="arabicPeriod"/>
            </a:pPr>
            <a:r>
              <a:rPr lang="en-US" sz="2800" dirty="0" smtClean="0"/>
              <a:t>Lambda Expressions				   </a:t>
            </a:r>
            <a:r>
              <a:rPr lang="en-US" sz="2800" b="1" dirty="0" smtClean="0">
                <a:latin typeface="Courier New" pitchFamily="49" charset="0"/>
                <a:cs typeface="Courier New" pitchFamily="49" charset="0"/>
              </a:rPr>
              <a:t>=&gt;</a:t>
            </a:r>
          </a:p>
          <a:p>
            <a:pPr marL="514350" lvl="0" indent="-514350">
              <a:buFont typeface="+mj-lt"/>
              <a:buAutoNum type="arabicPeriod"/>
            </a:pPr>
            <a:r>
              <a:rPr lang="en-US" sz="2800" dirty="0" smtClean="0"/>
              <a:t>Expressions Trees (not supported in CF 3.5)</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Features</a:t>
            </a:r>
            <a:br>
              <a:rPr lang="en-US" dirty="0" smtClean="0"/>
            </a:br>
            <a:r>
              <a:rPr lang="en-US" sz="3600" dirty="0" smtClean="0">
                <a:solidFill>
                  <a:schemeClr val="tx2"/>
                </a:solidFill>
              </a:rPr>
              <a:t>LINQ - Borrowing from Transact-SQL</a:t>
            </a:r>
            <a:endParaRPr lang="en-US" dirty="0">
              <a:solidFill>
                <a:schemeClr val="tx2"/>
              </a:solidFill>
            </a:endParaRPr>
          </a:p>
        </p:txBody>
      </p:sp>
      <p:pic>
        <p:nvPicPr>
          <p:cNvPr id="5" name="Content Placeholder 4" descr="Transact-SQL_SELECT_Statement.png"/>
          <p:cNvPicPr>
            <a:picLocks noGrp="1" noChangeAspect="1"/>
          </p:cNvPicPr>
          <p:nvPr>
            <p:ph sz="half" idx="1"/>
          </p:nvPr>
        </p:nvPicPr>
        <p:blipFill>
          <a:blip r:embed="rId3"/>
          <a:stretch>
            <a:fillRect/>
          </a:stretch>
        </p:blipFill>
        <p:spPr>
          <a:xfrm>
            <a:off x="381000" y="1904999"/>
            <a:ext cx="5395097" cy="4160521"/>
          </a:xfrm>
        </p:spPr>
      </p:pic>
      <p:sp>
        <p:nvSpPr>
          <p:cNvPr id="4" name="Content Placeholder 3"/>
          <p:cNvSpPr>
            <a:spLocks noGrp="1"/>
          </p:cNvSpPr>
          <p:nvPr>
            <p:ph sz="half" idx="2"/>
          </p:nvPr>
        </p:nvSpPr>
        <p:spPr>
          <a:xfrm>
            <a:off x="6096000" y="1905265"/>
            <a:ext cx="2667000" cy="4179606"/>
          </a:xfrm>
        </p:spPr>
        <p:txBody>
          <a:bodyPr/>
          <a:lstStyle/>
          <a:p>
            <a:r>
              <a:rPr lang="en-US" dirty="0" smtClean="0"/>
              <a:t>Select LINQ</a:t>
            </a:r>
          </a:p>
          <a:p>
            <a:r>
              <a:rPr lang="en-US" dirty="0" smtClean="0"/>
              <a:t>SELECT</a:t>
            </a:r>
          </a:p>
          <a:p>
            <a:r>
              <a:rPr lang="en-US" dirty="0" smtClean="0"/>
              <a:t>INTO</a:t>
            </a:r>
          </a:p>
          <a:p>
            <a:r>
              <a:rPr lang="en-US" dirty="0" smtClean="0"/>
              <a:t>FROM</a:t>
            </a:r>
          </a:p>
          <a:p>
            <a:r>
              <a:rPr lang="en-US" dirty="0" smtClean="0"/>
              <a:t>WHERE</a:t>
            </a:r>
          </a:p>
          <a:p>
            <a:r>
              <a:rPr lang="en-US" dirty="0" smtClean="0"/>
              <a:t>GROUP</a:t>
            </a:r>
          </a:p>
          <a:p>
            <a:r>
              <a:rPr lang="en-US" dirty="0" smtClean="0"/>
              <a:t>HAVING</a:t>
            </a:r>
          </a:p>
          <a:p>
            <a:r>
              <a:rPr lang="en-US" dirty="0" smtClean="0"/>
              <a:t>ORDERBY</a:t>
            </a:r>
          </a:p>
          <a:p>
            <a:r>
              <a:rPr lang="en-US" dirty="0" smtClean="0"/>
              <a:t>UNION</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br>
              <a:rPr lang="en-US" dirty="0" smtClean="0"/>
            </a:br>
            <a:r>
              <a:rPr lang="en-US" sz="3600" dirty="0" smtClean="0">
                <a:solidFill>
                  <a:schemeClr val="tx2"/>
                </a:solidFill>
              </a:rPr>
              <a:t>LINQ providers</a:t>
            </a:r>
            <a:endParaRPr lang="en-US" dirty="0">
              <a:solidFill>
                <a:schemeClr val="tx2"/>
              </a:solidFill>
            </a:endParaRPr>
          </a:p>
        </p:txBody>
      </p:sp>
      <p:sp>
        <p:nvSpPr>
          <p:cNvPr id="3" name="Content Placeholder 2"/>
          <p:cNvSpPr>
            <a:spLocks noGrp="1"/>
          </p:cNvSpPr>
          <p:nvPr>
            <p:ph sz="half" idx="1"/>
          </p:nvPr>
        </p:nvSpPr>
        <p:spPr>
          <a:xfrm>
            <a:off x="381001" y="1905000"/>
            <a:ext cx="4114800" cy="3958007"/>
          </a:xfrm>
        </p:spPr>
        <p:txBody>
          <a:bodyPr/>
          <a:lstStyle/>
          <a:p>
            <a:r>
              <a:rPr lang="en-US" dirty="0" smtClean="0"/>
              <a:t>Microsoft .NET CF 3.5</a:t>
            </a:r>
          </a:p>
          <a:p>
            <a:pPr lvl="1"/>
            <a:r>
              <a:rPr lang="en-US" sz="2000" dirty="0" smtClean="0"/>
              <a:t>Objects</a:t>
            </a:r>
          </a:p>
          <a:p>
            <a:pPr lvl="1"/>
            <a:r>
              <a:rPr lang="en-US" sz="2000" dirty="0" smtClean="0"/>
              <a:t>XML</a:t>
            </a:r>
          </a:p>
          <a:p>
            <a:pPr lvl="1"/>
            <a:r>
              <a:rPr lang="en-US" sz="2000" dirty="0" smtClean="0"/>
              <a:t>LINQ to Data Sets</a:t>
            </a:r>
          </a:p>
          <a:p>
            <a:pPr lvl="1"/>
            <a:endParaRPr lang="en-US" sz="2000" dirty="0" smtClean="0"/>
          </a:p>
          <a:p>
            <a:r>
              <a:rPr lang="en-US" dirty="0" smtClean="0"/>
              <a:t>Microsoft .NET Framework</a:t>
            </a:r>
          </a:p>
          <a:p>
            <a:pPr lvl="1"/>
            <a:r>
              <a:rPr lang="en-US" sz="2000" dirty="0" smtClean="0"/>
              <a:t>Objects</a:t>
            </a:r>
          </a:p>
          <a:p>
            <a:pPr lvl="1"/>
            <a:r>
              <a:rPr lang="en-US" sz="2000" dirty="0" smtClean="0"/>
              <a:t>XML</a:t>
            </a:r>
          </a:p>
          <a:p>
            <a:pPr lvl="1"/>
            <a:r>
              <a:rPr lang="en-US" sz="2000" dirty="0" smtClean="0"/>
              <a:t>LINQ to Data Sets</a:t>
            </a:r>
          </a:p>
          <a:p>
            <a:pPr lvl="1"/>
            <a:r>
              <a:rPr lang="en-US" sz="2000" dirty="0" smtClean="0"/>
              <a:t>LINQ to SQL</a:t>
            </a:r>
          </a:p>
        </p:txBody>
      </p:sp>
      <p:sp>
        <p:nvSpPr>
          <p:cNvPr id="4" name="Content Placeholder 3"/>
          <p:cNvSpPr>
            <a:spLocks noGrp="1"/>
          </p:cNvSpPr>
          <p:nvPr>
            <p:ph sz="half" idx="2"/>
          </p:nvPr>
        </p:nvSpPr>
        <p:spPr>
          <a:xfrm>
            <a:off x="4572000" y="1905000"/>
            <a:ext cx="4495800" cy="4450449"/>
          </a:xfrm>
        </p:spPr>
        <p:txBody>
          <a:bodyPr/>
          <a:lstStyle/>
          <a:p>
            <a:r>
              <a:rPr lang="en-US" dirty="0" smtClean="0"/>
              <a:t>Third-Party LINQ Providers</a:t>
            </a:r>
          </a:p>
          <a:p>
            <a:pPr lvl="1"/>
            <a:r>
              <a:rPr lang="en-US" sz="2000" dirty="0" smtClean="0"/>
              <a:t>Parallel to LINQ</a:t>
            </a:r>
          </a:p>
          <a:p>
            <a:pPr lvl="1"/>
            <a:r>
              <a:rPr lang="en-US" sz="2000" dirty="0" smtClean="0"/>
              <a:t>LINQ to </a:t>
            </a:r>
            <a:r>
              <a:rPr lang="en-US" sz="2000" dirty="0" err="1" smtClean="0"/>
              <a:t>WebQueries</a:t>
            </a:r>
            <a:endParaRPr lang="en-US" sz="2000" dirty="0" smtClean="0"/>
          </a:p>
          <a:p>
            <a:pPr lvl="1"/>
            <a:r>
              <a:rPr lang="en-US" sz="2000" dirty="0" smtClean="0"/>
              <a:t>LINQ to Amazon</a:t>
            </a:r>
          </a:p>
          <a:p>
            <a:pPr lvl="1"/>
            <a:r>
              <a:rPr lang="en-US" sz="2000" dirty="0" smtClean="0"/>
              <a:t>LINQ to RDF Files</a:t>
            </a:r>
          </a:p>
          <a:p>
            <a:pPr lvl="1"/>
            <a:r>
              <a:rPr lang="en-US" sz="2000" dirty="0" smtClean="0"/>
              <a:t>LINQ to </a:t>
            </a:r>
            <a:r>
              <a:rPr lang="en-US" sz="2000" dirty="0" err="1" smtClean="0"/>
              <a:t>MySQL</a:t>
            </a:r>
            <a:endParaRPr lang="en-US" sz="2000" dirty="0" smtClean="0"/>
          </a:p>
          <a:p>
            <a:pPr lvl="1"/>
            <a:r>
              <a:rPr lang="en-US" sz="2000" dirty="0" smtClean="0"/>
              <a:t>LINQ to </a:t>
            </a:r>
            <a:r>
              <a:rPr lang="en-US" sz="2000" dirty="0" err="1" smtClean="0"/>
              <a:t>Nhibernate</a:t>
            </a:r>
            <a:endParaRPr lang="en-US" sz="2000" dirty="0" smtClean="0"/>
          </a:p>
          <a:p>
            <a:pPr lvl="1"/>
            <a:r>
              <a:rPr lang="en-US" sz="2000" dirty="0" smtClean="0"/>
              <a:t>LINQ to LDAP</a:t>
            </a:r>
          </a:p>
          <a:p>
            <a:pPr lvl="1"/>
            <a:r>
              <a:rPr lang="en-US" sz="2000" dirty="0" smtClean="0"/>
              <a:t>LINQ to </a:t>
            </a:r>
            <a:r>
              <a:rPr lang="en-US" sz="2000" dirty="0" err="1" smtClean="0"/>
              <a:t>Flickr</a:t>
            </a:r>
            <a:endParaRPr lang="en-US" sz="2000" dirty="0" smtClean="0"/>
          </a:p>
          <a:p>
            <a:pPr lvl="1"/>
            <a:r>
              <a:rPr lang="en-US" sz="2000" dirty="0" smtClean="0"/>
              <a:t>LINQ to Google Desktop</a:t>
            </a:r>
          </a:p>
          <a:p>
            <a:pPr lvl="1"/>
            <a:r>
              <a:rPr lang="en-US" sz="2000" dirty="0" smtClean="0"/>
              <a:t>LINQ to SharePoint</a:t>
            </a:r>
          </a:p>
          <a:p>
            <a:pPr lvl="1"/>
            <a:r>
              <a:rPr lang="en-US" sz="2000" dirty="0" smtClean="0"/>
              <a:t>LINQ to Streams</a:t>
            </a:r>
          </a:p>
          <a:p>
            <a:pPr lvl="1"/>
            <a:r>
              <a:rPr lang="en-US" sz="2000" dirty="0" smtClean="0"/>
              <a:t>LINQ to Expressions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052596"/>
          </a:xfrm>
        </p:spPr>
        <p:txBody>
          <a:bodyPr/>
          <a:lstStyle/>
          <a:p>
            <a:r>
              <a:rPr lang="en-US" sz="4400" dirty="0" smtClean="0"/>
              <a:t>Windows Communication Foundation</a:t>
            </a:r>
            <a:r>
              <a:rPr lang="en-US" dirty="0" smtClean="0"/>
              <a:t/>
            </a:r>
            <a:br>
              <a:rPr lang="en-US" dirty="0" smtClean="0"/>
            </a:br>
            <a:r>
              <a:rPr lang="en-US" sz="3200" dirty="0" smtClean="0">
                <a:solidFill>
                  <a:schemeClr val="tx2"/>
                </a:solidFill>
              </a:rPr>
              <a:t>Web Services – before WCF</a:t>
            </a:r>
            <a:endParaRPr lang="en-US" sz="4400" dirty="0">
              <a:solidFill>
                <a:schemeClr val="tx2"/>
              </a:solidFill>
            </a:endParaRPr>
          </a:p>
        </p:txBody>
      </p:sp>
      <p:sp>
        <p:nvSpPr>
          <p:cNvPr id="57" name="Rounded Rectangle 56"/>
          <p:cNvSpPr/>
          <p:nvPr/>
        </p:nvSpPr>
        <p:spPr>
          <a:xfrm>
            <a:off x="3886200" y="34290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Web</a:t>
            </a:r>
          </a:p>
          <a:p>
            <a:pPr algn="ctr"/>
            <a:r>
              <a:rPr lang="en-US" dirty="0" smtClean="0">
                <a:solidFill>
                  <a:schemeClr val="bg1"/>
                </a:solidFill>
              </a:rPr>
              <a:t>Server</a:t>
            </a:r>
            <a:endParaRPr lang="en-US" dirty="0">
              <a:solidFill>
                <a:schemeClr val="bg1"/>
              </a:solidFill>
            </a:endParaRPr>
          </a:p>
        </p:txBody>
      </p:sp>
      <p:cxnSp>
        <p:nvCxnSpPr>
          <p:cNvPr id="58" name="Straight Connector 57"/>
          <p:cNvCxnSpPr/>
          <p:nvPr/>
        </p:nvCxnSpPr>
        <p:spPr>
          <a:xfrm>
            <a:off x="304800" y="3429000"/>
            <a:ext cx="8534400" cy="158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4800" y="2962870"/>
            <a:ext cx="1002006" cy="923330"/>
          </a:xfrm>
          <a:prstGeom prst="rect">
            <a:avLst/>
          </a:prstGeom>
          <a:noFill/>
        </p:spPr>
        <p:txBody>
          <a:bodyPr wrap="none" rtlCol="0">
            <a:spAutoFit/>
          </a:bodyPr>
          <a:lstStyle/>
          <a:p>
            <a:r>
              <a:rPr lang="en-US" dirty="0" smtClean="0"/>
              <a:t>Internet</a:t>
            </a:r>
          </a:p>
          <a:p>
            <a:endParaRPr lang="en-US" dirty="0" smtClean="0"/>
          </a:p>
          <a:p>
            <a:r>
              <a:rPr lang="en-US" dirty="0" smtClean="0"/>
              <a:t>Intranet</a:t>
            </a:r>
            <a:endParaRPr lang="en-US" dirty="0"/>
          </a:p>
        </p:txBody>
      </p:sp>
      <p:sp>
        <p:nvSpPr>
          <p:cNvPr id="60" name="TextBox 59"/>
          <p:cNvSpPr txBox="1"/>
          <p:nvPr/>
        </p:nvSpPr>
        <p:spPr>
          <a:xfrm>
            <a:off x="7620000" y="3200400"/>
            <a:ext cx="990600" cy="369332"/>
          </a:xfrm>
          <a:prstGeom prst="rect">
            <a:avLst/>
          </a:prstGeom>
          <a:solidFill>
            <a:schemeClr val="bg1"/>
          </a:solidFill>
        </p:spPr>
        <p:txBody>
          <a:bodyPr wrap="square" rtlCol="0">
            <a:spAutoFit/>
          </a:bodyPr>
          <a:lstStyle/>
          <a:p>
            <a:r>
              <a:rPr lang="en-US" dirty="0" smtClean="0"/>
              <a:t>firewall</a:t>
            </a:r>
            <a:endParaRPr lang="en-US" dirty="0"/>
          </a:p>
        </p:txBody>
      </p:sp>
      <p:grpSp>
        <p:nvGrpSpPr>
          <p:cNvPr id="3" name="Group 10"/>
          <p:cNvGrpSpPr/>
          <p:nvPr/>
        </p:nvGrpSpPr>
        <p:grpSpPr>
          <a:xfrm>
            <a:off x="2895600" y="1524000"/>
            <a:ext cx="635559" cy="1055132"/>
            <a:chOff x="1981200" y="1524000"/>
            <a:chExt cx="635559" cy="1055132"/>
          </a:xfrm>
        </p:grpSpPr>
        <p:sp>
          <p:nvSpPr>
            <p:cNvPr id="62" name="Rounded Rectangle 61"/>
            <p:cNvSpPr/>
            <p:nvPr/>
          </p:nvSpPr>
          <p:spPr>
            <a:xfrm>
              <a:off x="2133600" y="1524000"/>
              <a:ext cx="304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981200" y="2209800"/>
              <a:ext cx="635559" cy="369332"/>
            </a:xfrm>
            <a:prstGeom prst="rect">
              <a:avLst/>
            </a:prstGeom>
            <a:noFill/>
          </p:spPr>
          <p:txBody>
            <a:bodyPr wrap="none" rtlCol="0">
              <a:spAutoFit/>
            </a:bodyPr>
            <a:lstStyle/>
            <a:p>
              <a:r>
                <a:rPr lang="en-US" dirty="0" smtClean="0"/>
                <a:t>PDA</a:t>
              </a:r>
              <a:endParaRPr lang="en-US" dirty="0"/>
            </a:p>
          </p:txBody>
        </p:sp>
      </p:grpSp>
      <p:grpSp>
        <p:nvGrpSpPr>
          <p:cNvPr id="4" name="Group 13"/>
          <p:cNvGrpSpPr/>
          <p:nvPr/>
        </p:nvGrpSpPr>
        <p:grpSpPr>
          <a:xfrm>
            <a:off x="914400" y="1905000"/>
            <a:ext cx="822661" cy="826532"/>
            <a:chOff x="3048000" y="1447800"/>
            <a:chExt cx="822661" cy="826532"/>
          </a:xfrm>
        </p:grpSpPr>
        <p:sp>
          <p:nvSpPr>
            <p:cNvPr id="65" name="Rounded Rectangle 64"/>
            <p:cNvSpPr/>
            <p:nvPr/>
          </p:nvSpPr>
          <p:spPr>
            <a:xfrm>
              <a:off x="3352800" y="1447800"/>
              <a:ext cx="228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048000" y="1905000"/>
              <a:ext cx="822661" cy="369332"/>
            </a:xfrm>
            <a:prstGeom prst="rect">
              <a:avLst/>
            </a:prstGeom>
            <a:noFill/>
          </p:spPr>
          <p:txBody>
            <a:bodyPr wrap="none" rtlCol="0">
              <a:spAutoFit/>
            </a:bodyPr>
            <a:lstStyle/>
            <a:p>
              <a:r>
                <a:rPr lang="en-US" dirty="0" smtClean="0"/>
                <a:t>Phone</a:t>
              </a:r>
              <a:endParaRPr lang="en-US" dirty="0"/>
            </a:p>
          </p:txBody>
        </p:sp>
      </p:grpSp>
      <p:grpSp>
        <p:nvGrpSpPr>
          <p:cNvPr id="5" name="Group 20"/>
          <p:cNvGrpSpPr/>
          <p:nvPr/>
        </p:nvGrpSpPr>
        <p:grpSpPr>
          <a:xfrm>
            <a:off x="4648200" y="1295400"/>
            <a:ext cx="1239838" cy="1438873"/>
            <a:chOff x="4248056" y="1292659"/>
            <a:chExt cx="1239838" cy="1438873"/>
          </a:xfrm>
        </p:grpSpPr>
        <p:sp>
          <p:nvSpPr>
            <p:cNvPr id="68" name="Parallelogram 67"/>
            <p:cNvSpPr/>
            <p:nvPr/>
          </p:nvSpPr>
          <p:spPr>
            <a:xfrm rot="1295606">
              <a:off x="4248056" y="1834412"/>
              <a:ext cx="1159638" cy="531212"/>
            </a:xfrm>
            <a:prstGeom prst="parallelogram">
              <a:avLst>
                <a:gd name="adj" fmla="val 61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rapezoid 68"/>
            <p:cNvSpPr/>
            <p:nvPr/>
          </p:nvSpPr>
          <p:spPr>
            <a:xfrm rot="16369362">
              <a:off x="4594770" y="1138948"/>
              <a:ext cx="739414" cy="1046835"/>
            </a:xfrm>
            <a:prstGeom prst="trapezoid">
              <a:avLst>
                <a:gd name="adj" fmla="val 1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419600" y="2362200"/>
              <a:ext cx="891078" cy="369332"/>
            </a:xfrm>
            <a:prstGeom prst="rect">
              <a:avLst/>
            </a:prstGeom>
            <a:noFill/>
          </p:spPr>
          <p:txBody>
            <a:bodyPr wrap="none" rtlCol="0">
              <a:spAutoFit/>
            </a:bodyPr>
            <a:lstStyle/>
            <a:p>
              <a:r>
                <a:rPr lang="en-US" dirty="0" smtClean="0"/>
                <a:t>Laptop</a:t>
              </a:r>
              <a:endParaRPr lang="en-US" dirty="0"/>
            </a:p>
          </p:txBody>
        </p:sp>
      </p:grpSp>
      <p:grpSp>
        <p:nvGrpSpPr>
          <p:cNvPr id="6" name="Group 25"/>
          <p:cNvGrpSpPr/>
          <p:nvPr/>
        </p:nvGrpSpPr>
        <p:grpSpPr>
          <a:xfrm>
            <a:off x="6858000" y="1143000"/>
            <a:ext cx="1600200" cy="1664732"/>
            <a:chOff x="6477000" y="1447800"/>
            <a:chExt cx="1600200" cy="1664732"/>
          </a:xfrm>
        </p:grpSpPr>
        <p:sp>
          <p:nvSpPr>
            <p:cNvPr id="72" name="Rounded Rectangle 71"/>
            <p:cNvSpPr/>
            <p:nvPr/>
          </p:nvSpPr>
          <p:spPr>
            <a:xfrm>
              <a:off x="6477000" y="1447800"/>
              <a:ext cx="609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7162800" y="1828800"/>
              <a:ext cx="914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162800" y="2514600"/>
              <a:ext cx="914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81800" y="2743200"/>
              <a:ext cx="1018036" cy="369332"/>
            </a:xfrm>
            <a:prstGeom prst="rect">
              <a:avLst/>
            </a:prstGeom>
            <a:noFill/>
          </p:spPr>
          <p:txBody>
            <a:bodyPr wrap="none" rtlCol="0">
              <a:spAutoFit/>
            </a:bodyPr>
            <a:lstStyle/>
            <a:p>
              <a:r>
                <a:rPr lang="en-US" dirty="0" smtClean="0"/>
                <a:t>Desktop</a:t>
              </a:r>
              <a:endParaRPr lang="en-US" dirty="0"/>
            </a:p>
          </p:txBody>
        </p:sp>
      </p:grpSp>
      <p:sp>
        <p:nvSpPr>
          <p:cNvPr id="76" name="Right Arrow 75"/>
          <p:cNvSpPr/>
          <p:nvPr/>
        </p:nvSpPr>
        <p:spPr>
          <a:xfrm rot="1661952">
            <a:off x="1389169" y="2641283"/>
            <a:ext cx="2259527"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rot="2524469">
            <a:off x="3321196" y="2746818"/>
            <a:ext cx="103774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rot="5980202">
            <a:off x="4214320" y="2594498"/>
            <a:ext cx="103774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Arrow 78"/>
          <p:cNvSpPr/>
          <p:nvPr/>
        </p:nvSpPr>
        <p:spPr>
          <a:xfrm rot="8965381">
            <a:off x="5383776" y="2730796"/>
            <a:ext cx="149507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762000" y="41910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a:p>
            <a:pPr algn="ctr"/>
            <a:r>
              <a:rPr lang="en-US" dirty="0" smtClean="0">
                <a:solidFill>
                  <a:schemeClr val="bg1"/>
                </a:solidFill>
              </a:rPr>
              <a:t>Server</a:t>
            </a:r>
            <a:endParaRPr lang="en-US" dirty="0">
              <a:solidFill>
                <a:schemeClr val="bg1"/>
              </a:solidFill>
            </a:endParaRPr>
          </a:p>
        </p:txBody>
      </p:sp>
      <p:sp>
        <p:nvSpPr>
          <p:cNvPr id="81" name="Rounded Rectangle 80"/>
          <p:cNvSpPr/>
          <p:nvPr/>
        </p:nvSpPr>
        <p:spPr>
          <a:xfrm>
            <a:off x="1295400" y="50292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a:t>
            </a:r>
          </a:p>
          <a:p>
            <a:pPr algn="ctr"/>
            <a:r>
              <a:rPr lang="en-US" dirty="0" smtClean="0">
                <a:solidFill>
                  <a:schemeClr val="bg1"/>
                </a:solidFill>
              </a:rPr>
              <a:t>Server</a:t>
            </a:r>
            <a:endParaRPr lang="en-US" dirty="0">
              <a:solidFill>
                <a:schemeClr val="bg1"/>
              </a:solidFill>
            </a:endParaRPr>
          </a:p>
        </p:txBody>
      </p:sp>
      <p:sp>
        <p:nvSpPr>
          <p:cNvPr id="82" name="Rounded Rectangle 81"/>
          <p:cNvSpPr/>
          <p:nvPr/>
        </p:nvSpPr>
        <p:spPr>
          <a:xfrm>
            <a:off x="2057400" y="59436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Other</a:t>
            </a:r>
          </a:p>
          <a:p>
            <a:pPr algn="ctr"/>
            <a:r>
              <a:rPr lang="en-US" dirty="0" smtClean="0">
                <a:solidFill>
                  <a:schemeClr val="bg1"/>
                </a:solidFill>
              </a:rPr>
              <a:t>Servers</a:t>
            </a:r>
            <a:endParaRPr lang="en-US" dirty="0">
              <a:solidFill>
                <a:schemeClr val="bg1"/>
              </a:solidFill>
            </a:endParaRPr>
          </a:p>
        </p:txBody>
      </p:sp>
      <p:grpSp>
        <p:nvGrpSpPr>
          <p:cNvPr id="7" name="Group 33"/>
          <p:cNvGrpSpPr/>
          <p:nvPr/>
        </p:nvGrpSpPr>
        <p:grpSpPr>
          <a:xfrm>
            <a:off x="7086600" y="4953000"/>
            <a:ext cx="1600200" cy="1664732"/>
            <a:chOff x="6477000" y="1447800"/>
            <a:chExt cx="1600200" cy="1664732"/>
          </a:xfrm>
        </p:grpSpPr>
        <p:sp>
          <p:nvSpPr>
            <p:cNvPr id="84" name="Rounded Rectangle 83"/>
            <p:cNvSpPr/>
            <p:nvPr/>
          </p:nvSpPr>
          <p:spPr>
            <a:xfrm>
              <a:off x="6477000" y="1447800"/>
              <a:ext cx="609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7162800" y="1828800"/>
              <a:ext cx="914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7162800" y="2514600"/>
              <a:ext cx="914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781800" y="2743200"/>
              <a:ext cx="1018036" cy="369332"/>
            </a:xfrm>
            <a:prstGeom prst="rect">
              <a:avLst/>
            </a:prstGeom>
            <a:noFill/>
          </p:spPr>
          <p:txBody>
            <a:bodyPr wrap="none" rtlCol="0">
              <a:spAutoFit/>
            </a:bodyPr>
            <a:lstStyle/>
            <a:p>
              <a:r>
                <a:rPr lang="en-US" dirty="0" smtClean="0"/>
                <a:t>Desktop</a:t>
              </a:r>
              <a:endParaRPr lang="en-US" dirty="0"/>
            </a:p>
          </p:txBody>
        </p:sp>
      </p:grpSp>
      <p:grpSp>
        <p:nvGrpSpPr>
          <p:cNvPr id="8" name="Group 38"/>
          <p:cNvGrpSpPr/>
          <p:nvPr/>
        </p:nvGrpSpPr>
        <p:grpSpPr>
          <a:xfrm>
            <a:off x="4800600" y="4953000"/>
            <a:ext cx="1239838" cy="1438873"/>
            <a:chOff x="4248056" y="1292659"/>
            <a:chExt cx="1239838" cy="1438873"/>
          </a:xfrm>
        </p:grpSpPr>
        <p:sp>
          <p:nvSpPr>
            <p:cNvPr id="89" name="Parallelogram 88"/>
            <p:cNvSpPr/>
            <p:nvPr/>
          </p:nvSpPr>
          <p:spPr>
            <a:xfrm rot="1295606">
              <a:off x="4248056" y="1834412"/>
              <a:ext cx="1159638" cy="531212"/>
            </a:xfrm>
            <a:prstGeom prst="parallelogram">
              <a:avLst>
                <a:gd name="adj" fmla="val 61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p:cNvSpPr/>
            <p:nvPr/>
          </p:nvSpPr>
          <p:spPr>
            <a:xfrm rot="16369362">
              <a:off x="4594770" y="1138948"/>
              <a:ext cx="739414" cy="1046835"/>
            </a:xfrm>
            <a:prstGeom prst="trapezoid">
              <a:avLst>
                <a:gd name="adj" fmla="val 1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419600" y="2362200"/>
              <a:ext cx="891078" cy="369332"/>
            </a:xfrm>
            <a:prstGeom prst="rect">
              <a:avLst/>
            </a:prstGeom>
            <a:noFill/>
          </p:spPr>
          <p:txBody>
            <a:bodyPr wrap="none" rtlCol="0">
              <a:spAutoFit/>
            </a:bodyPr>
            <a:lstStyle/>
            <a:p>
              <a:r>
                <a:rPr lang="en-US" dirty="0" smtClean="0"/>
                <a:t>Laptop</a:t>
              </a:r>
              <a:endParaRPr lang="en-US" dirty="0"/>
            </a:p>
          </p:txBody>
        </p:sp>
      </p:grpSp>
      <p:sp>
        <p:nvSpPr>
          <p:cNvPr id="92" name="Right Arrow 91"/>
          <p:cNvSpPr/>
          <p:nvPr/>
        </p:nvSpPr>
        <p:spPr>
          <a:xfrm rot="12656928">
            <a:off x="5534547" y="4401338"/>
            <a:ext cx="149507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rot="14697078">
            <a:off x="4665518" y="4412559"/>
            <a:ext cx="683121"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p:cNvCxnSpPr/>
          <p:nvPr/>
        </p:nvCxnSpPr>
        <p:spPr>
          <a:xfrm rot="10800000" flipV="1">
            <a:off x="2514600" y="40386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flipV="1">
            <a:off x="2895600" y="4267200"/>
            <a:ext cx="1066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a:off x="3238500" y="4610100"/>
            <a:ext cx="1524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ight Arrow 71"/>
          <p:cNvSpPr/>
          <p:nvPr/>
        </p:nvSpPr>
        <p:spPr>
          <a:xfrm rot="5752853">
            <a:off x="1242212" y="3888932"/>
            <a:ext cx="3804255"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6339268">
            <a:off x="1429690" y="3394571"/>
            <a:ext cx="2850222"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6716293">
            <a:off x="1581532" y="3031605"/>
            <a:ext cx="2142046"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4808548">
            <a:off x="-27939" y="3958737"/>
            <a:ext cx="3698116"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5206476">
            <a:off x="-14594" y="3505662"/>
            <a:ext cx="2756004"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rot="5206476">
            <a:off x="536866" y="3087889"/>
            <a:ext cx="1758398"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rot="11020723">
            <a:off x="2901220" y="5234540"/>
            <a:ext cx="4035208"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11509531">
            <a:off x="2343646" y="5049477"/>
            <a:ext cx="4691416"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0606708">
            <a:off x="3663519" y="5914176"/>
            <a:ext cx="3346865"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rot="7170889">
            <a:off x="2397682" y="4106829"/>
            <a:ext cx="3661913"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8965381">
            <a:off x="2648861" y="3672452"/>
            <a:ext cx="459813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7054" y="228600"/>
            <a:ext cx="8375946" cy="1052596"/>
          </a:xfrm>
        </p:spPr>
        <p:txBody>
          <a:bodyPr/>
          <a:lstStyle/>
          <a:p>
            <a:r>
              <a:rPr sz="4400" dirty="0" smtClean="0"/>
              <a:t>Windows Communication Foundation</a:t>
            </a:r>
            <a:r>
              <a:rPr lang="en-US" sz="4400" dirty="0" smtClean="0"/>
              <a:t/>
            </a:r>
            <a:br>
              <a:rPr lang="en-US" sz="4400" dirty="0" smtClean="0"/>
            </a:br>
            <a:r>
              <a:rPr sz="3200" dirty="0" smtClean="0">
                <a:solidFill>
                  <a:schemeClr val="tx2"/>
                </a:solidFill>
              </a:rPr>
              <a:t>WCF Vision</a:t>
            </a:r>
            <a:endParaRPr sz="4400" dirty="0">
              <a:solidFill>
                <a:schemeClr val="tx2"/>
              </a:solidFill>
            </a:endParaRPr>
          </a:p>
        </p:txBody>
      </p:sp>
      <p:sp>
        <p:nvSpPr>
          <p:cNvPr id="4" name="Rounded Rectangle 3"/>
          <p:cNvSpPr/>
          <p:nvPr/>
        </p:nvSpPr>
        <p:spPr>
          <a:xfrm>
            <a:off x="3886200" y="34290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Web</a:t>
            </a:r>
          </a:p>
          <a:p>
            <a:pPr algn="ctr"/>
            <a:r>
              <a:rPr lang="en-US" dirty="0" smtClean="0">
                <a:solidFill>
                  <a:schemeClr val="bg1"/>
                </a:solidFill>
              </a:rPr>
              <a:t>Server</a:t>
            </a:r>
            <a:endParaRPr lang="en-US" dirty="0">
              <a:solidFill>
                <a:schemeClr val="bg1"/>
              </a:solidFill>
            </a:endParaRPr>
          </a:p>
        </p:txBody>
      </p:sp>
      <p:cxnSp>
        <p:nvCxnSpPr>
          <p:cNvPr id="6" name="Straight Connector 5"/>
          <p:cNvCxnSpPr/>
          <p:nvPr/>
        </p:nvCxnSpPr>
        <p:spPr>
          <a:xfrm>
            <a:off x="304800" y="3429000"/>
            <a:ext cx="8534400" cy="158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2962870"/>
            <a:ext cx="1002006" cy="923330"/>
          </a:xfrm>
          <a:prstGeom prst="rect">
            <a:avLst/>
          </a:prstGeom>
          <a:noFill/>
        </p:spPr>
        <p:txBody>
          <a:bodyPr wrap="none" rtlCol="0">
            <a:spAutoFit/>
          </a:bodyPr>
          <a:lstStyle/>
          <a:p>
            <a:r>
              <a:rPr lang="en-US" dirty="0" smtClean="0"/>
              <a:t>Internet</a:t>
            </a:r>
          </a:p>
          <a:p>
            <a:endParaRPr lang="en-US" dirty="0" smtClean="0"/>
          </a:p>
          <a:p>
            <a:r>
              <a:rPr lang="en-US" dirty="0" smtClean="0"/>
              <a:t>Intranet</a:t>
            </a:r>
            <a:endParaRPr lang="en-US" dirty="0"/>
          </a:p>
        </p:txBody>
      </p:sp>
      <p:sp>
        <p:nvSpPr>
          <p:cNvPr id="8" name="TextBox 7"/>
          <p:cNvSpPr txBox="1"/>
          <p:nvPr/>
        </p:nvSpPr>
        <p:spPr>
          <a:xfrm>
            <a:off x="7620000" y="3200400"/>
            <a:ext cx="990600" cy="369332"/>
          </a:xfrm>
          <a:prstGeom prst="rect">
            <a:avLst/>
          </a:prstGeom>
          <a:solidFill>
            <a:schemeClr val="bg1"/>
          </a:solidFill>
        </p:spPr>
        <p:txBody>
          <a:bodyPr wrap="square" rtlCol="0">
            <a:spAutoFit/>
          </a:bodyPr>
          <a:lstStyle/>
          <a:p>
            <a:r>
              <a:rPr lang="en-US" dirty="0" smtClean="0"/>
              <a:t>firewall</a:t>
            </a:r>
            <a:endParaRPr lang="en-US" dirty="0"/>
          </a:p>
        </p:txBody>
      </p:sp>
      <p:grpSp>
        <p:nvGrpSpPr>
          <p:cNvPr id="3" name="Group 10"/>
          <p:cNvGrpSpPr/>
          <p:nvPr/>
        </p:nvGrpSpPr>
        <p:grpSpPr>
          <a:xfrm>
            <a:off x="2895600" y="1524000"/>
            <a:ext cx="635559" cy="1055132"/>
            <a:chOff x="1981200" y="1524000"/>
            <a:chExt cx="635559" cy="1055132"/>
          </a:xfrm>
        </p:grpSpPr>
        <p:sp>
          <p:nvSpPr>
            <p:cNvPr id="9" name="Rounded Rectangle 8"/>
            <p:cNvSpPr/>
            <p:nvPr/>
          </p:nvSpPr>
          <p:spPr>
            <a:xfrm>
              <a:off x="2133600" y="1524000"/>
              <a:ext cx="304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81200" y="2209800"/>
              <a:ext cx="635559" cy="369332"/>
            </a:xfrm>
            <a:prstGeom prst="rect">
              <a:avLst/>
            </a:prstGeom>
            <a:solidFill>
              <a:schemeClr val="bg1"/>
            </a:solidFill>
          </p:spPr>
          <p:txBody>
            <a:bodyPr wrap="none" rtlCol="0">
              <a:spAutoFit/>
            </a:bodyPr>
            <a:lstStyle/>
            <a:p>
              <a:r>
                <a:rPr lang="en-US" dirty="0" smtClean="0"/>
                <a:t>PDA</a:t>
              </a:r>
              <a:endParaRPr lang="en-US" dirty="0"/>
            </a:p>
          </p:txBody>
        </p:sp>
      </p:grpSp>
      <p:grpSp>
        <p:nvGrpSpPr>
          <p:cNvPr id="5" name="Group 13"/>
          <p:cNvGrpSpPr/>
          <p:nvPr/>
        </p:nvGrpSpPr>
        <p:grpSpPr>
          <a:xfrm>
            <a:off x="914400" y="1905000"/>
            <a:ext cx="822661" cy="826532"/>
            <a:chOff x="3048000" y="1447800"/>
            <a:chExt cx="822661" cy="826532"/>
          </a:xfrm>
        </p:grpSpPr>
        <p:sp>
          <p:nvSpPr>
            <p:cNvPr id="12" name="Rounded Rectangle 11"/>
            <p:cNvSpPr/>
            <p:nvPr/>
          </p:nvSpPr>
          <p:spPr>
            <a:xfrm>
              <a:off x="3352800" y="1447800"/>
              <a:ext cx="228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48000" y="1905000"/>
              <a:ext cx="822661" cy="369332"/>
            </a:xfrm>
            <a:prstGeom prst="rect">
              <a:avLst/>
            </a:prstGeom>
            <a:solidFill>
              <a:schemeClr val="bg1"/>
            </a:solidFill>
          </p:spPr>
          <p:txBody>
            <a:bodyPr wrap="none" rtlCol="0">
              <a:spAutoFit/>
            </a:bodyPr>
            <a:lstStyle/>
            <a:p>
              <a:r>
                <a:rPr lang="en-US" dirty="0" smtClean="0"/>
                <a:t>Phone</a:t>
              </a:r>
              <a:endParaRPr lang="en-US" dirty="0"/>
            </a:p>
          </p:txBody>
        </p:sp>
      </p:grpSp>
      <p:grpSp>
        <p:nvGrpSpPr>
          <p:cNvPr id="11" name="Group 20"/>
          <p:cNvGrpSpPr/>
          <p:nvPr/>
        </p:nvGrpSpPr>
        <p:grpSpPr>
          <a:xfrm>
            <a:off x="4648200" y="1295400"/>
            <a:ext cx="1239838" cy="1438873"/>
            <a:chOff x="4248056" y="1292659"/>
            <a:chExt cx="1239838" cy="1438873"/>
          </a:xfrm>
        </p:grpSpPr>
        <p:sp>
          <p:nvSpPr>
            <p:cNvPr id="17" name="Parallelogram 16"/>
            <p:cNvSpPr/>
            <p:nvPr/>
          </p:nvSpPr>
          <p:spPr>
            <a:xfrm rot="1295606">
              <a:off x="4248056" y="1834412"/>
              <a:ext cx="1159638" cy="531212"/>
            </a:xfrm>
            <a:prstGeom prst="parallelogram">
              <a:avLst>
                <a:gd name="adj" fmla="val 61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rot="16369362">
              <a:off x="4594770" y="1138948"/>
              <a:ext cx="739414" cy="1046835"/>
            </a:xfrm>
            <a:prstGeom prst="trapezoid">
              <a:avLst>
                <a:gd name="adj" fmla="val 1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2362200"/>
              <a:ext cx="891078" cy="369332"/>
            </a:xfrm>
            <a:prstGeom prst="rect">
              <a:avLst/>
            </a:prstGeom>
            <a:solidFill>
              <a:schemeClr val="bg1"/>
            </a:solidFill>
          </p:spPr>
          <p:txBody>
            <a:bodyPr wrap="none" rtlCol="0">
              <a:spAutoFit/>
            </a:bodyPr>
            <a:lstStyle/>
            <a:p>
              <a:r>
                <a:rPr lang="en-US" dirty="0" smtClean="0"/>
                <a:t>Laptop</a:t>
              </a:r>
              <a:endParaRPr lang="en-US" dirty="0"/>
            </a:p>
          </p:txBody>
        </p:sp>
      </p:grpSp>
      <p:grpSp>
        <p:nvGrpSpPr>
          <p:cNvPr id="14" name="Group 25"/>
          <p:cNvGrpSpPr/>
          <p:nvPr/>
        </p:nvGrpSpPr>
        <p:grpSpPr>
          <a:xfrm>
            <a:off x="6858000" y="1143000"/>
            <a:ext cx="1600200" cy="1664732"/>
            <a:chOff x="6477000" y="1447800"/>
            <a:chExt cx="1600200" cy="1664732"/>
          </a:xfrm>
        </p:grpSpPr>
        <p:sp>
          <p:nvSpPr>
            <p:cNvPr id="22" name="Rounded Rectangle 21"/>
            <p:cNvSpPr/>
            <p:nvPr/>
          </p:nvSpPr>
          <p:spPr>
            <a:xfrm>
              <a:off x="6477000" y="1447800"/>
              <a:ext cx="609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162800" y="1828800"/>
              <a:ext cx="914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162800" y="2514600"/>
              <a:ext cx="914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781800" y="2743200"/>
              <a:ext cx="1018036" cy="369332"/>
            </a:xfrm>
            <a:prstGeom prst="rect">
              <a:avLst/>
            </a:prstGeom>
            <a:noFill/>
          </p:spPr>
          <p:txBody>
            <a:bodyPr wrap="none" rtlCol="0">
              <a:spAutoFit/>
            </a:bodyPr>
            <a:lstStyle/>
            <a:p>
              <a:r>
                <a:rPr lang="en-US" dirty="0" smtClean="0"/>
                <a:t>Desktop</a:t>
              </a:r>
              <a:endParaRPr lang="en-US" dirty="0"/>
            </a:p>
          </p:txBody>
        </p:sp>
      </p:grpSp>
      <p:sp>
        <p:nvSpPr>
          <p:cNvPr id="27" name="Right Arrow 26"/>
          <p:cNvSpPr/>
          <p:nvPr/>
        </p:nvSpPr>
        <p:spPr>
          <a:xfrm rot="1661952">
            <a:off x="1389169" y="2641283"/>
            <a:ext cx="2259527"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2524469">
            <a:off x="3321196" y="2746818"/>
            <a:ext cx="103774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5980202">
            <a:off x="4214320" y="2594498"/>
            <a:ext cx="103774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8965381">
            <a:off x="5383776" y="2730796"/>
            <a:ext cx="149507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62000" y="41910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a:p>
            <a:pPr algn="ctr"/>
            <a:r>
              <a:rPr lang="en-US" dirty="0" smtClean="0">
                <a:solidFill>
                  <a:schemeClr val="bg1"/>
                </a:solidFill>
              </a:rPr>
              <a:t>Server</a:t>
            </a:r>
            <a:endParaRPr lang="en-US" dirty="0">
              <a:solidFill>
                <a:schemeClr val="bg1"/>
              </a:solidFill>
            </a:endParaRPr>
          </a:p>
        </p:txBody>
      </p:sp>
      <p:sp>
        <p:nvSpPr>
          <p:cNvPr id="32" name="Rounded Rectangle 31"/>
          <p:cNvSpPr/>
          <p:nvPr/>
        </p:nvSpPr>
        <p:spPr>
          <a:xfrm>
            <a:off x="1295400" y="50292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a:t>
            </a:r>
          </a:p>
          <a:p>
            <a:pPr algn="ctr"/>
            <a:r>
              <a:rPr lang="en-US" dirty="0" smtClean="0">
                <a:solidFill>
                  <a:schemeClr val="bg1"/>
                </a:solidFill>
              </a:rPr>
              <a:t>Server</a:t>
            </a:r>
            <a:endParaRPr lang="en-US" dirty="0">
              <a:solidFill>
                <a:schemeClr val="bg1"/>
              </a:solidFill>
            </a:endParaRPr>
          </a:p>
        </p:txBody>
      </p:sp>
      <p:sp>
        <p:nvSpPr>
          <p:cNvPr id="33" name="Rounded Rectangle 32"/>
          <p:cNvSpPr/>
          <p:nvPr/>
        </p:nvSpPr>
        <p:spPr>
          <a:xfrm>
            <a:off x="2057400" y="59436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Other</a:t>
            </a:r>
          </a:p>
          <a:p>
            <a:pPr algn="ctr"/>
            <a:r>
              <a:rPr lang="en-US" dirty="0" smtClean="0">
                <a:solidFill>
                  <a:schemeClr val="bg1"/>
                </a:solidFill>
              </a:rPr>
              <a:t>Servers</a:t>
            </a:r>
            <a:endParaRPr lang="en-US" dirty="0">
              <a:solidFill>
                <a:schemeClr val="bg1"/>
              </a:solidFill>
            </a:endParaRPr>
          </a:p>
        </p:txBody>
      </p:sp>
      <p:grpSp>
        <p:nvGrpSpPr>
          <p:cNvPr id="15" name="Group 33"/>
          <p:cNvGrpSpPr/>
          <p:nvPr/>
        </p:nvGrpSpPr>
        <p:grpSpPr>
          <a:xfrm>
            <a:off x="7086600" y="4953000"/>
            <a:ext cx="1600200" cy="1664732"/>
            <a:chOff x="6477000" y="1447800"/>
            <a:chExt cx="1600200" cy="1664732"/>
          </a:xfrm>
        </p:grpSpPr>
        <p:sp>
          <p:nvSpPr>
            <p:cNvPr id="35" name="Rounded Rectangle 34"/>
            <p:cNvSpPr/>
            <p:nvPr/>
          </p:nvSpPr>
          <p:spPr>
            <a:xfrm>
              <a:off x="6477000" y="1447800"/>
              <a:ext cx="609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162800" y="1828800"/>
              <a:ext cx="914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7162800" y="2514600"/>
              <a:ext cx="914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781800" y="2743200"/>
              <a:ext cx="1018036" cy="369332"/>
            </a:xfrm>
            <a:prstGeom prst="rect">
              <a:avLst/>
            </a:prstGeom>
            <a:noFill/>
          </p:spPr>
          <p:txBody>
            <a:bodyPr wrap="none" rtlCol="0">
              <a:spAutoFit/>
            </a:bodyPr>
            <a:lstStyle/>
            <a:p>
              <a:r>
                <a:rPr lang="en-US" dirty="0" smtClean="0"/>
                <a:t>Desktop</a:t>
              </a:r>
              <a:endParaRPr lang="en-US" dirty="0"/>
            </a:p>
          </p:txBody>
        </p:sp>
      </p:grpSp>
      <p:grpSp>
        <p:nvGrpSpPr>
          <p:cNvPr id="16" name="Group 38"/>
          <p:cNvGrpSpPr/>
          <p:nvPr/>
        </p:nvGrpSpPr>
        <p:grpSpPr>
          <a:xfrm>
            <a:off x="4800600" y="4953000"/>
            <a:ext cx="1239838" cy="1438873"/>
            <a:chOff x="4248056" y="1292659"/>
            <a:chExt cx="1239838" cy="1438873"/>
          </a:xfrm>
        </p:grpSpPr>
        <p:sp>
          <p:nvSpPr>
            <p:cNvPr id="40" name="Parallelogram 39"/>
            <p:cNvSpPr/>
            <p:nvPr/>
          </p:nvSpPr>
          <p:spPr>
            <a:xfrm rot="1295606">
              <a:off x="4248056" y="1834412"/>
              <a:ext cx="1159638" cy="531212"/>
            </a:xfrm>
            <a:prstGeom prst="parallelogram">
              <a:avLst>
                <a:gd name="adj" fmla="val 61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p:cNvSpPr/>
            <p:nvPr/>
          </p:nvSpPr>
          <p:spPr>
            <a:xfrm rot="16369362">
              <a:off x="4594770" y="1138948"/>
              <a:ext cx="739414" cy="1046835"/>
            </a:xfrm>
            <a:prstGeom prst="trapezoid">
              <a:avLst>
                <a:gd name="adj" fmla="val 1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419600" y="2362200"/>
              <a:ext cx="891078" cy="369332"/>
            </a:xfrm>
            <a:prstGeom prst="rect">
              <a:avLst/>
            </a:prstGeom>
            <a:noFill/>
          </p:spPr>
          <p:txBody>
            <a:bodyPr wrap="none" rtlCol="0">
              <a:spAutoFit/>
            </a:bodyPr>
            <a:lstStyle/>
            <a:p>
              <a:r>
                <a:rPr lang="en-US" dirty="0" smtClean="0"/>
                <a:t>Laptop</a:t>
              </a:r>
              <a:endParaRPr lang="en-US" dirty="0"/>
            </a:p>
          </p:txBody>
        </p:sp>
      </p:grpSp>
      <p:sp>
        <p:nvSpPr>
          <p:cNvPr id="43" name="Right Arrow 42"/>
          <p:cNvSpPr/>
          <p:nvPr/>
        </p:nvSpPr>
        <p:spPr>
          <a:xfrm rot="12656928">
            <a:off x="5534547" y="4401338"/>
            <a:ext cx="149507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14697078">
            <a:off x="4665518" y="4412559"/>
            <a:ext cx="683121"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rot="10800000" flipV="1">
            <a:off x="2514600" y="40386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2895600" y="4267200"/>
            <a:ext cx="1066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3238500" y="4610100"/>
            <a:ext cx="1524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rot="3421666">
            <a:off x="5018948" y="3376385"/>
            <a:ext cx="2946699"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rot="5400000">
            <a:off x="6857999" y="3733802"/>
            <a:ext cx="2743201"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8594951">
            <a:off x="2180775" y="2923987"/>
            <a:ext cx="2743201"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7751278">
            <a:off x="2170418" y="3519079"/>
            <a:ext cx="3339567" cy="304800"/>
          </a:xfrm>
          <a:prstGeom prst="rightArrow">
            <a:avLst>
              <a:gd name="adj1" fmla="val 42000"/>
              <a:gd name="adj2" fmla="val 4908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8601629">
            <a:off x="3141867" y="4008921"/>
            <a:ext cx="459813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169244">
            <a:off x="3599519" y="5817727"/>
            <a:ext cx="1154116"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1020723">
            <a:off x="2903502" y="5392080"/>
            <a:ext cx="182018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1509531">
            <a:off x="2366304" y="4602094"/>
            <a:ext cx="2556251"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rot="21398827">
            <a:off x="3513224" y="1630285"/>
            <a:ext cx="1037743"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21398827">
            <a:off x="1608076" y="1940174"/>
            <a:ext cx="1211750"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10426099">
            <a:off x="1536962" y="1665067"/>
            <a:ext cx="1211750"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426099">
            <a:off x="3518163" y="1360267"/>
            <a:ext cx="1211750"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rot="21398827">
            <a:off x="6017734" y="1706133"/>
            <a:ext cx="765151"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10426099">
            <a:off x="6013563" y="1445820"/>
            <a:ext cx="774040" cy="304800"/>
          </a:xfrm>
          <a:prstGeom prst="rightArrow">
            <a:avLst>
              <a:gd name="adj1" fmla="val 42000"/>
              <a:gd name="adj2" fmla="val 4857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mtClean="0"/>
              <a:t>Windows Communication Foundation</a:t>
            </a:r>
            <a:br>
              <a:rPr lang="en-US" sz="4400" smtClean="0"/>
            </a:br>
            <a:r>
              <a:rPr lang="en-US" sz="3200" smtClean="0">
                <a:solidFill>
                  <a:schemeClr val="tx2"/>
                </a:solidFill>
              </a:rPr>
              <a:t>Supported transports</a:t>
            </a:r>
            <a:endParaRPr lang="en-US" sz="4400" dirty="0">
              <a:solidFill>
                <a:schemeClr val="tx2"/>
              </a:solidFill>
            </a:endParaRPr>
          </a:p>
        </p:txBody>
      </p:sp>
      <p:sp>
        <p:nvSpPr>
          <p:cNvPr id="5" name="Content Placeholder 4"/>
          <p:cNvSpPr>
            <a:spLocks noGrp="1"/>
          </p:cNvSpPr>
          <p:nvPr>
            <p:ph sz="half" idx="1"/>
          </p:nvPr>
        </p:nvSpPr>
        <p:spPr>
          <a:xfrm>
            <a:off x="381001" y="1905000"/>
            <a:ext cx="4114800" cy="4118050"/>
          </a:xfrm>
        </p:spPr>
        <p:txBody>
          <a:bodyPr/>
          <a:lstStyle/>
          <a:p>
            <a:r>
              <a:rPr lang="en-US" sz="3200" dirty="0" smtClean="0"/>
              <a:t>Microsoft .NET Framework 3.5</a:t>
            </a:r>
          </a:p>
          <a:p>
            <a:pPr lvl="1"/>
            <a:r>
              <a:rPr lang="en-US" sz="2800" dirty="0" smtClean="0"/>
              <a:t>HTTP</a:t>
            </a:r>
          </a:p>
          <a:p>
            <a:pPr lvl="1"/>
            <a:r>
              <a:rPr lang="en-US" sz="2800" dirty="0" smtClean="0"/>
              <a:t>HTTPS</a:t>
            </a:r>
          </a:p>
          <a:p>
            <a:pPr lvl="1"/>
            <a:r>
              <a:rPr lang="en-US" sz="2800" dirty="0" smtClean="0"/>
              <a:t>Microsoft .NET </a:t>
            </a:r>
            <a:r>
              <a:rPr lang="en-US" sz="2800" dirty="0" err="1" smtClean="0"/>
              <a:t>Remoting</a:t>
            </a:r>
            <a:endParaRPr lang="en-US" sz="2800" dirty="0" smtClean="0"/>
          </a:p>
          <a:p>
            <a:pPr lvl="1"/>
            <a:r>
              <a:rPr lang="en-US" sz="2800" dirty="0" smtClean="0"/>
              <a:t>COM+</a:t>
            </a:r>
          </a:p>
          <a:p>
            <a:pPr lvl="1"/>
            <a:r>
              <a:rPr lang="en-US" sz="2800" dirty="0" smtClean="0"/>
              <a:t>Named Pipes</a:t>
            </a:r>
          </a:p>
          <a:p>
            <a:pPr lvl="1"/>
            <a:r>
              <a:rPr lang="en-US" sz="2800" dirty="0" smtClean="0"/>
              <a:t>MSMQ	</a:t>
            </a:r>
            <a:endParaRPr lang="en-US" sz="2800" dirty="0"/>
          </a:p>
        </p:txBody>
      </p:sp>
      <p:sp>
        <p:nvSpPr>
          <p:cNvPr id="7" name="Content Placeholder 6"/>
          <p:cNvSpPr>
            <a:spLocks noGrp="1"/>
          </p:cNvSpPr>
          <p:nvPr>
            <p:ph sz="half" idx="2"/>
          </p:nvPr>
        </p:nvSpPr>
        <p:spPr>
          <a:xfrm>
            <a:off x="4648200" y="1905000"/>
            <a:ext cx="4114800" cy="1871282"/>
          </a:xfrm>
        </p:spPr>
        <p:txBody>
          <a:bodyPr/>
          <a:lstStyle/>
          <a:p>
            <a:r>
              <a:rPr lang="en-US" sz="3200" dirty="0" smtClean="0"/>
              <a:t>Microsoft .NET Compact Framework 3.5</a:t>
            </a:r>
          </a:p>
          <a:p>
            <a:pPr lvl="1"/>
            <a:r>
              <a:rPr lang="en-US" sz="2800" dirty="0" smtClean="0"/>
              <a:t>HTTP</a:t>
            </a:r>
            <a:endParaRPr lang="en-US" sz="28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9" name="Rectangle 5"/>
          <p:cNvSpPr>
            <a:spLocks noGrp="1" noChangeArrowheads="1"/>
          </p:cNvSpPr>
          <p:nvPr>
            <p:ph type="title"/>
          </p:nvPr>
        </p:nvSpPr>
        <p:spPr/>
        <p:txBody>
          <a:bodyPr/>
          <a:lstStyle/>
          <a:p>
            <a:r>
              <a:rPr lang="en-GB" dirty="0" smtClean="0"/>
              <a:t>.NET FW vs. Compact FW</a:t>
            </a:r>
            <a:endParaRPr lang="en-GB" dirty="0"/>
          </a:p>
        </p:txBody>
      </p:sp>
      <p:sp>
        <p:nvSpPr>
          <p:cNvPr id="405511" name="Rectangle 7"/>
          <p:cNvSpPr>
            <a:spLocks noGrp="1" noChangeArrowheads="1"/>
          </p:cNvSpPr>
          <p:nvPr>
            <p:ph sz="half" idx="1"/>
          </p:nvPr>
        </p:nvSpPr>
        <p:spPr/>
        <p:txBody>
          <a:bodyPr/>
          <a:lstStyle/>
          <a:p>
            <a:r>
              <a:rPr lang="en-GB" dirty="0" smtClean="0"/>
              <a:t>No...</a:t>
            </a:r>
          </a:p>
          <a:p>
            <a:pPr lvl="1"/>
            <a:r>
              <a:rPr lang="en-GB" dirty="0" smtClean="0"/>
              <a:t>ASP.NET server</a:t>
            </a:r>
          </a:p>
          <a:p>
            <a:pPr lvl="1"/>
            <a:r>
              <a:rPr lang="en-GB" dirty="0" smtClean="0"/>
              <a:t>Runtime hosting</a:t>
            </a:r>
          </a:p>
          <a:p>
            <a:pPr lvl="1"/>
            <a:r>
              <a:rPr lang="en-GB" dirty="0" smtClean="0"/>
              <a:t>Code access security</a:t>
            </a:r>
          </a:p>
          <a:p>
            <a:pPr lvl="1"/>
            <a:r>
              <a:rPr lang="en-GB" dirty="0" smtClean="0"/>
              <a:t>Binary serialization</a:t>
            </a:r>
          </a:p>
          <a:p>
            <a:pPr lvl="1"/>
            <a:r>
              <a:rPr lang="en-GB" dirty="0" err="1" smtClean="0"/>
              <a:t>Reflection.Emit</a:t>
            </a:r>
            <a:endParaRPr lang="en-GB" dirty="0" smtClean="0"/>
          </a:p>
          <a:p>
            <a:pPr lvl="1"/>
            <a:r>
              <a:rPr lang="en-GB" dirty="0" err="1" smtClean="0"/>
              <a:t>Codedom</a:t>
            </a:r>
            <a:endParaRPr lang="en-GB" dirty="0" smtClean="0"/>
          </a:p>
          <a:p>
            <a:pPr lvl="1"/>
            <a:r>
              <a:rPr lang="en-GB" dirty="0" smtClean="0"/>
              <a:t>Configuration</a:t>
            </a:r>
          </a:p>
        </p:txBody>
      </p:sp>
      <p:sp>
        <p:nvSpPr>
          <p:cNvPr id="4" name="Content Placeholder 3"/>
          <p:cNvSpPr>
            <a:spLocks noGrp="1"/>
          </p:cNvSpPr>
          <p:nvPr>
            <p:ph sz="half" idx="2"/>
          </p:nvPr>
        </p:nvSpPr>
        <p:spPr/>
        <p:txBody>
          <a:bodyPr/>
          <a:lstStyle/>
          <a:p>
            <a:r>
              <a:rPr lang="en-GB" dirty="0" smtClean="0"/>
              <a:t>Also No...</a:t>
            </a:r>
          </a:p>
          <a:p>
            <a:pPr lvl="1"/>
            <a:r>
              <a:rPr lang="en-GB" dirty="0" smtClean="0"/>
              <a:t>WPF</a:t>
            </a:r>
          </a:p>
          <a:p>
            <a:pPr lvl="1"/>
            <a:r>
              <a:rPr lang="en-GB" dirty="0" smtClean="0"/>
              <a:t>WF</a:t>
            </a:r>
          </a:p>
          <a:p>
            <a:pPr lvl="1"/>
            <a:r>
              <a:rPr lang="en-GB" dirty="0" smtClean="0"/>
              <a:t>LINQ to SQL/Entities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GB" smtClean="0"/>
              <a:t>Classes Specific to NETCF v2.0</a:t>
            </a:r>
            <a:endParaRPr lang="en-GB"/>
          </a:p>
        </p:txBody>
      </p:sp>
      <p:sp>
        <p:nvSpPr>
          <p:cNvPr id="409606" name="Rectangle 6"/>
          <p:cNvSpPr>
            <a:spLocks noGrp="1" noChangeArrowheads="1"/>
          </p:cNvSpPr>
          <p:nvPr>
            <p:ph idx="1"/>
          </p:nvPr>
        </p:nvSpPr>
        <p:spPr/>
        <p:txBody>
          <a:bodyPr/>
          <a:lstStyle/>
          <a:p>
            <a:r>
              <a:rPr lang="en-GB" dirty="0" err="1" smtClean="0"/>
              <a:t>Microsoft.WindowsCE.Forms</a:t>
            </a:r>
            <a:endParaRPr lang="en-GB" dirty="0" smtClean="0"/>
          </a:p>
          <a:p>
            <a:pPr lvl="1"/>
            <a:r>
              <a:rPr lang="en-GB" dirty="0" err="1" smtClean="0"/>
              <a:t>HardwareButton</a:t>
            </a:r>
            <a:endParaRPr lang="en-GB" dirty="0" smtClean="0"/>
          </a:p>
          <a:p>
            <a:pPr lvl="1"/>
            <a:r>
              <a:rPr lang="en-GB" dirty="0" err="1" smtClean="0"/>
              <a:t>MobileDevice.Hibernate</a:t>
            </a:r>
            <a:endParaRPr lang="en-GB" dirty="0" smtClean="0"/>
          </a:p>
          <a:p>
            <a:pPr lvl="1"/>
            <a:r>
              <a:rPr lang="en-GB" dirty="0" err="1" smtClean="0"/>
              <a:t>SystemSettings.ScreenOrientation</a:t>
            </a:r>
            <a:endParaRPr lang="en-GB" dirty="0" smtClean="0"/>
          </a:p>
          <a:p>
            <a:pPr lvl="1"/>
            <a:r>
              <a:rPr lang="en-GB" dirty="0" err="1" smtClean="0"/>
              <a:t>DocumentList</a:t>
            </a:r>
            <a:endParaRPr lang="en-GB" dirty="0" smtClean="0"/>
          </a:p>
          <a:p>
            <a:pPr lvl="1"/>
            <a:r>
              <a:rPr lang="en-GB" dirty="0" smtClean="0"/>
              <a:t>Notification</a:t>
            </a:r>
          </a:p>
          <a:p>
            <a:pPr lvl="1"/>
            <a:r>
              <a:rPr lang="en-GB" dirty="0" err="1" smtClean="0"/>
              <a:t>LogFont</a:t>
            </a:r>
            <a:endParaRPr lang="en-GB" dirty="0" smtClean="0"/>
          </a:p>
          <a:p>
            <a:r>
              <a:rPr lang="en-GB" dirty="0" smtClean="0"/>
              <a:t> </a:t>
            </a:r>
            <a:r>
              <a:rPr lang="en-GB" dirty="0" err="1" smtClean="0"/>
              <a:t>Microsoft.WindowsMobile.DirectX</a:t>
            </a:r>
            <a:endParaRPr lang="en-GB" dirty="0" smtClean="0"/>
          </a:p>
          <a:p>
            <a:pPr lvl="1"/>
            <a:r>
              <a:rPr lang="en-GB" dirty="0" smtClean="0"/>
              <a:t>.Direct3D</a:t>
            </a:r>
          </a:p>
          <a:p>
            <a:r>
              <a:rPr lang="en-GB" dirty="0" err="1" smtClean="0"/>
              <a:t>SqlCeResultSet</a:t>
            </a:r>
            <a:endParaRPr lang="en-GB" dirty="0"/>
          </a:p>
        </p:txBody>
      </p:sp>
      <p:sp>
        <p:nvSpPr>
          <p:cNvPr id="5" name="TextBox 4"/>
          <p:cNvSpPr txBox="1"/>
          <p:nvPr/>
        </p:nvSpPr>
        <p:spPr>
          <a:xfrm>
            <a:off x="5323015" y="3204641"/>
            <a:ext cx="3518014" cy="523220"/>
          </a:xfrm>
          <a:prstGeom prst="rect">
            <a:avLst/>
          </a:prstGeom>
          <a:noFill/>
        </p:spPr>
        <p:txBody>
          <a:bodyPr wrap="none" rtlCol="0">
            <a:spAutoFit/>
          </a:bodyPr>
          <a:lstStyle/>
          <a:p>
            <a:r>
              <a:rPr lang="en-GB" sz="2800" i="1" dirty="0" smtClean="0">
                <a:latin typeface="Calibri" pitchFamily="34" charset="0"/>
                <a:cs typeface="+mn-cs"/>
              </a:rPr>
              <a:t>.</a:t>
            </a:r>
            <a:r>
              <a:rPr lang="en-GB" sz="2800" i="1" dirty="0" err="1" smtClean="0">
                <a:latin typeface="Calibri" pitchFamily="34" charset="0"/>
                <a:cs typeface="+mn-cs"/>
              </a:rPr>
              <a:t>WinCEPlatform</a:t>
            </a:r>
            <a:r>
              <a:rPr lang="en-GB" sz="2800" i="1" dirty="0" smtClean="0">
                <a:latin typeface="Calibri" pitchFamily="34" charset="0"/>
                <a:cs typeface="+mn-cs"/>
              </a:rPr>
              <a:t> in v3.5</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4" name="Rectangle 6"/>
          <p:cNvSpPr>
            <a:spLocks noGrp="1" noChangeArrowheads="1"/>
          </p:cNvSpPr>
          <p:nvPr>
            <p:ph type="title"/>
          </p:nvPr>
        </p:nvSpPr>
        <p:spPr/>
        <p:txBody>
          <a:bodyPr/>
          <a:lstStyle/>
          <a:p>
            <a:r>
              <a:rPr lang="en-GB" smtClean="0"/>
              <a:t>Microsoft Windows Mobile 5.0 / 6</a:t>
            </a:r>
            <a:endParaRPr lang="en-GB"/>
          </a:p>
        </p:txBody>
      </p:sp>
      <p:sp>
        <p:nvSpPr>
          <p:cNvPr id="5" name="Content Placeholder 4"/>
          <p:cNvSpPr>
            <a:spLocks noGrp="1"/>
          </p:cNvSpPr>
          <p:nvPr>
            <p:ph idx="1"/>
          </p:nvPr>
        </p:nvSpPr>
        <p:spPr>
          <a:xfrm>
            <a:off x="381000" y="1412874"/>
            <a:ext cx="8382000" cy="4776692"/>
          </a:xfrm>
        </p:spPr>
        <p:txBody>
          <a:bodyPr/>
          <a:lstStyle/>
          <a:p>
            <a:r>
              <a:rPr lang="en-US" dirty="0" smtClean="0"/>
              <a:t>Has its own additional classes</a:t>
            </a:r>
          </a:p>
          <a:p>
            <a:pPr lvl="1"/>
            <a:r>
              <a:rPr lang="en-US" dirty="0" smtClean="0"/>
              <a:t>Part of the platform</a:t>
            </a:r>
          </a:p>
          <a:p>
            <a:pPr lvl="1"/>
            <a:r>
              <a:rPr lang="en-US" dirty="0" smtClean="0"/>
              <a:t>Not part of </a:t>
            </a:r>
            <a:r>
              <a:rPr lang="en-GB" dirty="0" smtClean="0"/>
              <a:t>.NET Compact Framework</a:t>
            </a:r>
            <a:endParaRPr lang="en-US" dirty="0" smtClean="0"/>
          </a:p>
          <a:p>
            <a:pPr lvl="1"/>
            <a:r>
              <a:rPr lang="en-US" dirty="0" smtClean="0"/>
              <a:t>Usable from all versions of the .NET CF</a:t>
            </a:r>
          </a:p>
          <a:p>
            <a:r>
              <a:rPr lang="en-US" dirty="0" err="1" smtClean="0"/>
              <a:t>Microsoft.WindowsMobile</a:t>
            </a:r>
            <a:endParaRPr lang="en-US" dirty="0" smtClean="0"/>
          </a:p>
          <a:p>
            <a:pPr lvl="1"/>
            <a:r>
              <a:rPr lang="en-US" dirty="0" smtClean="0"/>
              <a:t>.</a:t>
            </a:r>
            <a:r>
              <a:rPr lang="en-US" dirty="0" err="1" smtClean="0"/>
              <a:t>PocketOutlook</a:t>
            </a:r>
            <a:endParaRPr lang="en-US" dirty="0" smtClean="0"/>
          </a:p>
          <a:p>
            <a:pPr lvl="1"/>
            <a:r>
              <a:rPr lang="en-US" dirty="0" smtClean="0"/>
              <a:t>.Configuration</a:t>
            </a:r>
          </a:p>
          <a:p>
            <a:pPr lvl="1"/>
            <a:r>
              <a:rPr lang="en-US" dirty="0" smtClean="0"/>
              <a:t>.Status</a:t>
            </a:r>
          </a:p>
          <a:p>
            <a:pPr lvl="1"/>
            <a:r>
              <a:rPr lang="en-US" dirty="0" smtClean="0"/>
              <a:t>.Telephony</a:t>
            </a:r>
          </a:p>
          <a:p>
            <a:pPr lvl="1"/>
            <a:r>
              <a:rPr lang="en-US" dirty="0" smtClean="0"/>
              <a:t>.Forms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Agenda</a:t>
            </a:r>
            <a:endParaRPr lang="en-US" dirty="0"/>
          </a:p>
        </p:txBody>
      </p:sp>
      <p:sp>
        <p:nvSpPr>
          <p:cNvPr id="5123" name="Rectangle 3"/>
          <p:cNvSpPr>
            <a:spLocks noGrp="1" noChangeArrowheads="1"/>
          </p:cNvSpPr>
          <p:nvPr>
            <p:ph idx="1"/>
          </p:nvPr>
        </p:nvSpPr>
        <p:spPr>
          <a:xfrm>
            <a:off x="381000" y="1412875"/>
            <a:ext cx="8382000" cy="3447098"/>
          </a:xfrm>
        </p:spPr>
        <p:txBody>
          <a:bodyPr/>
          <a:lstStyle/>
          <a:p>
            <a:pPr>
              <a:lnSpc>
                <a:spcPct val="100000"/>
              </a:lnSpc>
            </a:pPr>
            <a:r>
              <a:rPr lang="en-US" dirty="0" smtClean="0"/>
              <a:t>Background – “What is the .NET Framework?”</a:t>
            </a:r>
          </a:p>
          <a:p>
            <a:pPr>
              <a:lnSpc>
                <a:spcPct val="100000"/>
              </a:lnSpc>
            </a:pPr>
            <a:r>
              <a:rPr lang="en-US" dirty="0" smtClean="0"/>
              <a:t>History</a:t>
            </a:r>
          </a:p>
          <a:p>
            <a:pPr>
              <a:lnSpc>
                <a:spcPct val="100000"/>
              </a:lnSpc>
            </a:pPr>
            <a:r>
              <a:rPr lang="en-US" dirty="0" smtClean="0"/>
              <a:t>Features</a:t>
            </a:r>
          </a:p>
          <a:p>
            <a:pPr>
              <a:lnSpc>
                <a:spcPct val="100000"/>
              </a:lnSpc>
            </a:pPr>
            <a:r>
              <a:rPr lang="en-US" dirty="0" smtClean="0"/>
              <a:t>.NET FW </a:t>
            </a:r>
            <a:r>
              <a:rPr lang="en-US" dirty="0" err="1" smtClean="0"/>
              <a:t>vs</a:t>
            </a:r>
            <a:r>
              <a:rPr lang="en-US" dirty="0" smtClean="0"/>
              <a:t> .NET Compact FW</a:t>
            </a:r>
          </a:p>
          <a:p>
            <a:pPr>
              <a:lnSpc>
                <a:spcPct val="100000"/>
              </a:lnSpc>
            </a:pPr>
            <a:r>
              <a:rPr lang="en-US" dirty="0" smtClean="0"/>
              <a:t>Development tools</a:t>
            </a:r>
          </a:p>
          <a:p>
            <a:pPr>
              <a:lnSpc>
                <a:spcPct val="100000"/>
              </a:lnSpc>
            </a:pPr>
            <a:r>
              <a:rPr lang="en-US" dirty="0" smtClean="0"/>
              <a:t>Demo</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GB" dirty="0" smtClean="0"/>
              <a:t>Compact CLR</a:t>
            </a:r>
            <a:endParaRPr lang="en-GB" dirty="0"/>
          </a:p>
        </p:txBody>
      </p:sp>
      <p:sp>
        <p:nvSpPr>
          <p:cNvPr id="24579" name="Rectangle 8"/>
          <p:cNvSpPr>
            <a:spLocks noGrp="1" noChangeArrowheads="1"/>
          </p:cNvSpPr>
          <p:nvPr>
            <p:ph idx="1"/>
          </p:nvPr>
        </p:nvSpPr>
        <p:spPr/>
        <p:txBody>
          <a:bodyPr/>
          <a:lstStyle/>
          <a:p>
            <a:r>
              <a:rPr lang="en-GB" smtClean="0"/>
              <a:t>Garbage Collector</a:t>
            </a:r>
          </a:p>
          <a:p>
            <a:pPr lvl="1"/>
            <a:r>
              <a:rPr lang="en-GB" smtClean="0"/>
              <a:t>Mark and sweep (not generational)</a:t>
            </a:r>
          </a:p>
          <a:p>
            <a:pPr lvl="1"/>
            <a:r>
              <a:rPr lang="en-GB" smtClean="0"/>
              <a:t>Three phases: Simple, Compact, Full</a:t>
            </a:r>
          </a:p>
          <a:p>
            <a:pPr lvl="1"/>
            <a:r>
              <a:rPr lang="en-GB" smtClean="0"/>
              <a:t>Triggered by:</a:t>
            </a:r>
          </a:p>
          <a:p>
            <a:pPr lvl="2"/>
            <a:r>
              <a:rPr lang="en-GB" smtClean="0"/>
              <a:t>Allocation failure</a:t>
            </a:r>
          </a:p>
          <a:p>
            <a:pPr lvl="2"/>
            <a:r>
              <a:rPr lang="en-GB" smtClean="0"/>
              <a:t>App goes to background</a:t>
            </a:r>
          </a:p>
          <a:p>
            <a:pPr lvl="2"/>
            <a:r>
              <a:rPr lang="en-GB" smtClean="0"/>
              <a:t>1 MB allocation in current versions (750 KB in v1.0)</a:t>
            </a:r>
          </a:p>
          <a:p>
            <a:r>
              <a:rPr lang="en-GB" smtClean="0"/>
              <a:t>JIT</a:t>
            </a:r>
          </a:p>
          <a:p>
            <a:pPr lvl="1"/>
            <a:r>
              <a:rPr lang="en-GB" smtClean="0"/>
              <a:t>Pitching</a:t>
            </a:r>
          </a:p>
          <a:p>
            <a:pPr lvl="1"/>
            <a:r>
              <a:rPr lang="en-GB" smtClean="0"/>
              <a:t>No ngen</a:t>
            </a:r>
            <a:endParaRPr lang="en-GB"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7" name="Rectangle 9"/>
          <p:cNvSpPr>
            <a:spLocks noGrp="1" noChangeArrowheads="1"/>
          </p:cNvSpPr>
          <p:nvPr>
            <p:ph type="title"/>
          </p:nvPr>
        </p:nvSpPr>
        <p:spPr/>
        <p:txBody>
          <a:bodyPr/>
          <a:lstStyle/>
          <a:p>
            <a:r>
              <a:rPr lang="en-GB" dirty="0" smtClean="0"/>
              <a:t>Visual Studio for Devices</a:t>
            </a:r>
            <a:endParaRPr lang="en-GB" dirty="0"/>
          </a:p>
        </p:txBody>
      </p:sp>
      <p:sp>
        <p:nvSpPr>
          <p:cNvPr id="401418" name="Rectangle 10"/>
          <p:cNvSpPr>
            <a:spLocks noGrp="1" noChangeArrowheads="1"/>
          </p:cNvSpPr>
          <p:nvPr>
            <p:ph idx="1"/>
          </p:nvPr>
        </p:nvSpPr>
        <p:spPr/>
        <p:txBody>
          <a:bodyPr/>
          <a:lstStyle/>
          <a:p>
            <a:r>
              <a:rPr lang="en-GB" dirty="0" smtClean="0"/>
              <a:t>Visual Studio 2005 Standard Edition</a:t>
            </a:r>
          </a:p>
          <a:p>
            <a:pPr lvl="1"/>
            <a:r>
              <a:rPr lang="en-GB" dirty="0" smtClean="0"/>
              <a:t>Nothing additional in “higher” editions</a:t>
            </a:r>
          </a:p>
          <a:p>
            <a:pPr lvl="1"/>
            <a:r>
              <a:rPr lang="en-GB" dirty="0" smtClean="0"/>
              <a:t>Relevant enhancements</a:t>
            </a:r>
          </a:p>
          <a:p>
            <a:pPr lvl="2"/>
            <a:r>
              <a:rPr lang="en-GB" dirty="0" err="1" smtClean="0"/>
              <a:t>ResX</a:t>
            </a:r>
            <a:r>
              <a:rPr lang="en-GB" dirty="0" smtClean="0"/>
              <a:t> format, Form factors, Emulator, Debugging, Remote tools, Change Target Platform, Targets both v1 and v2</a:t>
            </a:r>
          </a:p>
          <a:p>
            <a:pPr lvl="2"/>
            <a:endParaRPr lang="en-GB" dirty="0" smtClean="0"/>
          </a:p>
          <a:p>
            <a:r>
              <a:rPr lang="en-GB" dirty="0" smtClean="0"/>
              <a:t>Visual Studio 2008 Professional Edition</a:t>
            </a:r>
          </a:p>
          <a:p>
            <a:pPr lvl="1"/>
            <a:r>
              <a:rPr lang="en-GB" dirty="0" smtClean="0"/>
              <a:t>Unit Testing</a:t>
            </a:r>
          </a:p>
          <a:p>
            <a:pPr lvl="1"/>
            <a:r>
              <a:rPr lang="en-GB" dirty="0" smtClean="0"/>
              <a:t>Targets versions 2 and 3</a:t>
            </a:r>
            <a:endParaRPr lang="en-GB" dirty="0"/>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70" y="228600"/>
            <a:ext cx="8375946" cy="664797"/>
          </a:xfrm>
        </p:spPr>
        <p:txBody>
          <a:bodyPr/>
          <a:lstStyle/>
          <a:p>
            <a:r>
              <a:rPr smtClean="0">
                <a:latin typeface="+mj-lt"/>
                <a:cs typeface="Segoe UI" pitchFamily="34" charset="0"/>
              </a:rPr>
              <a:t>Resources</a:t>
            </a:r>
            <a:endParaRPr lang="en-US" dirty="0">
              <a:solidFill>
                <a:schemeClr val="accent5"/>
              </a:solidFill>
              <a:latin typeface="+mj-lt"/>
            </a:endParaRPr>
          </a:p>
        </p:txBody>
      </p:sp>
      <p:sp>
        <p:nvSpPr>
          <p:cNvPr id="3" name="Text Placeholder 2"/>
          <p:cNvSpPr>
            <a:spLocks noGrp="1"/>
          </p:cNvSpPr>
          <p:nvPr>
            <p:ph idx="1"/>
          </p:nvPr>
        </p:nvSpPr>
        <p:spPr>
          <a:xfrm>
            <a:off x="393525" y="702356"/>
            <a:ext cx="8382000" cy="5872377"/>
          </a:xfrm>
        </p:spPr>
        <p:txBody>
          <a:bodyPr/>
          <a:lstStyle/>
          <a:p>
            <a:endParaRPr lang="en-US" dirty="0" smtClean="0">
              <a:latin typeface="+mn-lt"/>
            </a:endParaRPr>
          </a:p>
          <a:p>
            <a:pPr lvl="0" fontAlgn="ctr">
              <a:lnSpc>
                <a:spcPct val="150000"/>
              </a:lnSpc>
              <a:buClr>
                <a:schemeClr val="tx2"/>
              </a:buClr>
            </a:pPr>
            <a:r>
              <a:rPr lang="en-US" sz="2800" dirty="0" smtClean="0">
                <a:latin typeface="+mn-lt"/>
                <a:cs typeface="Segoe UI" pitchFamily="34" charset="0"/>
              </a:rPr>
              <a:t>Microsoft MSDN</a:t>
            </a:r>
          </a:p>
          <a:p>
            <a:pPr lvl="1" fontAlgn="ctr">
              <a:lnSpc>
                <a:spcPct val="150000"/>
              </a:lnSpc>
              <a:buClr>
                <a:schemeClr val="tx2"/>
              </a:buClr>
              <a:buNone/>
            </a:pPr>
            <a:r>
              <a:rPr lang="en-US" sz="2000" u="sng" dirty="0" smtClean="0">
                <a:solidFill>
                  <a:schemeClr val="accent5"/>
                </a:solidFill>
                <a:latin typeface="+mn-lt"/>
                <a:cs typeface="Segoe UI" pitchFamily="34" charset="0"/>
                <a:hlinkClick r:id="rId3"/>
              </a:rPr>
              <a:t>http://msdn.microsoft.com/en-us/netframework/default.aspx</a:t>
            </a:r>
            <a:endParaRPr lang="en-US" sz="2000" u="sng" dirty="0" smtClean="0">
              <a:solidFill>
                <a:schemeClr val="accent5"/>
              </a:solidFill>
              <a:latin typeface="+mn-lt"/>
              <a:cs typeface="Segoe UI" pitchFamily="34" charset="0"/>
            </a:endParaRPr>
          </a:p>
          <a:p>
            <a:pPr lvl="0" fontAlgn="ctr">
              <a:lnSpc>
                <a:spcPct val="150000"/>
              </a:lnSpc>
              <a:buClr>
                <a:schemeClr val="tx2"/>
              </a:buClr>
            </a:pPr>
            <a:r>
              <a:rPr lang="en-US" sz="2800" dirty="0" smtClean="0">
                <a:cs typeface="Segoe UI" pitchFamily="34" charset="0"/>
              </a:rPr>
              <a:t>.NET Framework blogs</a:t>
            </a:r>
          </a:p>
          <a:p>
            <a:pPr lvl="1" fontAlgn="ctr">
              <a:lnSpc>
                <a:spcPct val="150000"/>
              </a:lnSpc>
              <a:buClr>
                <a:schemeClr val="tx2"/>
              </a:buClr>
              <a:buNone/>
            </a:pPr>
            <a:r>
              <a:rPr lang="en-US" sz="2000" u="sng" dirty="0" smtClean="0">
                <a:solidFill>
                  <a:schemeClr val="accent5"/>
                </a:solidFill>
                <a:cs typeface="Segoe UI" pitchFamily="34" charset="0"/>
                <a:hlinkClick r:id="rId4"/>
              </a:rPr>
              <a:t>http://msdn.microsoft.com/en-us/netframework/aa569259.aspx</a:t>
            </a:r>
            <a:endParaRPr lang="en-US" sz="2000" dirty="0" smtClean="0">
              <a:solidFill>
                <a:schemeClr val="accent5"/>
              </a:solidFill>
              <a:cs typeface="Segoe UI" pitchFamily="34" charset="0"/>
            </a:endParaRPr>
          </a:p>
          <a:p>
            <a:pPr lvl="0" fontAlgn="ctr">
              <a:lnSpc>
                <a:spcPct val="150000"/>
              </a:lnSpc>
              <a:buClr>
                <a:schemeClr val="tx2"/>
              </a:buClr>
            </a:pPr>
            <a:r>
              <a:rPr lang="en-US" sz="2800" dirty="0" smtClean="0">
                <a:cs typeface="Segoe UI" pitchFamily="34" charset="0"/>
              </a:rPr>
              <a:t>NET Compact Framework Team blog</a:t>
            </a:r>
          </a:p>
          <a:p>
            <a:pPr lvl="1" fontAlgn="ctr">
              <a:lnSpc>
                <a:spcPct val="150000"/>
              </a:lnSpc>
              <a:buClr>
                <a:schemeClr val="tx2"/>
              </a:buClr>
              <a:buNone/>
            </a:pPr>
            <a:r>
              <a:rPr lang="en-US" sz="2000" u="sng" dirty="0" smtClean="0">
                <a:solidFill>
                  <a:schemeClr val="accent5"/>
                </a:solidFill>
                <a:cs typeface="Segoe UI" pitchFamily="34" charset="0"/>
                <a:hlinkClick r:id="rId4"/>
              </a:rPr>
              <a:t>http://blogs.msdn.com/netcfteam/</a:t>
            </a:r>
            <a:endParaRPr lang="en-US" sz="2000" dirty="0" smtClean="0">
              <a:solidFill>
                <a:schemeClr val="accent5"/>
              </a:solidFill>
              <a:cs typeface="Segoe UI" pitchFamily="34" charset="0"/>
            </a:endParaRPr>
          </a:p>
          <a:p>
            <a:pPr lvl="0" fontAlgn="ctr">
              <a:lnSpc>
                <a:spcPct val="150000"/>
              </a:lnSpc>
              <a:buClr>
                <a:schemeClr val="tx2"/>
              </a:buClr>
            </a:pPr>
            <a:r>
              <a:rPr lang="en-US" sz="2800" dirty="0" err="1" smtClean="0">
                <a:cs typeface="Segoe UI" pitchFamily="34" charset="0"/>
              </a:rPr>
              <a:t>.Net</a:t>
            </a:r>
            <a:r>
              <a:rPr lang="en-US" sz="2800" dirty="0" smtClean="0">
                <a:cs typeface="Segoe UI" pitchFamily="34" charset="0"/>
              </a:rPr>
              <a:t> Framework 3.0 Community</a:t>
            </a:r>
          </a:p>
          <a:p>
            <a:pPr lvl="1" fontAlgn="ctr">
              <a:lnSpc>
                <a:spcPct val="150000"/>
              </a:lnSpc>
              <a:buClr>
                <a:schemeClr val="tx2"/>
              </a:buClr>
              <a:buNone/>
            </a:pPr>
            <a:r>
              <a:rPr lang="en-US" sz="2000" u="sng" dirty="0" smtClean="0">
                <a:solidFill>
                  <a:schemeClr val="accent5"/>
                </a:solidFill>
                <a:cs typeface="Segoe UI" pitchFamily="34" charset="0"/>
                <a:hlinkClick r:id="rId5"/>
              </a:rPr>
              <a:t>http://netfx3.com/default.aspx</a:t>
            </a:r>
            <a:endParaRPr lang="en-US" sz="2000" u="sng" dirty="0" smtClean="0">
              <a:solidFill>
                <a:schemeClr val="accent5"/>
              </a:solidFill>
              <a:cs typeface="Segoe UI" pitchFamily="34" charset="0"/>
            </a:endParaRPr>
          </a:p>
          <a:p>
            <a:pPr lvl="1" fontAlgn="ctr">
              <a:buClr>
                <a:schemeClr val="tx2"/>
              </a:buClr>
              <a:buNone/>
            </a:pPr>
            <a:endParaRPr lang="en-US" sz="2400" u="sng" dirty="0" smtClean="0">
              <a:solidFill>
                <a:schemeClr val="accent5"/>
              </a:solidFill>
              <a:cs typeface="Segoe UI" pitchFamily="34" charset="0"/>
            </a:endParaRPr>
          </a:p>
        </p:txBody>
      </p:sp>
      <p:pic>
        <p:nvPicPr>
          <p:cNvPr id="4" name="Picture 3" descr="WMobile_h_rgb_r.png"/>
          <p:cNvPicPr>
            <a:picLocks noChangeAspect="1"/>
          </p:cNvPicPr>
          <p:nvPr/>
        </p:nvPicPr>
        <p:blipFill>
          <a:blip r:embed="rId6"/>
          <a:stretch>
            <a:fillRect/>
          </a:stretch>
        </p:blipFill>
        <p:spPr>
          <a:xfrm>
            <a:off x="6288066" y="6199391"/>
            <a:ext cx="2480154" cy="282438"/>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smtClean="0"/>
              <a:t>What is the .NET Framework?</a:t>
            </a:r>
            <a:endParaRPr lang="en-US" dirty="0" smtClean="0"/>
          </a:p>
        </p:txBody>
      </p:sp>
      <p:sp>
        <p:nvSpPr>
          <p:cNvPr id="7171" name="Rectangle 3"/>
          <p:cNvSpPr>
            <a:spLocks noGrp="1" noChangeArrowheads="1"/>
          </p:cNvSpPr>
          <p:nvPr>
            <p:ph idx="1"/>
          </p:nvPr>
        </p:nvSpPr>
        <p:spPr>
          <a:xfrm>
            <a:off x="381000" y="1412875"/>
            <a:ext cx="8382000" cy="4992136"/>
          </a:xfrm>
        </p:spPr>
        <p:txBody>
          <a:bodyPr/>
          <a:lstStyle/>
          <a:p>
            <a:r>
              <a:rPr lang="sv-SE" sz="2800" dirty="0" smtClean="0"/>
              <a:t>Started out as a more user friendly ”COM/ActiveX”.</a:t>
            </a:r>
          </a:p>
          <a:p>
            <a:r>
              <a:rPr lang="sv-SE" sz="2800" dirty="0" smtClean="0"/>
              <a:t>A development platform that has...</a:t>
            </a:r>
            <a:endParaRPr lang="sv-SE" sz="2000" dirty="0" smtClean="0"/>
          </a:p>
          <a:p>
            <a:pPr lvl="1"/>
            <a:r>
              <a:rPr lang="en-US" sz="2400" dirty="0" smtClean="0"/>
              <a:t>A consistent programming model</a:t>
            </a:r>
          </a:p>
          <a:p>
            <a:pPr lvl="1"/>
            <a:r>
              <a:rPr lang="en-US" sz="2400" dirty="0" smtClean="0"/>
              <a:t>Simplified programming model</a:t>
            </a:r>
          </a:p>
          <a:p>
            <a:pPr lvl="1"/>
            <a:r>
              <a:rPr lang="en-US" sz="2400" dirty="0" smtClean="0"/>
              <a:t>Run once, run always (no more “DLL hell”)</a:t>
            </a:r>
          </a:p>
          <a:p>
            <a:pPr lvl="1"/>
            <a:r>
              <a:rPr lang="en-US" sz="2400" dirty="0" smtClean="0"/>
              <a:t>Wide platform reach</a:t>
            </a:r>
          </a:p>
          <a:p>
            <a:pPr lvl="1"/>
            <a:r>
              <a:rPr lang="en-US" sz="2400" dirty="0" smtClean="0"/>
              <a:t>Language interoperability (C++, C#, VB, ASP…)</a:t>
            </a:r>
          </a:p>
          <a:p>
            <a:pPr lvl="1"/>
            <a:r>
              <a:rPr lang="en-US" sz="2400" dirty="0" smtClean="0"/>
              <a:t>Code reuse</a:t>
            </a:r>
          </a:p>
          <a:p>
            <a:pPr lvl="1"/>
            <a:r>
              <a:rPr lang="en-US" sz="2400" dirty="0" smtClean="0"/>
              <a:t>Automatic memory management (garbage collection)</a:t>
            </a:r>
          </a:p>
          <a:p>
            <a:pPr lvl="1"/>
            <a:r>
              <a:rPr lang="en-US" sz="2400" dirty="0" smtClean="0"/>
              <a:t>Type-safety</a:t>
            </a:r>
          </a:p>
          <a:p>
            <a:pPr lvl="1"/>
            <a:r>
              <a:rPr lang="en-US" sz="2400" dirty="0" smtClean="0"/>
              <a:t>Rich debugging support</a:t>
            </a:r>
          </a:p>
          <a:p>
            <a:endParaRPr lang="en-US" sz="2800"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smtClean="0"/>
              <a:t>Alternative implementations</a:t>
            </a:r>
            <a:endParaRPr sz="3600" dirty="0" smtClean="0">
              <a:solidFill>
                <a:schemeClr val="accent5"/>
              </a:solidFill>
            </a:endParaRPr>
          </a:p>
        </p:txBody>
      </p:sp>
      <p:sp>
        <p:nvSpPr>
          <p:cNvPr id="3" name="Content Placeholder 2"/>
          <p:cNvSpPr>
            <a:spLocks noGrp="1"/>
          </p:cNvSpPr>
          <p:nvPr>
            <p:ph idx="1"/>
          </p:nvPr>
        </p:nvSpPr>
        <p:spPr>
          <a:xfrm>
            <a:off x="374125" y="1478738"/>
            <a:ext cx="8382000" cy="3008196"/>
          </a:xfrm>
        </p:spPr>
        <p:txBody>
          <a:bodyPr/>
          <a:lstStyle/>
          <a:p>
            <a:pPr>
              <a:lnSpc>
                <a:spcPct val="150000"/>
              </a:lnSpc>
            </a:pPr>
            <a:r>
              <a:rPr lang="en-US" sz="2400" dirty="0" smtClean="0"/>
              <a:t>Shared Source Common Language Infrastructure</a:t>
            </a:r>
          </a:p>
          <a:p>
            <a:pPr>
              <a:lnSpc>
                <a:spcPct val="150000"/>
              </a:lnSpc>
            </a:pPr>
            <a:r>
              <a:rPr lang="en-US" sz="2400" dirty="0" smtClean="0"/>
              <a:t>Mono (Linux, </a:t>
            </a:r>
            <a:r>
              <a:rPr lang="en-US" sz="2400" dirty="0" err="1" smtClean="0"/>
              <a:t>Solaris,BSD</a:t>
            </a:r>
            <a:r>
              <a:rPr lang="en-US" sz="2400" dirty="0" smtClean="0"/>
              <a:t>, HP-UX  &amp; Mac OS X)</a:t>
            </a:r>
          </a:p>
          <a:p>
            <a:pPr>
              <a:lnSpc>
                <a:spcPct val="150000"/>
              </a:lnSpc>
            </a:pPr>
            <a:r>
              <a:rPr lang="en-US" sz="2400" dirty="0" err="1" smtClean="0"/>
              <a:t>DotGNU</a:t>
            </a:r>
            <a:endParaRPr lang="en-US" sz="2400" dirty="0" smtClean="0"/>
          </a:p>
          <a:p>
            <a:pPr>
              <a:lnSpc>
                <a:spcPct val="150000"/>
              </a:lnSpc>
            </a:pPr>
            <a:r>
              <a:rPr lang="en-US" sz="2400" dirty="0" err="1" smtClean="0"/>
              <a:t>CrossNet</a:t>
            </a:r>
            <a:r>
              <a:rPr lang="en-US" sz="2400" dirty="0" smtClean="0"/>
              <a:t> (Generates pure C++)</a:t>
            </a:r>
          </a:p>
          <a:p>
            <a:pPr>
              <a:lnSpc>
                <a:spcPct val="150000"/>
              </a:lnSpc>
            </a:pPr>
            <a:r>
              <a:rPr lang="en-US" sz="2400" dirty="0" smtClean="0"/>
              <a:t>.NET for </a:t>
            </a:r>
            <a:r>
              <a:rPr lang="en-US" sz="2400" dirty="0" err="1" smtClean="0"/>
              <a:t>Symbian</a:t>
            </a:r>
            <a:r>
              <a:rPr lang="en-US" sz="2400" dirty="0" smtClean="0"/>
              <a:t> (S60)</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052596"/>
          </a:xfrm>
        </p:spPr>
        <p:txBody>
          <a:bodyPr/>
          <a:lstStyle/>
          <a:p>
            <a:r>
              <a:rPr smtClean="0"/>
              <a:t>The different parts</a:t>
            </a:r>
            <a:r>
              <a:rPr lang="sv-SE" dirty="0" smtClean="0"/>
              <a:t>…</a:t>
            </a:r>
            <a:r>
              <a:rPr lang="en-US" dirty="0" smtClean="0"/>
              <a:t/>
            </a:r>
            <a:br>
              <a:rPr lang="en-US" dirty="0" smtClean="0"/>
            </a:br>
            <a:r>
              <a:rPr lang="en-US" sz="2800" dirty="0" smtClean="0"/>
              <a:t>(Common Language infrastructure)</a:t>
            </a:r>
            <a:endParaRPr lang="en-US" dirty="0"/>
          </a:p>
        </p:txBody>
      </p:sp>
      <p:sp>
        <p:nvSpPr>
          <p:cNvPr id="3" name="Content Placeholder 2"/>
          <p:cNvSpPr>
            <a:spLocks noGrp="1"/>
          </p:cNvSpPr>
          <p:nvPr>
            <p:ph idx="1"/>
          </p:nvPr>
        </p:nvSpPr>
        <p:spPr>
          <a:xfrm>
            <a:off x="381000" y="1412875"/>
            <a:ext cx="8382000" cy="4524315"/>
          </a:xfrm>
        </p:spPr>
        <p:txBody>
          <a:bodyPr/>
          <a:lstStyle/>
          <a:p>
            <a:pPr>
              <a:lnSpc>
                <a:spcPct val="200000"/>
              </a:lnSpc>
            </a:pPr>
            <a:r>
              <a:rPr lang="en-US" sz="2800" dirty="0" smtClean="0"/>
              <a:t>Common Type System (CTS)</a:t>
            </a:r>
          </a:p>
          <a:p>
            <a:pPr>
              <a:lnSpc>
                <a:spcPct val="150000"/>
              </a:lnSpc>
            </a:pPr>
            <a:r>
              <a:rPr lang="en-US" sz="2800" dirty="0" smtClean="0"/>
              <a:t>Common Language Specification (CLS)</a:t>
            </a:r>
          </a:p>
          <a:p>
            <a:pPr>
              <a:lnSpc>
                <a:spcPct val="150000"/>
              </a:lnSpc>
            </a:pPr>
            <a:r>
              <a:rPr lang="en-US" sz="2800" dirty="0" smtClean="0"/>
              <a:t>Common Intermediate Language (CIL)</a:t>
            </a:r>
          </a:p>
          <a:p>
            <a:pPr>
              <a:lnSpc>
                <a:spcPct val="150000"/>
              </a:lnSpc>
            </a:pPr>
            <a:r>
              <a:rPr lang="en-US" sz="2800" dirty="0" smtClean="0"/>
              <a:t>Common Language Runtime (CLR)</a:t>
            </a:r>
          </a:p>
          <a:p>
            <a:pPr>
              <a:lnSpc>
                <a:spcPct val="150000"/>
              </a:lnSpc>
            </a:pPr>
            <a:r>
              <a:rPr lang="en-US" sz="2800" dirty="0" smtClean="0"/>
              <a:t>Just-In-Time Compiler (JIT)</a:t>
            </a:r>
          </a:p>
          <a:p>
            <a:pPr>
              <a:lnSpc>
                <a:spcPct val="150000"/>
              </a:lnSpc>
            </a:pPr>
            <a:r>
              <a:rPr lang="en-US" sz="2800" dirty="0" smtClean="0"/>
              <a:t>Virtual Executions System (VES)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History</a:t>
            </a:r>
            <a:endParaRPr sz="3600" dirty="0" smtClean="0">
              <a:solidFill>
                <a:schemeClr val="accent5"/>
              </a:solidFill>
            </a:endParaRPr>
          </a:p>
        </p:txBody>
      </p:sp>
      <p:sp>
        <p:nvSpPr>
          <p:cNvPr id="3" name="Content Placeholder 2"/>
          <p:cNvSpPr>
            <a:spLocks noGrp="1"/>
          </p:cNvSpPr>
          <p:nvPr>
            <p:ph idx="1"/>
          </p:nvPr>
        </p:nvSpPr>
        <p:spPr>
          <a:xfrm>
            <a:off x="374125" y="1478738"/>
            <a:ext cx="8382000" cy="5041380"/>
          </a:xfrm>
        </p:spPr>
        <p:txBody>
          <a:bodyPr/>
          <a:lstStyle/>
          <a:p>
            <a:r>
              <a:rPr lang="en-US" sz="2800" dirty="0" smtClean="0"/>
              <a:t>.NET Framework 1.0 	2002 (20MB)</a:t>
            </a:r>
            <a:br>
              <a:rPr lang="en-US" sz="2800" dirty="0" smtClean="0"/>
            </a:br>
            <a:endParaRPr lang="en-US" sz="2800" dirty="0" smtClean="0"/>
          </a:p>
          <a:p>
            <a:r>
              <a:rPr lang="en-US" sz="2800" dirty="0" smtClean="0"/>
              <a:t>.NET Framework 1.1 	2003 (23MB)</a:t>
            </a:r>
          </a:p>
          <a:p>
            <a:pPr lvl="1"/>
            <a:r>
              <a:rPr lang="en-US" sz="2400" dirty="0" smtClean="0"/>
              <a:t>Bug fixes + API changes</a:t>
            </a:r>
          </a:p>
          <a:p>
            <a:pPr lvl="1"/>
            <a:r>
              <a:rPr lang="en-US" sz="2400" dirty="0" smtClean="0"/>
              <a:t>.NET Compact framework</a:t>
            </a:r>
          </a:p>
          <a:p>
            <a:endParaRPr lang="en-US" sz="2800" dirty="0" smtClean="0"/>
          </a:p>
          <a:p>
            <a:r>
              <a:rPr lang="en-US" sz="2800" dirty="0" smtClean="0"/>
              <a:t>. Net Framework 2.0	2005	(22MB)</a:t>
            </a:r>
          </a:p>
          <a:p>
            <a:pPr lvl="1"/>
            <a:r>
              <a:rPr lang="en-US" sz="2400" dirty="0" smtClean="0"/>
              <a:t>Bug fixes + API changes</a:t>
            </a:r>
          </a:p>
          <a:p>
            <a:pPr lvl="1"/>
            <a:r>
              <a:rPr lang="en-US" sz="2400" dirty="0" smtClean="0"/>
              <a:t>Full 64 bit support</a:t>
            </a:r>
          </a:p>
          <a:p>
            <a:pPr lvl="1"/>
            <a:r>
              <a:rPr lang="en-US" sz="2400" dirty="0" smtClean="0"/>
              <a:t>Generics</a:t>
            </a:r>
          </a:p>
          <a:p>
            <a:pPr lvl="1"/>
            <a:r>
              <a:rPr lang="en-US" sz="2400" dirty="0" smtClean="0"/>
              <a:t>New controls</a:t>
            </a:r>
          </a:p>
          <a:p>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dissolv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History cont…</a:t>
            </a:r>
            <a:endParaRPr sz="3600" dirty="0" smtClean="0">
              <a:solidFill>
                <a:schemeClr val="accent5"/>
              </a:solidFill>
            </a:endParaRPr>
          </a:p>
        </p:txBody>
      </p:sp>
      <p:sp>
        <p:nvSpPr>
          <p:cNvPr id="3" name="Content Placeholder 2"/>
          <p:cNvSpPr>
            <a:spLocks noGrp="1"/>
          </p:cNvSpPr>
          <p:nvPr>
            <p:ph idx="1"/>
          </p:nvPr>
        </p:nvSpPr>
        <p:spPr>
          <a:xfrm>
            <a:off x="374125" y="1478738"/>
            <a:ext cx="8382000" cy="3896451"/>
          </a:xfrm>
        </p:spPr>
        <p:txBody>
          <a:bodyPr/>
          <a:lstStyle/>
          <a:p>
            <a:r>
              <a:rPr lang="en-US" sz="2800" dirty="0" smtClean="0"/>
              <a:t>.NET Framework 3.0 	2006	(50MB(x86)-90MB(x64))</a:t>
            </a:r>
          </a:p>
          <a:p>
            <a:pPr lvl="1">
              <a:lnSpc>
                <a:spcPct val="100000"/>
              </a:lnSpc>
            </a:pPr>
            <a:r>
              <a:rPr lang="en-US" sz="2400" dirty="0" smtClean="0"/>
              <a:t>Windows Presentation Foundation (WPF) – Formerly known as Avalon</a:t>
            </a:r>
          </a:p>
          <a:p>
            <a:pPr lvl="1">
              <a:lnSpc>
                <a:spcPct val="100000"/>
              </a:lnSpc>
            </a:pPr>
            <a:r>
              <a:rPr lang="en-US" sz="2400" dirty="0" smtClean="0"/>
              <a:t>Windows Workflow Foundation (WF)</a:t>
            </a:r>
          </a:p>
          <a:p>
            <a:pPr lvl="1">
              <a:lnSpc>
                <a:spcPct val="100000"/>
              </a:lnSpc>
            </a:pPr>
            <a:r>
              <a:rPr lang="en-US" sz="2400" dirty="0" smtClean="0"/>
              <a:t>Windows Communication Foundation (WCF) – Formerly known as Indigo</a:t>
            </a:r>
          </a:p>
          <a:p>
            <a:pPr lvl="1">
              <a:lnSpc>
                <a:spcPct val="100000"/>
              </a:lnSpc>
            </a:pPr>
            <a:r>
              <a:rPr lang="en-US" sz="2400" dirty="0" err="1" smtClean="0"/>
              <a:t>Cardspaces</a:t>
            </a:r>
            <a:endParaRPr lang="en-US" sz="2400" dirty="0" smtClean="0"/>
          </a:p>
          <a:p>
            <a:pPr lvl="2">
              <a:lnSpc>
                <a:spcPct val="100000"/>
              </a:lnSpc>
            </a:pPr>
            <a:r>
              <a:rPr lang="en-US" sz="1800" dirty="0" err="1" smtClean="0"/>
              <a:t>InfoCard</a:t>
            </a:r>
            <a:endParaRPr lang="en-US" sz="1800" dirty="0" smtClean="0"/>
          </a:p>
          <a:p>
            <a:pPr lvl="2">
              <a:lnSpc>
                <a:spcPct val="100000"/>
              </a:lnSpc>
            </a:pPr>
            <a:r>
              <a:rPr lang="en-US" sz="1800" dirty="0" smtClean="0"/>
              <a:t>Digital Identity</a:t>
            </a:r>
          </a:p>
          <a:p>
            <a:pPr lvl="2">
              <a:lnSpc>
                <a:spcPct val="100000"/>
              </a:lnSpc>
            </a:pPr>
            <a:r>
              <a:rPr lang="en-US" sz="1800" dirty="0" smtClean="0"/>
              <a:t>Identity Provider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History cont…</a:t>
            </a:r>
            <a:endParaRPr sz="3600" dirty="0" smtClean="0">
              <a:solidFill>
                <a:schemeClr val="accent5"/>
              </a:solidFill>
            </a:endParaRPr>
          </a:p>
        </p:txBody>
      </p:sp>
      <p:sp>
        <p:nvSpPr>
          <p:cNvPr id="3" name="Content Placeholder 2"/>
          <p:cNvSpPr>
            <a:spLocks noGrp="1"/>
          </p:cNvSpPr>
          <p:nvPr>
            <p:ph idx="1"/>
          </p:nvPr>
        </p:nvSpPr>
        <p:spPr>
          <a:xfrm>
            <a:off x="374125" y="1478738"/>
            <a:ext cx="8382000" cy="3231654"/>
          </a:xfrm>
        </p:spPr>
        <p:txBody>
          <a:bodyPr/>
          <a:lstStyle/>
          <a:p>
            <a:r>
              <a:rPr lang="en-US" sz="2800" dirty="0" smtClean="0"/>
              <a:t>.NET Framework 3.5 	2007	(197MB)</a:t>
            </a:r>
          </a:p>
          <a:p>
            <a:pPr lvl="1"/>
            <a:r>
              <a:rPr lang="en-US" sz="2400" dirty="0" smtClean="0"/>
              <a:t>Asynchronous network I/O API</a:t>
            </a:r>
          </a:p>
          <a:p>
            <a:pPr lvl="1"/>
            <a:r>
              <a:rPr lang="en-US" sz="2400" dirty="0" smtClean="0"/>
              <a:t>Lambda methods</a:t>
            </a:r>
          </a:p>
          <a:p>
            <a:pPr lvl="1"/>
            <a:r>
              <a:rPr lang="en-US" sz="2400" dirty="0" smtClean="0"/>
              <a:t>Extension methods</a:t>
            </a:r>
          </a:p>
          <a:p>
            <a:pPr lvl="1"/>
            <a:r>
              <a:rPr lang="en-US" sz="2400" dirty="0" smtClean="0"/>
              <a:t>Language Integrated Query (LINQ)</a:t>
            </a:r>
          </a:p>
          <a:p>
            <a:pPr lvl="1"/>
            <a:r>
              <a:rPr lang="en-US" sz="2400" dirty="0" smtClean="0"/>
              <a:t>Peer-to-peer networking stack</a:t>
            </a:r>
          </a:p>
          <a:p>
            <a:pPr lvl="1"/>
            <a:r>
              <a:rPr lang="en-US" sz="2400" dirty="0" smtClean="0"/>
              <a:t>Enhanced WCF and WF runtimes</a:t>
            </a:r>
          </a:p>
          <a:p>
            <a:pPr lvl="1"/>
            <a:r>
              <a:rPr lang="en-US" sz="2400" dirty="0" smtClean="0"/>
              <a:t>ASP.NET AJAX support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History cont…</a:t>
            </a:r>
            <a:endParaRPr sz="3600" dirty="0" smtClean="0">
              <a:solidFill>
                <a:schemeClr val="accent5"/>
              </a:solidFill>
            </a:endParaRPr>
          </a:p>
        </p:txBody>
      </p:sp>
      <p:sp>
        <p:nvSpPr>
          <p:cNvPr id="3" name="Content Placeholder 2"/>
          <p:cNvSpPr>
            <a:spLocks noGrp="1"/>
          </p:cNvSpPr>
          <p:nvPr>
            <p:ph idx="1"/>
          </p:nvPr>
        </p:nvSpPr>
        <p:spPr>
          <a:xfrm>
            <a:off x="374125" y="1478738"/>
            <a:ext cx="8382000" cy="2012859"/>
          </a:xfrm>
        </p:spPr>
        <p:txBody>
          <a:bodyPr/>
          <a:lstStyle/>
          <a:p>
            <a:r>
              <a:rPr lang="en-US" sz="2800" dirty="0" smtClean="0"/>
              <a:t>.NET Framework 3.5SP1	2008	(26 – 200MB)</a:t>
            </a:r>
          </a:p>
          <a:p>
            <a:pPr lvl="1"/>
            <a:r>
              <a:rPr lang="en-US" sz="2400" dirty="0" smtClean="0"/>
              <a:t>Client Profile (26MB vs. 200MB)</a:t>
            </a:r>
          </a:p>
          <a:p>
            <a:pPr lvl="1"/>
            <a:r>
              <a:rPr lang="en-US" sz="2400" dirty="0" smtClean="0"/>
              <a:t>WPF Performance improved (20-45%)</a:t>
            </a:r>
          </a:p>
          <a:p>
            <a:pPr lvl="1"/>
            <a:r>
              <a:rPr lang="en-US" sz="2400" dirty="0" smtClean="0"/>
              <a:t>The Entity Framework (extends ADO.NET)</a:t>
            </a:r>
          </a:p>
          <a:p>
            <a:pPr lvl="1"/>
            <a:r>
              <a:rPr lang="en-US" sz="2400" dirty="0" smtClean="0"/>
              <a:t>Improved LINQ to SQL</a:t>
            </a:r>
          </a:p>
        </p:txBody>
      </p:sp>
      <p:sp>
        <p:nvSpPr>
          <p:cNvPr id="5" name="Content Placeholder 2"/>
          <p:cNvSpPr txBox="1">
            <a:spLocks/>
          </p:cNvSpPr>
          <p:nvPr/>
        </p:nvSpPr>
        <p:spPr>
          <a:xfrm>
            <a:off x="416523" y="3789948"/>
            <a:ext cx="8382000" cy="1606594"/>
          </a:xfrm>
          <a:prstGeom prst="rect">
            <a:avLst/>
          </a:prstGeom>
        </p:spPr>
        <p:txBody>
          <a:bodyPr vert="horz" wrap="square" lIns="0" tIns="0" rIns="0" bIns="0" rtlCol="0">
            <a:spAutoFit/>
          </a:bodyPr>
          <a:lstStyle/>
          <a:p>
            <a:pPr marL="463550" marR="0" lvl="0" indent="-463550" algn="l" defTabSz="914363" rtl="0" eaLnBrk="1" fontAlgn="auto" latinLnBrk="0" hangingPunct="1">
              <a:lnSpc>
                <a:spcPct val="90000"/>
              </a:lnSpc>
              <a:spcBef>
                <a:spcPct val="20000"/>
              </a:spcBef>
              <a:spcAft>
                <a:spcPts val="0"/>
              </a:spcAft>
              <a:buClrTx/>
              <a:buSzPct val="120000"/>
              <a:buFontTx/>
              <a:buBlip>
                <a:blip r:embed="rId3"/>
              </a:buBlip>
              <a:tabLst/>
              <a:defRPr/>
            </a:pPr>
            <a:r>
              <a:rPr kumimoji="0" lang="en-US" sz="2800" b="0" i="0" u="none" strike="noStrike" kern="1200" cap="none" spc="0" normalizeH="0" baseline="0" noProof="0" dirty="0" smtClean="0">
                <a:ln>
                  <a:noFill/>
                </a:ln>
                <a:solidFill>
                  <a:schemeClr val="tx1"/>
                </a:solidFill>
                <a:effectLst/>
                <a:uLnTx/>
                <a:uFillTx/>
                <a:latin typeface="Calibri" pitchFamily="34" charset="0"/>
                <a:ea typeface="+mn-ea"/>
                <a:cs typeface="+mn-cs"/>
              </a:rPr>
              <a:t>.NET Framework 4.0</a:t>
            </a:r>
            <a:r>
              <a:rPr kumimoji="0" lang="en-US" sz="2800" b="0" i="0" u="none" strike="noStrike" kern="1200" cap="none" spc="0" normalizeH="0" baseline="0" noProof="0" smtClean="0">
                <a:ln>
                  <a:noFill/>
                </a:ln>
                <a:solidFill>
                  <a:schemeClr val="tx1"/>
                </a:solidFill>
                <a:effectLst/>
                <a:uLnTx/>
                <a:uFillTx/>
                <a:latin typeface="Calibri" pitchFamily="34" charset="0"/>
                <a:ea typeface="+mn-ea"/>
                <a:cs typeface="+mn-cs"/>
              </a:rPr>
              <a:t>	~late2009 – mid2010</a:t>
            </a:r>
            <a:endParaRPr kumimoji="0" lang="en-US" sz="28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833438" lvl="1" indent="-369888">
              <a:lnSpc>
                <a:spcPct val="90000"/>
              </a:lnSpc>
              <a:spcBef>
                <a:spcPct val="20000"/>
              </a:spcBef>
              <a:buBlip>
                <a:blip r:embed="rId3"/>
              </a:buBlip>
            </a:pPr>
            <a:r>
              <a:rPr lang="en-US" sz="2400" dirty="0" smtClean="0">
                <a:latin typeface="Calibri" pitchFamily="34" charset="0"/>
              </a:rPr>
              <a:t>Support for parallel computing (PLINQ</a:t>
            </a:r>
            <a:r>
              <a:rPr lang="en-US" sz="2400" dirty="0" smtClean="0">
                <a:latin typeface="Calibri" pitchFamily="34" charset="0"/>
              </a:rPr>
              <a:t>)</a:t>
            </a:r>
          </a:p>
          <a:p>
            <a:pPr marL="833438" lvl="1" indent="-369888">
              <a:lnSpc>
                <a:spcPct val="90000"/>
              </a:lnSpc>
              <a:spcBef>
                <a:spcPct val="20000"/>
              </a:spcBef>
              <a:buBlip>
                <a:blip r:embed="rId3"/>
              </a:buBlip>
            </a:pPr>
            <a:r>
              <a:rPr lang="en-US" sz="2400" dirty="0" smtClean="0">
                <a:latin typeface="Calibri" pitchFamily="34" charset="0"/>
              </a:rPr>
              <a:t>Task Parallel </a:t>
            </a:r>
            <a:r>
              <a:rPr lang="en-US" sz="2400" dirty="0" smtClean="0">
                <a:latin typeface="Calibri" pitchFamily="34" charset="0"/>
              </a:rPr>
              <a:t>Library</a:t>
            </a:r>
          </a:p>
          <a:p>
            <a:pPr marL="833438" lvl="1" indent="-369888">
              <a:lnSpc>
                <a:spcPct val="90000"/>
              </a:lnSpc>
              <a:spcBef>
                <a:spcPct val="20000"/>
              </a:spcBef>
              <a:buBlip>
                <a:blip r:embed="rId3"/>
              </a:buBlip>
            </a:pPr>
            <a:r>
              <a:rPr lang="en-US" sz="2400" dirty="0" smtClean="0">
                <a:latin typeface="Calibri" pitchFamily="34" charset="0"/>
              </a:rPr>
              <a:t>Server Core (subset of .NET Framework and ASP.NET</a:t>
            </a:r>
            <a:r>
              <a:rPr lang="en-US" sz="2400" dirty="0" smtClean="0">
                <a:latin typeface="Calibri" pitchFamily="34"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dissolve">
                                      <p:cBhvr>
                                        <p:cTn id="30" dur="500"/>
                                        <p:tgtEl>
                                          <p:spTgt spid="5">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dissolve">
                                      <p:cBhvr>
                                        <p:cTn id="3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2"/>
</p:tagLst>
</file>

<file path=ppt/tags/tag2.xml><?xml version="1.0" encoding="utf-8"?>
<p:tagLst xmlns:a="http://schemas.openxmlformats.org/drawingml/2006/main" xmlns:r="http://schemas.openxmlformats.org/officeDocument/2006/relationships" xmlns:p="http://schemas.openxmlformats.org/presentationml/2006/main">
  <p:tag name="TIMING" val="|69.7"/>
</p:tagLst>
</file>

<file path=ppt/theme/theme1.xml><?xml version="1.0" encoding="utf-8"?>
<a:theme xmlns:a="http://schemas.openxmlformats.org/drawingml/2006/main" name="TechEd">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1_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Template>
  <TotalTime>716</TotalTime>
  <Words>1023</Words>
  <Application>Microsoft Office PowerPoint</Application>
  <PresentationFormat>On-screen Show (4:3)</PresentationFormat>
  <Paragraphs>278</Paragraphs>
  <Slides>24</Slides>
  <Notes>23</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TechEd</vt:lpstr>
      <vt:lpstr>TechEd2008_Dev_4-3_v02</vt:lpstr>
      <vt:lpstr>1_TechEd2008_Dev_4-3_v02</vt:lpstr>
      <vt:lpstr>The .NET Framework</vt:lpstr>
      <vt:lpstr>Agenda</vt:lpstr>
      <vt:lpstr>What is the .NET Framework?</vt:lpstr>
      <vt:lpstr>Alternative implementations</vt:lpstr>
      <vt:lpstr>The different parts… (Common Language infrastructure)</vt:lpstr>
      <vt:lpstr>History</vt:lpstr>
      <vt:lpstr>History cont…</vt:lpstr>
      <vt:lpstr>History cont…</vt:lpstr>
      <vt:lpstr>History cont…</vt:lpstr>
      <vt:lpstr>Versioning Fun</vt:lpstr>
      <vt:lpstr>Features Language extensions</vt:lpstr>
      <vt:lpstr>Features LINQ - Borrowing from Transact-SQL</vt:lpstr>
      <vt:lpstr>LINQ LINQ providers</vt:lpstr>
      <vt:lpstr>Windows Communication Foundation Web Services – before WCF</vt:lpstr>
      <vt:lpstr>Windows Communication Foundation WCF Vision</vt:lpstr>
      <vt:lpstr>Windows Communication Foundation Supported transports</vt:lpstr>
      <vt:lpstr>.NET FW vs. Compact FW</vt:lpstr>
      <vt:lpstr>Classes Specific to NETCF v2.0</vt:lpstr>
      <vt:lpstr>Microsoft Windows Mobile 5.0 / 6</vt:lpstr>
      <vt:lpstr>Compact CLR</vt:lpstr>
      <vt:lpstr>Visual Studio for Devices</vt:lpstr>
      <vt:lpstr>Slide 22</vt:lpstr>
      <vt:lpstr>Resources</vt:lpstr>
      <vt:lpstr>Slide 24</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Embedded</dc:title>
  <dc:subject>Tech Ed 2008</dc:subject>
  <dc:creator>Mathias Andersson</dc:creator>
  <cp:keywords>Technical, partners and customers, dev, developers, developer, IT IT Pro Pros Professionals,</cp:keywords>
  <dc:description>Template: Mary Feil-Jacobs (maryjf), Heather Tall, Slidework LLC, Claire Hoover, Silverfox Productions
Formatting: onsite, Dana KW, Silver Fox Productions, Inc
Event Date: June 2-6, 2008
Event Location: Orlando, FL
Audience: Technical, partners and customers, dev, developers, developer, IT IT Pro Pros Professionals,</dc:description>
  <cp:lastModifiedBy>Mathias</cp:lastModifiedBy>
  <cp:revision>61</cp:revision>
  <dcterms:created xsi:type="dcterms:W3CDTF">2008-09-20T07:25:57Z</dcterms:created>
  <dcterms:modified xsi:type="dcterms:W3CDTF">2008-10-12T12:43:04Z</dcterms:modified>
</cp:coreProperties>
</file>