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83" r:id="rId5"/>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4/11/2017</a:t>
            </a:fld>
            <a:endParaRPr lang="en-US"/>
          </a:p>
        </p:txBody>
      </p:sp>
      <p:sp>
        <p:nvSpPr>
          <p:cNvPr id="6" name="Holder 6"/>
          <p:cNvSpPr>
            <a:spLocks noGrp="1"/>
          </p:cNvSpPr>
          <p:nvPr>
            <p:ph type="sldNum" sz="quarter" idx="7"/>
          </p:nvPr>
        </p:nvSpPr>
        <p:spPr/>
        <p:txBody>
          <a:bodyPr lIns="0" tIns="0" rIns="0" bIns="0"/>
          <a:lstStyle>
            <a:lvl1pPr>
              <a:defRPr sz="1050" b="0" i="0">
                <a:solidFill>
                  <a:schemeClr val="tx1"/>
                </a:solidFill>
                <a:latin typeface="Segoe UI"/>
                <a:cs typeface="Segoe UI"/>
              </a:defRPr>
            </a:lvl1pPr>
          </a:lstStyle>
          <a:p>
            <a:pPr marL="96520">
              <a:lnSpc>
                <a:spcPct val="1000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4/11/2017</a:t>
            </a:fld>
            <a:endParaRPr lang="en-US"/>
          </a:p>
        </p:txBody>
      </p:sp>
      <p:sp>
        <p:nvSpPr>
          <p:cNvPr id="6" name="Holder 6"/>
          <p:cNvSpPr>
            <a:spLocks noGrp="1"/>
          </p:cNvSpPr>
          <p:nvPr>
            <p:ph type="sldNum" sz="quarter" idx="7"/>
          </p:nvPr>
        </p:nvSpPr>
        <p:spPr/>
        <p:txBody>
          <a:bodyPr lIns="0" tIns="0" rIns="0" bIns="0"/>
          <a:lstStyle>
            <a:lvl1pPr>
              <a:defRPr sz="1050" b="0" i="0">
                <a:solidFill>
                  <a:schemeClr val="tx1"/>
                </a:solidFill>
                <a:latin typeface="Segoe UI"/>
                <a:cs typeface="Segoe UI"/>
              </a:defRPr>
            </a:lvl1pPr>
          </a:lstStyle>
          <a:p>
            <a:pPr marL="96520">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4/11/2017</a:t>
            </a:fld>
            <a:endParaRPr lang="en-US"/>
          </a:p>
        </p:txBody>
      </p:sp>
      <p:sp>
        <p:nvSpPr>
          <p:cNvPr id="7" name="Holder 7"/>
          <p:cNvSpPr>
            <a:spLocks noGrp="1"/>
          </p:cNvSpPr>
          <p:nvPr>
            <p:ph type="sldNum" sz="quarter" idx="7"/>
          </p:nvPr>
        </p:nvSpPr>
        <p:spPr/>
        <p:txBody>
          <a:bodyPr lIns="0" tIns="0" rIns="0" bIns="0"/>
          <a:lstStyle>
            <a:lvl1pPr>
              <a:defRPr sz="1050" b="0" i="0">
                <a:solidFill>
                  <a:schemeClr val="tx1"/>
                </a:solidFill>
                <a:latin typeface="Segoe UI"/>
                <a:cs typeface="Segoe UI"/>
              </a:defRPr>
            </a:lvl1pPr>
          </a:lstStyle>
          <a:p>
            <a:pPr marL="96520">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4/11/2017</a:t>
            </a:fld>
            <a:endParaRPr lang="en-US"/>
          </a:p>
        </p:txBody>
      </p:sp>
      <p:sp>
        <p:nvSpPr>
          <p:cNvPr id="5" name="Holder 5"/>
          <p:cNvSpPr>
            <a:spLocks noGrp="1"/>
          </p:cNvSpPr>
          <p:nvPr>
            <p:ph type="sldNum" sz="quarter" idx="7"/>
          </p:nvPr>
        </p:nvSpPr>
        <p:spPr/>
        <p:txBody>
          <a:bodyPr lIns="0" tIns="0" rIns="0" bIns="0"/>
          <a:lstStyle>
            <a:lvl1pPr>
              <a:defRPr sz="1050" b="0" i="0">
                <a:solidFill>
                  <a:schemeClr val="tx1"/>
                </a:solidFill>
                <a:latin typeface="Segoe UI"/>
                <a:cs typeface="Segoe UI"/>
              </a:defRPr>
            </a:lvl1pPr>
          </a:lstStyle>
          <a:p>
            <a:pPr marL="96520">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3822700" cy="6858000"/>
          </a:xfrm>
          <a:custGeom>
            <a:avLst/>
            <a:gdLst/>
            <a:ahLst/>
            <a:cxnLst/>
            <a:rect l="l" t="t" r="r" b="b"/>
            <a:pathLst>
              <a:path w="3822700" h="6858000">
                <a:moveTo>
                  <a:pt x="0" y="6858000"/>
                </a:moveTo>
                <a:lnTo>
                  <a:pt x="3822191" y="6858000"/>
                </a:lnTo>
                <a:lnTo>
                  <a:pt x="3822191" y="0"/>
                </a:lnTo>
                <a:lnTo>
                  <a:pt x="0" y="0"/>
                </a:lnTo>
                <a:lnTo>
                  <a:pt x="0" y="6858000"/>
                </a:lnTo>
              </a:path>
            </a:pathLst>
          </a:custGeom>
          <a:solidFill>
            <a:srgbClr val="A7151A"/>
          </a:solidFill>
        </p:spPr>
        <p:txBody>
          <a:bodyPr wrap="square" lIns="0" tIns="0" rIns="0" bIns="0" rtlCol="0"/>
          <a:lstStyle/>
          <a:p>
            <a:endParaRPr/>
          </a:p>
        </p:txBody>
      </p:sp>
      <p:sp>
        <p:nvSpPr>
          <p:cNvPr id="17" name="bk object 17"/>
          <p:cNvSpPr/>
          <p:nvPr/>
        </p:nvSpPr>
        <p:spPr>
          <a:xfrm>
            <a:off x="0" y="0"/>
            <a:ext cx="3822700" cy="6858000"/>
          </a:xfrm>
          <a:custGeom>
            <a:avLst/>
            <a:gdLst/>
            <a:ahLst/>
            <a:cxnLst/>
            <a:rect l="l" t="t" r="r" b="b"/>
            <a:pathLst>
              <a:path w="3822700" h="6858000">
                <a:moveTo>
                  <a:pt x="3822191" y="6857999"/>
                </a:moveTo>
                <a:lnTo>
                  <a:pt x="3822191" y="0"/>
                </a:lnTo>
              </a:path>
              <a:path w="3822700" h="6858000">
                <a:moveTo>
                  <a:pt x="0" y="0"/>
                </a:moveTo>
                <a:lnTo>
                  <a:pt x="0" y="6857999"/>
                </a:lnTo>
              </a:path>
            </a:pathLst>
          </a:custGeom>
          <a:ln w="12192">
            <a:solidFill>
              <a:srgbClr val="A7151A"/>
            </a:solidFill>
          </a:ln>
        </p:spPr>
        <p:txBody>
          <a:bodyPr wrap="square" lIns="0" tIns="0" rIns="0" bIns="0" rtlCol="0"/>
          <a:lstStyle/>
          <a:p>
            <a:endParaRPr/>
          </a:p>
        </p:txBody>
      </p:sp>
      <p:sp>
        <p:nvSpPr>
          <p:cNvPr id="18" name="bk object 18"/>
          <p:cNvSpPr/>
          <p:nvPr/>
        </p:nvSpPr>
        <p:spPr>
          <a:xfrm>
            <a:off x="143255" y="228600"/>
            <a:ext cx="2272284" cy="88696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4/11/2017</a:t>
            </a:fld>
            <a:endParaRPr lang="en-US"/>
          </a:p>
        </p:txBody>
      </p:sp>
      <p:sp>
        <p:nvSpPr>
          <p:cNvPr id="4" name="Holder 4"/>
          <p:cNvSpPr>
            <a:spLocks noGrp="1"/>
          </p:cNvSpPr>
          <p:nvPr>
            <p:ph type="sldNum" sz="quarter" idx="7"/>
          </p:nvPr>
        </p:nvSpPr>
        <p:spPr/>
        <p:txBody>
          <a:bodyPr lIns="0" tIns="0" rIns="0" bIns="0"/>
          <a:lstStyle>
            <a:lvl1pPr>
              <a:defRPr sz="1050" b="0" i="0">
                <a:solidFill>
                  <a:schemeClr val="tx1"/>
                </a:solidFill>
                <a:latin typeface="Segoe UI"/>
                <a:cs typeface="Segoe UI"/>
              </a:defRPr>
            </a:lvl1pPr>
          </a:lstStyle>
          <a:p>
            <a:pPr marL="96520">
              <a:lnSpc>
                <a:spcPct val="1000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81940" y="6445758"/>
            <a:ext cx="8582025" cy="0"/>
          </a:xfrm>
          <a:custGeom>
            <a:avLst/>
            <a:gdLst/>
            <a:ahLst/>
            <a:cxnLst/>
            <a:rect l="l" t="t" r="r" b="b"/>
            <a:pathLst>
              <a:path w="8582025">
                <a:moveTo>
                  <a:pt x="0" y="0"/>
                </a:moveTo>
                <a:lnTo>
                  <a:pt x="8581644" y="0"/>
                </a:lnTo>
              </a:path>
            </a:pathLst>
          </a:custGeom>
          <a:ln w="35051">
            <a:solidFill>
              <a:srgbClr val="A7151A"/>
            </a:solidFill>
          </a:ln>
        </p:spPr>
        <p:txBody>
          <a:bodyPr wrap="square" lIns="0" tIns="0" rIns="0" bIns="0" rtlCol="0"/>
          <a:lstStyle/>
          <a:p>
            <a:endParaRPr/>
          </a:p>
        </p:txBody>
      </p:sp>
      <p:sp>
        <p:nvSpPr>
          <p:cNvPr id="17" name="bk object 17"/>
          <p:cNvSpPr/>
          <p:nvPr/>
        </p:nvSpPr>
        <p:spPr>
          <a:xfrm>
            <a:off x="281940" y="864108"/>
            <a:ext cx="8582025" cy="0"/>
          </a:xfrm>
          <a:custGeom>
            <a:avLst/>
            <a:gdLst/>
            <a:ahLst/>
            <a:cxnLst/>
            <a:rect l="l" t="t" r="r" b="b"/>
            <a:pathLst>
              <a:path w="8582025">
                <a:moveTo>
                  <a:pt x="0" y="0"/>
                </a:moveTo>
                <a:lnTo>
                  <a:pt x="8581644" y="0"/>
                </a:lnTo>
              </a:path>
            </a:pathLst>
          </a:custGeom>
          <a:ln w="36575">
            <a:solidFill>
              <a:srgbClr val="A7151A"/>
            </a:solidFill>
          </a:ln>
        </p:spPr>
        <p:txBody>
          <a:bodyPr wrap="square" lIns="0" tIns="0" rIns="0" bIns="0" rtlCol="0"/>
          <a:lstStyle/>
          <a:p>
            <a:endParaRPr/>
          </a:p>
        </p:txBody>
      </p:sp>
      <p:sp>
        <p:nvSpPr>
          <p:cNvPr id="18" name="bk object 18"/>
          <p:cNvSpPr/>
          <p:nvPr/>
        </p:nvSpPr>
        <p:spPr>
          <a:xfrm>
            <a:off x="7327392" y="85343"/>
            <a:ext cx="1565148" cy="67665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69849" y="343788"/>
            <a:ext cx="8604300" cy="280034"/>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3" name="Holder 3"/>
          <p:cNvSpPr>
            <a:spLocks noGrp="1"/>
          </p:cNvSpPr>
          <p:nvPr>
            <p:ph type="body" idx="1"/>
          </p:nvPr>
        </p:nvSpPr>
        <p:spPr>
          <a:xfrm>
            <a:off x="472414" y="1069238"/>
            <a:ext cx="8199170" cy="344233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4/11/2017</a:t>
            </a:fld>
            <a:endParaRPr lang="en-US"/>
          </a:p>
        </p:txBody>
      </p:sp>
      <p:sp>
        <p:nvSpPr>
          <p:cNvPr id="6" name="Holder 6"/>
          <p:cNvSpPr>
            <a:spLocks noGrp="1"/>
          </p:cNvSpPr>
          <p:nvPr>
            <p:ph type="sldNum" sz="quarter" idx="7"/>
          </p:nvPr>
        </p:nvSpPr>
        <p:spPr>
          <a:xfrm>
            <a:off x="8694039" y="6495759"/>
            <a:ext cx="194309" cy="160020"/>
          </a:xfrm>
          <a:prstGeom prst="rect">
            <a:avLst/>
          </a:prstGeom>
        </p:spPr>
        <p:txBody>
          <a:bodyPr wrap="square" lIns="0" tIns="0" rIns="0" bIns="0">
            <a:spAutoFit/>
          </a:bodyPr>
          <a:lstStyle>
            <a:lvl1pPr>
              <a:defRPr sz="1050" b="0" i="0">
                <a:solidFill>
                  <a:schemeClr val="tx1"/>
                </a:solidFill>
                <a:latin typeface="Segoe UI"/>
                <a:cs typeface="Segoe UI"/>
              </a:defRPr>
            </a:lvl1pPr>
          </a:lstStyle>
          <a:p>
            <a:pPr marL="96520">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28916" y="77723"/>
            <a:ext cx="1565148" cy="67665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81940" y="864108"/>
            <a:ext cx="8582025" cy="0"/>
          </a:xfrm>
          <a:custGeom>
            <a:avLst/>
            <a:gdLst/>
            <a:ahLst/>
            <a:cxnLst/>
            <a:rect l="l" t="t" r="r" b="b"/>
            <a:pathLst>
              <a:path w="8582025">
                <a:moveTo>
                  <a:pt x="0" y="0"/>
                </a:moveTo>
                <a:lnTo>
                  <a:pt x="8581644" y="0"/>
                </a:lnTo>
              </a:path>
            </a:pathLst>
          </a:custGeom>
          <a:ln w="36575">
            <a:solidFill>
              <a:srgbClr val="A7151A"/>
            </a:solidFill>
          </a:ln>
        </p:spPr>
        <p:txBody>
          <a:bodyPr wrap="square" lIns="0" tIns="0" rIns="0" bIns="0" rtlCol="0"/>
          <a:lstStyle/>
          <a:p>
            <a:endParaRPr/>
          </a:p>
        </p:txBody>
      </p:sp>
      <p:sp>
        <p:nvSpPr>
          <p:cNvPr id="4" name="object 4"/>
          <p:cNvSpPr/>
          <p:nvPr/>
        </p:nvSpPr>
        <p:spPr>
          <a:xfrm>
            <a:off x="281940" y="845819"/>
            <a:ext cx="8582025" cy="36830"/>
          </a:xfrm>
          <a:custGeom>
            <a:avLst/>
            <a:gdLst/>
            <a:ahLst/>
            <a:cxnLst/>
            <a:rect l="l" t="t" r="r" b="b"/>
            <a:pathLst>
              <a:path w="8582025" h="36830">
                <a:moveTo>
                  <a:pt x="0" y="36575"/>
                </a:moveTo>
                <a:lnTo>
                  <a:pt x="8581644" y="36575"/>
                </a:lnTo>
                <a:lnTo>
                  <a:pt x="8581644" y="0"/>
                </a:lnTo>
                <a:lnTo>
                  <a:pt x="0" y="0"/>
                </a:lnTo>
                <a:lnTo>
                  <a:pt x="0" y="36575"/>
                </a:lnTo>
                <a:close/>
              </a:path>
            </a:pathLst>
          </a:custGeom>
          <a:ln w="9143">
            <a:solidFill>
              <a:srgbClr val="A7151A"/>
            </a:solidFill>
          </a:ln>
        </p:spPr>
        <p:txBody>
          <a:bodyPr wrap="square" lIns="0" tIns="0" rIns="0" bIns="0" rtlCol="0"/>
          <a:lstStyle/>
          <a:p>
            <a:endParaRPr/>
          </a:p>
        </p:txBody>
      </p:sp>
      <p:sp>
        <p:nvSpPr>
          <p:cNvPr id="5" name="object 5"/>
          <p:cNvSpPr/>
          <p:nvPr/>
        </p:nvSpPr>
        <p:spPr>
          <a:xfrm>
            <a:off x="0" y="4645151"/>
            <a:ext cx="9144000" cy="2212975"/>
          </a:xfrm>
          <a:custGeom>
            <a:avLst/>
            <a:gdLst/>
            <a:ahLst/>
            <a:cxnLst/>
            <a:rect l="l" t="t" r="r" b="b"/>
            <a:pathLst>
              <a:path w="9144000" h="2212975">
                <a:moveTo>
                  <a:pt x="9144000" y="2212846"/>
                </a:moveTo>
                <a:lnTo>
                  <a:pt x="9144000" y="0"/>
                </a:lnTo>
                <a:lnTo>
                  <a:pt x="0" y="0"/>
                </a:lnTo>
                <a:lnTo>
                  <a:pt x="0" y="2212846"/>
                </a:lnTo>
                <a:lnTo>
                  <a:pt x="9144000" y="2212846"/>
                </a:lnTo>
                <a:close/>
              </a:path>
            </a:pathLst>
          </a:custGeom>
          <a:solidFill>
            <a:srgbClr val="A7151A"/>
          </a:solidFill>
        </p:spPr>
        <p:txBody>
          <a:bodyPr wrap="square" lIns="0" tIns="0" rIns="0" bIns="0" rtlCol="0"/>
          <a:lstStyle/>
          <a:p>
            <a:endParaRPr/>
          </a:p>
        </p:txBody>
      </p:sp>
      <p:sp>
        <p:nvSpPr>
          <p:cNvPr id="6" name="object 6"/>
          <p:cNvSpPr/>
          <p:nvPr/>
        </p:nvSpPr>
        <p:spPr>
          <a:xfrm>
            <a:off x="0" y="4645151"/>
            <a:ext cx="9144000" cy="2212975"/>
          </a:xfrm>
          <a:custGeom>
            <a:avLst/>
            <a:gdLst/>
            <a:ahLst/>
            <a:cxnLst/>
            <a:rect l="l" t="t" r="r" b="b"/>
            <a:pathLst>
              <a:path w="9144000" h="2212975">
                <a:moveTo>
                  <a:pt x="9144000" y="2212846"/>
                </a:moveTo>
                <a:lnTo>
                  <a:pt x="9144000" y="0"/>
                </a:lnTo>
                <a:lnTo>
                  <a:pt x="0" y="0"/>
                </a:lnTo>
                <a:lnTo>
                  <a:pt x="0" y="2212846"/>
                </a:lnTo>
              </a:path>
            </a:pathLst>
          </a:custGeom>
          <a:ln w="9144">
            <a:solidFill>
              <a:srgbClr val="A7151A"/>
            </a:solidFill>
          </a:ln>
        </p:spPr>
        <p:txBody>
          <a:bodyPr wrap="square" lIns="0" tIns="0" rIns="0" bIns="0" rtlCol="0"/>
          <a:lstStyle/>
          <a:p>
            <a:endParaRPr/>
          </a:p>
        </p:txBody>
      </p:sp>
      <p:sp>
        <p:nvSpPr>
          <p:cNvPr id="12" name="矩形 11"/>
          <p:cNvSpPr/>
          <p:nvPr/>
        </p:nvSpPr>
        <p:spPr>
          <a:xfrm>
            <a:off x="602099" y="2177541"/>
            <a:ext cx="7939801" cy="1569660"/>
          </a:xfrm>
          <a:prstGeom prst="rect">
            <a:avLst/>
          </a:prstGeom>
        </p:spPr>
        <p:txBody>
          <a:bodyPr wrap="none">
            <a:spAutoFit/>
          </a:bodyPr>
          <a:lstStyle/>
          <a:p>
            <a:pPr algn="ctr">
              <a:spcAft>
                <a:spcPts val="0"/>
              </a:spcAft>
            </a:pPr>
            <a:r>
              <a:rPr lang="en-US" altLang="zh-CN" sz="3200" b="1" kern="100" dirty="0">
                <a:latin typeface="Calibri" panose="020F0502020204030204" pitchFamily="34" charset="0"/>
                <a:ea typeface="等线" panose="02010600030101010101" pitchFamily="2" charset="-122"/>
                <a:cs typeface="Times New Roman" panose="02020603050405020304" pitchFamily="18" charset="0"/>
              </a:rPr>
              <a:t>Fund Performance Attribution and </a:t>
            </a:r>
            <a:r>
              <a:rPr lang="en-US" altLang="zh-CN" sz="3200" b="1" kern="100" dirty="0" smtClean="0">
                <a:latin typeface="Calibri" panose="020F0502020204030204" pitchFamily="34" charset="0"/>
                <a:ea typeface="等线" panose="02010600030101010101" pitchFamily="2" charset="-122"/>
                <a:cs typeface="Times New Roman" panose="02020603050405020304" pitchFamily="18" charset="0"/>
              </a:rPr>
              <a:t>Estimation</a:t>
            </a:r>
          </a:p>
          <a:p>
            <a:pPr algn="ctr">
              <a:spcAft>
                <a:spcPts val="0"/>
              </a:spcAft>
            </a:pPr>
            <a:r>
              <a:rPr lang="en-US" altLang="zh-CN" sz="3200" b="1" kern="100" dirty="0" smtClean="0">
                <a:effectLst/>
                <a:latin typeface="Calibri" panose="020F0502020204030204" pitchFamily="34" charset="0"/>
                <a:ea typeface="等线" panose="02010600030101010101" pitchFamily="2" charset="-122"/>
                <a:cs typeface="Times New Roman" panose="02020603050405020304" pitchFamily="18" charset="0"/>
              </a:rPr>
              <a:t>Lian Weihang</a:t>
            </a:r>
          </a:p>
          <a:p>
            <a:pPr algn="ctr">
              <a:spcAft>
                <a:spcPts val="0"/>
              </a:spcAft>
            </a:pPr>
            <a:r>
              <a:rPr lang="en-US" altLang="zh-CN" sz="3200" b="1" kern="100" dirty="0" smtClean="0">
                <a:latin typeface="Calibri" panose="020F0502020204030204" pitchFamily="34" charset="0"/>
                <a:ea typeface="等线" panose="02010600030101010101" pitchFamily="2" charset="-122"/>
                <a:cs typeface="Times New Roman" panose="02020603050405020304" pitchFamily="18" charset="0"/>
              </a:rPr>
              <a:t>1501213456</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454" y="914400"/>
            <a:ext cx="8630894" cy="2031325"/>
          </a:xfrm>
          <a:prstGeom prst="rect">
            <a:avLst/>
          </a:prstGeom>
        </p:spPr>
        <p:txBody>
          <a:bodyPr wrap="square">
            <a:spAutoFit/>
          </a:bodyPr>
          <a:lstStyle/>
          <a:p>
            <a:pPr algn="just">
              <a:spcAft>
                <a:spcPts val="0"/>
              </a:spcAft>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Background:</a:t>
            </a:r>
          </a:p>
          <a:p>
            <a:pPr algn="just">
              <a:spcAft>
                <a:spcPts val="0"/>
              </a:spcAft>
            </a:pP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In China, when a public fund is issued. The asset management company must give the target benchmark of the fund. However, for some reasons such as  the market quotation and the fund manager’s personal factors, the performance of active funds are not stable. Sometimes, the trader styles of active funds are not corresponding to benchmarks. Therefore, I think some machine learning methods can be used to study </a:t>
            </a:r>
            <a:r>
              <a:rPr lang="en-US" altLang="zh-CN" kern="100" smtClean="0">
                <a:latin typeface="Times New Roman" panose="02020603050405020304" pitchFamily="18" charset="0"/>
                <a:ea typeface="等线" panose="02010600030101010101" pitchFamily="2" charset="-122"/>
                <a:cs typeface="Times New Roman" panose="02020603050405020304" pitchFamily="18" charset="0"/>
              </a:rPr>
              <a:t>the attributions.</a:t>
            </a: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5002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96520">
              <a:lnSpc>
                <a:spcPct val="100000"/>
              </a:lnSpc>
            </a:pPr>
            <a:fld id="{81D60167-4931-47E6-BA6A-407CBD079E47}" type="slidenum">
              <a:rPr dirty="0"/>
              <a:t>3</a:t>
            </a:fld>
            <a:endParaRPr dirty="0"/>
          </a:p>
        </p:txBody>
      </p:sp>
      <p:sp>
        <p:nvSpPr>
          <p:cNvPr id="6" name="矩形 5"/>
          <p:cNvSpPr/>
          <p:nvPr/>
        </p:nvSpPr>
        <p:spPr>
          <a:xfrm>
            <a:off x="257454" y="914400"/>
            <a:ext cx="8630894" cy="4801314"/>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Data Source</a:t>
            </a: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 Time series data of net value and volatility</a:t>
            </a:r>
          </a:p>
          <a:p>
            <a:pPr algn="just">
              <a:spcAft>
                <a:spcPts val="0"/>
              </a:spcAft>
            </a:pP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Benchmark index</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a:t>
            </a: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HS300 Index (000300.SH)</a:t>
            </a: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CSI500 Index (399905.SZ)</a:t>
            </a: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CSI1000 Index (000852.SH)</a:t>
            </a:r>
          </a:p>
          <a:p>
            <a:pPr marL="285750" indent="-285750" algn="just">
              <a:spcAft>
                <a:spcPts val="0"/>
              </a:spcAft>
              <a:buFont typeface="Arial" panose="020B0604020202020204" pitchFamily="34" charset="0"/>
              <a:buChar char="•"/>
            </a:pPr>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CSI Universal Bond </a:t>
            </a: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Index (H11009.CSI</a:t>
            </a: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a:t>
            </a: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algn="just">
              <a:spcAft>
                <a:spcPts val="0"/>
              </a:spcAft>
            </a:pPr>
            <a:endParaRPr lang="en-US" altLang="zh-CN" kern="100" dirty="0">
              <a:latin typeface="Times New Roman" panose="02020603050405020304" pitchFamily="18" charset="0"/>
              <a:ea typeface="等线" panose="02010600030101010101" pitchFamily="2" charset="-122"/>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Target Active Funds (with a history of more than </a:t>
            </a: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10 </a:t>
            </a: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years): </a:t>
            </a: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020001.OF</a:t>
            </a: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090001.OF</a:t>
            </a: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121002.OF</a:t>
            </a: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100020.OF</a:t>
            </a: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160603.OF</a:t>
            </a: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161605.OF</a:t>
            </a: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233001.OF</a:t>
            </a: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marL="285750" indent="-285750" algn="just">
              <a:spcAft>
                <a:spcPts val="0"/>
              </a:spcAft>
              <a:buFont typeface="Arial" panose="020B0604020202020204" pitchFamily="34" charset="0"/>
              <a:buChar char="•"/>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288001.OF</a:t>
            </a: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454" y="914400"/>
            <a:ext cx="8630894" cy="4801314"/>
          </a:xfrm>
          <a:prstGeom prst="rect">
            <a:avLst/>
          </a:prstGeom>
        </p:spPr>
        <p:txBody>
          <a:bodyPr wrap="square">
            <a:spAutoFit/>
          </a:bodyPr>
          <a:lstStyle/>
          <a:p>
            <a:pPr algn="just">
              <a:spcAft>
                <a:spcPts val="0"/>
              </a:spcAft>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Method: </a:t>
            </a:r>
          </a:p>
          <a:p>
            <a:pPr algn="just">
              <a:spcAft>
                <a:spcPts val="0"/>
              </a:spcAft>
            </a:pP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algn="just">
              <a:spcAft>
                <a:spcPts val="0"/>
              </a:spcAft>
            </a:pPr>
            <a:r>
              <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rPr>
              <a:t>The first several years’ data will be used as sample data and the last year’s data will be used as lab data (testing data).</a:t>
            </a:r>
          </a:p>
          <a:p>
            <a:pPr algn="just">
              <a:spcAft>
                <a:spcPts val="0"/>
              </a:spcAft>
            </a:pPr>
            <a:endParaRPr lang="en-US" altLang="zh-CN" kern="100" dirty="0" smtClean="0">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buFont typeface="+mj-lt"/>
              <a:buAutoNum type="arabicPeriod"/>
            </a:pPr>
            <a:r>
              <a:rPr lang="en-US" altLang="zh-CN" dirty="0" smtClean="0">
                <a:latin typeface="Times New Roman" panose="02020603050405020304" pitchFamily="18" charset="0"/>
                <a:cs typeface="Times New Roman" panose="02020603050405020304" pitchFamily="18" charset="0"/>
              </a:rPr>
              <a:t>Run basic </a:t>
            </a:r>
            <a:r>
              <a:rPr lang="en-US" altLang="zh-CN" dirty="0">
                <a:latin typeface="Times New Roman" panose="02020603050405020304" pitchFamily="18" charset="0"/>
                <a:cs typeface="Times New Roman" panose="02020603050405020304" pitchFamily="18" charset="0"/>
              </a:rPr>
              <a:t>multi-dimensional linear regressions of target active funds on benchmark </a:t>
            </a:r>
            <a:r>
              <a:rPr lang="en-US" altLang="zh-CN" dirty="0" smtClean="0">
                <a:latin typeface="Times New Roman" panose="02020603050405020304" pitchFamily="18" charset="0"/>
                <a:cs typeface="Times New Roman" panose="02020603050405020304" pitchFamily="18" charset="0"/>
              </a:rPr>
              <a:t>indexes </a:t>
            </a:r>
            <a:r>
              <a:rPr lang="en-US" altLang="zh-CN" dirty="0">
                <a:latin typeface="Times New Roman" panose="02020603050405020304" pitchFamily="18" charset="0"/>
                <a:cs typeface="Times New Roman" panose="02020603050405020304" pitchFamily="18" charset="0"/>
              </a:rPr>
              <a:t>and see whether the </a:t>
            </a:r>
            <a:r>
              <a:rPr lang="en-US" altLang="zh-CN" dirty="0" smtClean="0">
                <a:latin typeface="Times New Roman" panose="02020603050405020304" pitchFamily="18" charset="0"/>
                <a:cs typeface="Times New Roman" panose="02020603050405020304" pitchFamily="18" charset="0"/>
              </a:rPr>
              <a:t>results are </a:t>
            </a:r>
            <a:r>
              <a:rPr lang="en-US" altLang="zh-CN" dirty="0">
                <a:latin typeface="Times New Roman" panose="02020603050405020304" pitchFamily="18" charset="0"/>
                <a:cs typeface="Times New Roman" panose="02020603050405020304" pitchFamily="18" charset="0"/>
              </a:rPr>
              <a:t>significant. I predict that the results will not be significant</a:t>
            </a:r>
            <a:r>
              <a:rPr lang="en-US" altLang="zh-CN" dirty="0" smtClean="0">
                <a:latin typeface="Times New Roman" panose="02020603050405020304" pitchFamily="18" charset="0"/>
                <a:cs typeface="Times New Roman" panose="02020603050405020304" pitchFamily="18" charset="0"/>
              </a:rPr>
              <a:t>.</a:t>
            </a:r>
          </a:p>
          <a:p>
            <a:pPr lvl="0"/>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startAt="2"/>
            </a:pPr>
            <a:r>
              <a:rPr lang="en-US" altLang="zh-CN" dirty="0" smtClean="0">
                <a:latin typeface="Times New Roman" panose="02020603050405020304" pitchFamily="18" charset="0"/>
                <a:cs typeface="Times New Roman" panose="02020603050405020304" pitchFamily="18" charset="0"/>
              </a:rPr>
              <a:t>Do single </a:t>
            </a:r>
            <a:r>
              <a:rPr lang="en-US" altLang="zh-CN" dirty="0">
                <a:latin typeface="Times New Roman" panose="02020603050405020304" pitchFamily="18" charset="0"/>
                <a:cs typeface="Times New Roman" panose="02020603050405020304" pitchFamily="18" charset="0"/>
              </a:rPr>
              <a:t>value </a:t>
            </a:r>
            <a:r>
              <a:rPr lang="en-US" altLang="zh-CN" dirty="0" smtClean="0">
                <a:latin typeface="Times New Roman" panose="02020603050405020304" pitchFamily="18" charset="0"/>
                <a:cs typeface="Times New Roman" panose="02020603050405020304" pitchFamily="18" charset="0"/>
              </a:rPr>
              <a:t>decompositions </a:t>
            </a:r>
            <a:r>
              <a:rPr lang="en-US" altLang="zh-CN" dirty="0">
                <a:latin typeface="Times New Roman" panose="02020603050405020304" pitchFamily="18" charset="0"/>
                <a:cs typeface="Times New Roman" panose="02020603050405020304" pitchFamily="18" charset="0"/>
              </a:rPr>
              <a:t>on the matrix of benchmark </a:t>
            </a:r>
            <a:r>
              <a:rPr lang="en-US" altLang="zh-CN" dirty="0" smtClean="0">
                <a:latin typeface="Times New Roman" panose="02020603050405020304" pitchFamily="18" charset="0"/>
                <a:cs typeface="Times New Roman" panose="02020603050405020304" pitchFamily="18" charset="0"/>
              </a:rPr>
              <a:t>indexes </a:t>
            </a:r>
            <a:r>
              <a:rPr lang="en-US" altLang="zh-CN" dirty="0">
                <a:latin typeface="Times New Roman" panose="02020603050405020304" pitchFamily="18" charset="0"/>
                <a:cs typeface="Times New Roman" panose="02020603050405020304" pitchFamily="18" charset="0"/>
              </a:rPr>
              <a:t>and then run multiple </a:t>
            </a:r>
            <a:r>
              <a:rPr lang="en-US" altLang="zh-CN" dirty="0" smtClean="0">
                <a:latin typeface="Times New Roman" panose="02020603050405020304" pitchFamily="18" charset="0"/>
                <a:cs typeface="Times New Roman" panose="02020603050405020304" pitchFamily="18" charset="0"/>
              </a:rPr>
              <a:t> linear </a:t>
            </a:r>
            <a:r>
              <a:rPr lang="en-US" altLang="zh-CN" dirty="0">
                <a:latin typeface="Times New Roman" panose="02020603050405020304" pitchFamily="18" charset="0"/>
                <a:cs typeface="Times New Roman" panose="02020603050405020304" pitchFamily="18" charset="0"/>
              </a:rPr>
              <a:t>regressions again</a:t>
            </a:r>
            <a:r>
              <a:rPr lang="en-US" altLang="zh-CN" dirty="0" smtClean="0">
                <a:latin typeface="Times New Roman" panose="02020603050405020304" pitchFamily="18" charset="0"/>
                <a:cs typeface="Times New Roman" panose="02020603050405020304" pitchFamily="18" charset="0"/>
              </a:rPr>
              <a:t>.</a:t>
            </a:r>
          </a:p>
          <a:p>
            <a:pPr lvl="0"/>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startAt="3"/>
            </a:pPr>
            <a:r>
              <a:rPr lang="en-US" altLang="zh-CN" dirty="0" smtClean="0">
                <a:latin typeface="Times New Roman" panose="02020603050405020304" pitchFamily="18" charset="0"/>
                <a:cs typeface="Times New Roman" panose="02020603050405020304" pitchFamily="18" charset="0"/>
              </a:rPr>
              <a:t>Do  </a:t>
            </a:r>
            <a:r>
              <a:rPr lang="en-US" altLang="zh-CN" dirty="0">
                <a:latin typeface="Times New Roman" panose="02020603050405020304" pitchFamily="18" charset="0"/>
                <a:cs typeface="Times New Roman" panose="02020603050405020304" pitchFamily="18" charset="0"/>
              </a:rPr>
              <a:t>principle component </a:t>
            </a:r>
            <a:r>
              <a:rPr lang="en-US" altLang="zh-CN" dirty="0" smtClean="0">
                <a:latin typeface="Times New Roman" panose="02020603050405020304" pitchFamily="18" charset="0"/>
                <a:cs typeface="Times New Roman" panose="02020603050405020304" pitchFamily="18" charset="0"/>
              </a:rPr>
              <a:t>analyses </a:t>
            </a:r>
            <a:r>
              <a:rPr lang="en-US" altLang="zh-CN" dirty="0">
                <a:latin typeface="Times New Roman" panose="02020603050405020304" pitchFamily="18" charset="0"/>
                <a:cs typeface="Times New Roman" panose="02020603050405020304" pitchFamily="18" charset="0"/>
              </a:rPr>
              <a:t>on the target active funds with benchmark </a:t>
            </a:r>
            <a:r>
              <a:rPr lang="en-US" altLang="zh-CN" dirty="0" smtClean="0">
                <a:latin typeface="Times New Roman" panose="02020603050405020304" pitchFamily="18" charset="0"/>
                <a:cs typeface="Times New Roman" panose="02020603050405020304" pitchFamily="18" charset="0"/>
              </a:rPr>
              <a:t>indexes. </a:t>
            </a:r>
            <a:r>
              <a:rPr lang="en-US" altLang="zh-CN" dirty="0">
                <a:latin typeface="Times New Roman" panose="02020603050405020304" pitchFamily="18" charset="0"/>
                <a:cs typeface="Times New Roman" panose="02020603050405020304" pitchFamily="18" charset="0"/>
              </a:rPr>
              <a:t>In the process, I will use </a:t>
            </a:r>
            <a:r>
              <a:rPr lang="en-US" altLang="zh-CN" dirty="0" smtClean="0">
                <a:latin typeface="Times New Roman" panose="02020603050405020304" pitchFamily="18" charset="0"/>
                <a:cs typeface="Times New Roman" panose="02020603050405020304" pitchFamily="18" charset="0"/>
              </a:rPr>
              <a:t>the method of cross-validation</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lvl="0"/>
            <a:endParaRPr lang="zh-CN" altLang="zh-CN" dirty="0">
              <a:latin typeface="Times New Roman" panose="02020603050405020304" pitchFamily="18" charset="0"/>
              <a:cs typeface="Times New Roman" panose="02020603050405020304" pitchFamily="18" charset="0"/>
            </a:endParaRPr>
          </a:p>
          <a:p>
            <a:pPr marL="342900" lvl="0" indent="-342900">
              <a:buFont typeface="+mj-lt"/>
              <a:buAutoNum type="arabicPeriod" startAt="4"/>
            </a:pPr>
            <a:r>
              <a:rPr lang="en-US" altLang="zh-CN" dirty="0">
                <a:latin typeface="Times New Roman" panose="02020603050405020304" pitchFamily="18" charset="0"/>
                <a:cs typeface="Times New Roman" panose="02020603050405020304" pitchFamily="18" charset="0"/>
              </a:rPr>
              <a:t>After </a:t>
            </a:r>
            <a:r>
              <a:rPr lang="en-US" altLang="zh-CN" dirty="0" smtClean="0">
                <a:latin typeface="Times New Roman" panose="02020603050405020304" pitchFamily="18" charset="0"/>
                <a:cs typeface="Times New Roman" panose="02020603050405020304" pitchFamily="18" charset="0"/>
              </a:rPr>
              <a:t>getting the </a:t>
            </a:r>
            <a:r>
              <a:rPr lang="en-US" altLang="zh-CN" dirty="0">
                <a:latin typeface="Times New Roman" panose="02020603050405020304" pitchFamily="18" charset="0"/>
                <a:cs typeface="Times New Roman" panose="02020603050405020304" pitchFamily="18" charset="0"/>
              </a:rPr>
              <a:t>coefficients, I will test the coefficients with the lab data and see whether the regressions and </a:t>
            </a:r>
            <a:r>
              <a:rPr lang="en-US" altLang="zh-CN" dirty="0" smtClean="0">
                <a:latin typeface="Times New Roman" panose="02020603050405020304" pitchFamily="18" charset="0"/>
                <a:cs typeface="Times New Roman" panose="02020603050405020304" pitchFamily="18" charset="0"/>
              </a:rPr>
              <a:t>analyses </a:t>
            </a:r>
            <a:r>
              <a:rPr lang="en-US" altLang="zh-CN" dirty="0">
                <a:latin typeface="Times New Roman" panose="02020603050405020304" pitchFamily="18" charset="0"/>
                <a:cs typeface="Times New Roman" panose="02020603050405020304" pitchFamily="18" charset="0"/>
              </a:rPr>
              <a:t>are accurate or not.</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24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275</Words>
  <Application>Microsoft Office PowerPoint</Application>
  <PresentationFormat>全屏显示(4:3)</PresentationFormat>
  <Paragraphs>35</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等线</vt:lpstr>
      <vt:lpstr>宋体</vt:lpstr>
      <vt:lpstr>Arial</vt:lpstr>
      <vt:lpstr>Calibri</vt:lpstr>
      <vt:lpstr>Segoe UI</vt:lpstr>
      <vt:lpstr>Times New Roman</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Weihang Lian</cp:lastModifiedBy>
  <cp:revision>11</cp:revision>
  <dcterms:created xsi:type="dcterms:W3CDTF">2017-03-27T13:43:16Z</dcterms:created>
  <dcterms:modified xsi:type="dcterms:W3CDTF">2017-04-11T13:59:44Z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2017-03-22T00:00:00Z</vt:filetime>
  </property>
  <property fmtid="{D5CDD505-2E9C-101B-9397-08002B2CF9AE}" pid="3" name="Creator">
    <vt:lpwstr>Microsoft® PowerPoint® 2013</vt:lpwstr>
  </property>
  <property fmtid="{D5CDD505-2E9C-101B-9397-08002B2CF9AE}" pid="4" name="LastSaved">
    <vt:filetime>2017-03-27T00:00:00Z</vt:filetime>
  </property>
</Properties>
</file>