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notesSlides/notesSlide3.xml" ContentType="application/vnd.openxmlformats-officedocument.presentationml.notesSlide+xml"/>
  <Override PartName="/ppt/tags/tag70.xml" ContentType="application/vnd.openxmlformats-officedocument.presentationml.tags+xml"/>
  <Override PartName="/ppt/notesSlides/notesSlide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5.xml" ContentType="application/vnd.openxmlformats-officedocument.presentationml.notesSlide+xml"/>
  <Override PartName="/ppt/tags/tag76.xml" ContentType="application/vnd.openxmlformats-officedocument.presentationml.tags+xml"/>
  <Override PartName="/ppt/notesSlides/notesSlide6.xml" ContentType="application/vnd.openxmlformats-officedocument.presentationml.notesSlide+xml"/>
  <Override PartName="/ppt/tags/tag77.xml" ContentType="application/vnd.openxmlformats-officedocument.presentationml.tags+xml"/>
  <Override PartName="/ppt/notesSlides/notesSlide7.xml" ContentType="application/vnd.openxmlformats-officedocument.presentationml.notesSlide+xml"/>
  <Override PartName="/ppt/tags/tag78.xml" ContentType="application/vnd.openxmlformats-officedocument.presentationml.tags+xml"/>
  <Override PartName="/ppt/notesSlides/notesSlide8.xml" ContentType="application/vnd.openxmlformats-officedocument.presentationml.notesSlide+xml"/>
  <Override PartName="/ppt/tags/tag79.xml" ContentType="application/vnd.openxmlformats-officedocument.presentationml.tags+xml"/>
  <Override PartName="/ppt/notesSlides/notesSlide9.xml" ContentType="application/vnd.openxmlformats-officedocument.presentationml.notesSlide+xml"/>
  <Override PartName="/ppt/tags/tag80.xml" ContentType="application/vnd.openxmlformats-officedocument.presentationml.tags+xml"/>
  <Override PartName="/ppt/notesSlides/notesSlide10.xml" ContentType="application/vnd.openxmlformats-officedocument.presentationml.notesSlide+xml"/>
  <Override PartName="/ppt/tags/tag81.xml" ContentType="application/vnd.openxmlformats-officedocument.presentationml.tags+xml"/>
  <Override PartName="/ppt/notesSlides/notesSlide11.xml" ContentType="application/vnd.openxmlformats-officedocument.presentationml.notesSlide+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3.xml" ContentType="application/vnd.openxmlformats-officedocument.presentationml.notesSlide+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notesSlides/notesSlide15.xml" ContentType="application/vnd.openxmlformats-officedocument.presentationml.notesSlide+xml"/>
  <Override PartName="/ppt/tags/tag90.xml" ContentType="application/vnd.openxmlformats-officedocument.presentationml.tags+xml"/>
  <Override PartName="/ppt/notesSlides/notesSlide16.xml" ContentType="application/vnd.openxmlformats-officedocument.presentationml.notesSlide+xml"/>
  <Override PartName="/ppt/tags/tag91.xml" ContentType="application/vnd.openxmlformats-officedocument.presentationml.tags+xml"/>
  <Override PartName="/ppt/notesSlides/notesSlide17.xml" ContentType="application/vnd.openxmlformats-officedocument.presentationml.notesSlide+xml"/>
  <Override PartName="/ppt/tags/tag92.xml" ContentType="application/vnd.openxmlformats-officedocument.presentationml.tags+xml"/>
  <Override PartName="/ppt/notesSlides/notesSlide1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9.xml" ContentType="application/vnd.openxmlformats-officedocument.presentationml.notesSlide+xml"/>
  <Override PartName="/ppt/tags/tag98.xml" ContentType="application/vnd.openxmlformats-officedocument.presentationml.tags+xml"/>
  <Override PartName="/ppt/notesSlides/notesSlide20.xml" ContentType="application/vnd.openxmlformats-officedocument.presentationml.notesSlide+xml"/>
  <Override PartName="/ppt/tags/tag99.xml" ContentType="application/vnd.openxmlformats-officedocument.presentationml.tags+xml"/>
  <Override PartName="/ppt/notesSlides/notesSlide21.xml" ContentType="application/vnd.openxmlformats-officedocument.presentationml.notesSlide+xml"/>
  <Override PartName="/ppt/tags/tag100.xml" ContentType="application/vnd.openxmlformats-officedocument.presentationml.tags+xml"/>
  <Override PartName="/ppt/notesSlides/notesSlide22.xml" ContentType="application/vnd.openxmlformats-officedocument.presentationml.notesSlide+xml"/>
  <Override PartName="/ppt/tags/tag101.xml" ContentType="application/vnd.openxmlformats-officedocument.presentationml.tags+xml"/>
  <Override PartName="/ppt/notesSlides/notesSlide23.xml" ContentType="application/vnd.openxmlformats-officedocument.presentationml.notesSlide+xml"/>
  <Override PartName="/ppt/tags/tag102.xml" ContentType="application/vnd.openxmlformats-officedocument.presentationml.tags+xml"/>
  <Override PartName="/ppt/notesSlides/notesSlide24.xml" ContentType="application/vnd.openxmlformats-officedocument.presentationml.notesSlide+xml"/>
  <Override PartName="/ppt/tags/tag103.xml" ContentType="application/vnd.openxmlformats-officedocument.presentationml.tags+xml"/>
  <Override PartName="/ppt/notesSlides/notesSlide25.xml" ContentType="application/vnd.openxmlformats-officedocument.presentationml.notesSlide+xml"/>
  <Override PartName="/ppt/tags/tag104.xml" ContentType="application/vnd.openxmlformats-officedocument.presentationml.tags+xml"/>
  <Override PartName="/ppt/notesSlides/notesSlide26.xml" ContentType="application/vnd.openxmlformats-officedocument.presentationml.notesSlide+xml"/>
  <Override PartName="/ppt/tags/tag105.xml" ContentType="application/vnd.openxmlformats-officedocument.presentationml.tags+xml"/>
  <Override PartName="/ppt/notesSlides/notesSlide27.xml" ContentType="application/vnd.openxmlformats-officedocument.presentationml.notesSlide+xml"/>
  <Override PartName="/ppt/tags/tag106.xml" ContentType="application/vnd.openxmlformats-officedocument.presentationml.tags+xml"/>
  <Override PartName="/ppt/notesSlides/notesSlide28.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29.xml" ContentType="application/vnd.openxmlformats-officedocument.presentationml.notesSlide+xml"/>
  <Override PartName="/ppt/tags/tag112.xml" ContentType="application/vnd.openxmlformats-officedocument.presentationml.tags+xml"/>
  <Override PartName="/ppt/notesSlides/notesSlide30.xml" ContentType="application/vnd.openxmlformats-officedocument.presentationml.notesSlide+xml"/>
  <Override PartName="/ppt/tags/tag113.xml" ContentType="application/vnd.openxmlformats-officedocument.presentationml.tags+xml"/>
  <Override PartName="/ppt/notesSlides/notesSlide31.xml" ContentType="application/vnd.openxmlformats-officedocument.presentationml.notesSlide+xml"/>
  <Override PartName="/ppt/tags/tag114.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5"/>
  </p:notesMasterIdLst>
  <p:sldIdLst>
    <p:sldId id="503" r:id="rId3"/>
    <p:sldId id="543" r:id="rId4"/>
    <p:sldId id="547" r:id="rId5"/>
    <p:sldId id="548" r:id="rId6"/>
    <p:sldId id="504" r:id="rId7"/>
    <p:sldId id="505" r:id="rId8"/>
    <p:sldId id="552" r:id="rId9"/>
    <p:sldId id="553" r:id="rId10"/>
    <p:sldId id="554" r:id="rId11"/>
    <p:sldId id="555" r:id="rId12"/>
    <p:sldId id="556" r:id="rId13"/>
    <p:sldId id="560" r:id="rId14"/>
    <p:sldId id="558" r:id="rId15"/>
    <p:sldId id="557" r:id="rId16"/>
    <p:sldId id="561" r:id="rId17"/>
    <p:sldId id="565" r:id="rId18"/>
    <p:sldId id="566" r:id="rId19"/>
    <p:sldId id="568" r:id="rId20"/>
    <p:sldId id="569" r:id="rId21"/>
    <p:sldId id="570" r:id="rId22"/>
    <p:sldId id="572" r:id="rId23"/>
    <p:sldId id="573" r:id="rId24"/>
    <p:sldId id="574" r:id="rId25"/>
    <p:sldId id="575" r:id="rId26"/>
    <p:sldId id="577" r:id="rId27"/>
    <p:sldId id="578" r:id="rId28"/>
    <p:sldId id="580" r:id="rId29"/>
    <p:sldId id="581" r:id="rId30"/>
    <p:sldId id="583" r:id="rId31"/>
    <p:sldId id="582" r:id="rId32"/>
    <p:sldId id="584" r:id="rId33"/>
    <p:sldId id="501" r:id="rId34"/>
  </p:sldIdLst>
  <p:sldSz cx="9144000" cy="571976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B6FD"/>
    <a:srgbClr val="F4F4F4"/>
    <a:srgbClr val="000000"/>
    <a:srgbClr val="F85208"/>
    <a:srgbClr val="131927"/>
    <a:srgbClr val="22266C"/>
    <a:srgbClr val="00B0F0"/>
    <a:srgbClr val="2C318C"/>
    <a:srgbClr val="9A0000"/>
    <a:srgbClr val="FF6D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82938" autoAdjust="0"/>
  </p:normalViewPr>
  <p:slideViewPr>
    <p:cSldViewPr snapToGrid="0">
      <p:cViewPr varScale="1">
        <p:scale>
          <a:sx n="102" d="100"/>
          <a:sy n="102" d="100"/>
        </p:scale>
        <p:origin x="677" y="72"/>
      </p:cViewPr>
      <p:guideLst>
        <p:guide orient="horz" pos="15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BDA90-0165-49D6-9986-4CE6A861612C}" type="datetimeFigureOut">
              <a:rPr lang="zh-CN" altLang="en-US" smtClean="0"/>
              <a:t>2020-05-25</a:t>
            </a:fld>
            <a:endParaRPr lang="zh-CN" altLang="en-US"/>
          </a:p>
        </p:txBody>
      </p:sp>
      <p:sp>
        <p:nvSpPr>
          <p:cNvPr id="4" name="幻灯片图像占位符 3"/>
          <p:cNvSpPr>
            <a:spLocks noGrp="1" noRot="1" noChangeAspect="1"/>
          </p:cNvSpPr>
          <p:nvPr>
            <p:ph type="sldImg" idx="2"/>
          </p:nvPr>
        </p:nvSpPr>
        <p:spPr>
          <a:xfrm>
            <a:off x="962451" y="1143000"/>
            <a:ext cx="4933098"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C6B13-821D-4E8C-9271-B418E89BACEA}" type="slidenum">
              <a:rPr lang="zh-CN" altLang="en-US" smtClean="0"/>
              <a:t>‹#›</a:t>
            </a:fld>
            <a:endParaRPr lang="zh-CN" altLang="en-US"/>
          </a:p>
        </p:txBody>
      </p:sp>
    </p:spTree>
    <p:extLst>
      <p:ext uri="{BB962C8B-B14F-4D97-AF65-F5344CB8AC3E}">
        <p14:creationId xmlns:p14="http://schemas.microsoft.com/office/powerpoint/2010/main" val="3728043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标题页</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1</a:t>
            </a:fld>
            <a:endParaRPr lang="zh-CN" altLang="en-US"/>
          </a:p>
        </p:txBody>
      </p:sp>
    </p:spTree>
    <p:extLst>
      <p:ext uri="{BB962C8B-B14F-4D97-AF65-F5344CB8AC3E}">
        <p14:creationId xmlns:p14="http://schemas.microsoft.com/office/powerpoint/2010/main" val="617283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10</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10715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040182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12</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86310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13</a:t>
            </a:fld>
            <a:endParaRPr lang="zh-CN" altLang="en-US"/>
          </a:p>
        </p:txBody>
      </p:sp>
    </p:spTree>
    <p:extLst>
      <p:ext uri="{BB962C8B-B14F-4D97-AF65-F5344CB8AC3E}">
        <p14:creationId xmlns:p14="http://schemas.microsoft.com/office/powerpoint/2010/main" val="1956042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14</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297796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15</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977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84707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4592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990973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19</a:t>
            </a:fld>
            <a:endParaRPr lang="zh-CN" altLang="en-US"/>
          </a:p>
        </p:txBody>
      </p:sp>
    </p:spTree>
    <p:extLst>
      <p:ext uri="{BB962C8B-B14F-4D97-AF65-F5344CB8AC3E}">
        <p14:creationId xmlns:p14="http://schemas.microsoft.com/office/powerpoint/2010/main" val="422770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标题页</a:t>
            </a:r>
          </a:p>
        </p:txBody>
      </p:sp>
      <p:sp>
        <p:nvSpPr>
          <p:cNvPr id="4" name="灯片编号占位符 3"/>
          <p:cNvSpPr>
            <a:spLocks noGrp="1"/>
          </p:cNvSpPr>
          <p:nvPr>
            <p:ph type="sldNum" sz="quarter" idx="10"/>
          </p:nvPr>
        </p:nvSpPr>
        <p:spPr/>
        <p:txBody>
          <a:bodyPr/>
          <a:lstStyle/>
          <a:p>
            <a:fld id="{C40716FC-E790-4F67-9354-6976C83A4E67}" type="slidenum">
              <a:rPr lang="zh-CN" altLang="en-US" smtClean="0"/>
              <a:t>2</a:t>
            </a:fld>
            <a:endParaRPr lang="zh-CN" altLang="en-US"/>
          </a:p>
        </p:txBody>
      </p:sp>
    </p:spTree>
    <p:extLst>
      <p:ext uri="{BB962C8B-B14F-4D97-AF65-F5344CB8AC3E}">
        <p14:creationId xmlns:p14="http://schemas.microsoft.com/office/powerpoint/2010/main" val="3551822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20</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18657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350540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22</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571471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160204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24</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719242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25</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4247622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9893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64915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0026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29</a:t>
            </a:fld>
            <a:endParaRPr lang="zh-CN" altLang="en-US"/>
          </a:p>
        </p:txBody>
      </p:sp>
    </p:spTree>
    <p:extLst>
      <p:ext uri="{BB962C8B-B14F-4D97-AF65-F5344CB8AC3E}">
        <p14:creationId xmlns:p14="http://schemas.microsoft.com/office/powerpoint/2010/main" val="2789209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9764550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30</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33212374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幻灯片图像占位符 1"/>
          <p:cNvSpPr>
            <a:spLocks noGrp="1" noRot="1" noChangeAspect="1"/>
          </p:cNvSpPr>
          <p:nvPr>
            <p:ph type="sldImg"/>
          </p:nvPr>
        </p:nvSpPr>
        <p:spPr>
          <a:xfrm>
            <a:off x="962025" y="1143000"/>
            <a:ext cx="4933950" cy="3086100"/>
          </a:xfrm>
        </p:spPr>
      </p:sp>
      <p:sp>
        <p:nvSpPr>
          <p:cNvPr id="1048794"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1048795"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31</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86886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结束页，可以在这里链接到</a:t>
            </a:r>
            <a:r>
              <a:rPr lang="en-US" altLang="zh-CN" dirty="0"/>
              <a:t>Datawhale</a:t>
            </a:r>
            <a:r>
              <a:rPr lang="zh-CN" altLang="en-US" dirty="0"/>
              <a:t>的介绍之类的地方</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32</a:t>
            </a:fld>
            <a:endParaRPr lang="zh-CN" altLang="en-US"/>
          </a:p>
        </p:txBody>
      </p:sp>
    </p:spTree>
    <p:extLst>
      <p:ext uri="{BB962C8B-B14F-4D97-AF65-F5344CB8AC3E}">
        <p14:creationId xmlns:p14="http://schemas.microsoft.com/office/powerpoint/2010/main" val="4647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4</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307526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过度页</a:t>
            </a:r>
          </a:p>
          <a:p>
            <a:endParaRPr lang="zh-CN" altLang="en-US" dirty="0"/>
          </a:p>
        </p:txBody>
      </p:sp>
      <p:sp>
        <p:nvSpPr>
          <p:cNvPr id="4" name="灯片编号占位符 3"/>
          <p:cNvSpPr>
            <a:spLocks noGrp="1"/>
          </p:cNvSpPr>
          <p:nvPr>
            <p:ph type="sldNum" sz="quarter" idx="10"/>
          </p:nvPr>
        </p:nvSpPr>
        <p:spPr/>
        <p:txBody>
          <a:bodyPr/>
          <a:lstStyle/>
          <a:p>
            <a:fld id="{C40716FC-E790-4F67-9354-6976C83A4E67}" type="slidenum">
              <a:rPr lang="zh-CN" altLang="en-US" smtClean="0"/>
              <a:t>5</a:t>
            </a:fld>
            <a:endParaRPr lang="zh-CN" altLang="en-US"/>
          </a:p>
        </p:txBody>
      </p:sp>
    </p:spTree>
    <p:extLst>
      <p:ext uri="{BB962C8B-B14F-4D97-AF65-F5344CB8AC3E}">
        <p14:creationId xmlns:p14="http://schemas.microsoft.com/office/powerpoint/2010/main" val="349512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6</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2419819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7</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86414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8</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50562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2025" y="1143000"/>
            <a:ext cx="4933950" cy="3086100"/>
          </a:xfrm>
        </p:spPr>
      </p:sp>
      <p:sp>
        <p:nvSpPr>
          <p:cNvPr id="3" name="备注占位符 2"/>
          <p:cNvSpPr>
            <a:spLocks noGrp="1"/>
          </p:cNvSpPr>
          <p:nvPr>
            <p:ph type="body" idx="1"/>
          </p:nvPr>
        </p:nvSpPr>
        <p:spPr/>
        <p:txBody>
          <a:bodyPr/>
          <a:lstStyle/>
          <a:p>
            <a:r>
              <a:rPr lang="zh-CN" altLang="en-US" dirty="0"/>
              <a:t>这一章是第一章，图片处可放照片可以放上个人介绍。</a:t>
            </a:r>
          </a:p>
          <a:p>
            <a:r>
              <a:rPr lang="zh-CN" altLang="en-US" dirty="0"/>
              <a:t>个人介绍可分为个人介绍</a:t>
            </a:r>
            <a:r>
              <a:rPr lang="en-US" altLang="zh-CN" dirty="0"/>
              <a:t>+</a:t>
            </a:r>
            <a:r>
              <a:rPr lang="zh-CN" altLang="en-US" dirty="0"/>
              <a:t>个人经历</a:t>
            </a:r>
            <a:r>
              <a:rPr lang="en-US" altLang="zh-CN" dirty="0"/>
              <a:t>+</a:t>
            </a:r>
            <a:r>
              <a:rPr lang="zh-CN" altLang="en-US" dirty="0"/>
              <a:t>主题分享故事</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D6A6602-9FE7-3348-B3B5-5DEAEE2A5EF4}" type="slidenum">
              <a:rPr kumimoji="1"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9</a:t>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extLst>
      <p:ext uri="{BB962C8B-B14F-4D97-AF65-F5344CB8AC3E}">
        <p14:creationId xmlns:p14="http://schemas.microsoft.com/office/powerpoint/2010/main" val="166205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slideMaster" Target="../slideMasters/slideMaster2.xml"/><Relationship Id="rId4"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235"/>
            <a:ext cx="6858000" cy="1991650"/>
          </a:xfrm>
        </p:spPr>
        <p:txBody>
          <a:bodyPr anchor="b"/>
          <a:lstStyle>
            <a:lvl1pPr algn="ctr">
              <a:defRPr sz="5005"/>
            </a:lvl1pPr>
          </a:lstStyle>
          <a:p>
            <a:r>
              <a:rPr lang="zh-CN" altLang="en-US"/>
              <a:t>单击此处编辑母版标题样式</a:t>
            </a:r>
          </a:p>
        </p:txBody>
      </p:sp>
      <p:sp>
        <p:nvSpPr>
          <p:cNvPr id="3" name="副标题 2"/>
          <p:cNvSpPr>
            <a:spLocks noGrp="1"/>
          </p:cNvSpPr>
          <p:nvPr>
            <p:ph type="subTitle" idx="1"/>
          </p:nvPr>
        </p:nvSpPr>
        <p:spPr>
          <a:xfrm>
            <a:off x="1143000" y="3004690"/>
            <a:ext cx="6858000" cy="1381177"/>
          </a:xfrm>
        </p:spPr>
        <p:txBody>
          <a:bodyPr/>
          <a:lstStyle>
            <a:lvl1pPr marL="0" indent="0" algn="ctr">
              <a:buNone/>
              <a:defRPr sz="2000"/>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574"/>
            <a:ext cx="1971675" cy="48480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574"/>
            <a:ext cx="5800725" cy="48480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502412" y="2159050"/>
            <a:ext cx="8139178" cy="750053"/>
          </a:xfrm>
        </p:spPr>
        <p:txBody>
          <a:bodyPr lIns="101600" tIns="38100" rIns="25400" bIns="38100" anchor="t" anchorCtr="0">
            <a:noAutofit/>
          </a:bodyPr>
          <a:lstStyle>
            <a:lvl1pPr algn="ctr">
              <a:defRPr sz="4505"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502412" y="2974762"/>
            <a:ext cx="8139178" cy="793276"/>
          </a:xfrm>
        </p:spPr>
        <p:txBody>
          <a:bodyPr lIns="101600" tIns="38100" rIns="76200" bIns="38100">
            <a:noAutofit/>
          </a:bodyPr>
          <a:lstStyle>
            <a:lvl1pPr marL="0" indent="0" algn="ctr" eaLnBrk="1" fontAlgn="auto" latinLnBrk="0" hangingPunct="1">
              <a:lnSpc>
                <a:spcPct val="100000"/>
              </a:lnSpc>
              <a:buNone/>
              <a:defRPr sz="2000" u="none" strike="noStrike" kern="1200" cap="none" spc="200" normalizeH="0" baseline="0">
                <a:solidFill>
                  <a:schemeClr val="tx1"/>
                </a:solidFill>
                <a:uFillTx/>
              </a:defRPr>
            </a:lvl1pPr>
            <a:lvl2pPr marL="381000" indent="0" algn="ctr">
              <a:buNone/>
              <a:defRPr sz="1670"/>
            </a:lvl2pPr>
            <a:lvl3pPr marL="762635" indent="0" algn="ctr">
              <a:buNone/>
              <a:defRPr sz="1500"/>
            </a:lvl3pPr>
            <a:lvl4pPr marL="1143635" indent="0" algn="ctr">
              <a:buNone/>
              <a:defRPr sz="1335"/>
            </a:lvl4pPr>
            <a:lvl5pPr marL="1525270" indent="0" algn="ctr">
              <a:buNone/>
              <a:defRPr sz="1335"/>
            </a:lvl5pPr>
            <a:lvl6pPr marL="1906270" indent="0" algn="ctr">
              <a:buNone/>
              <a:defRPr sz="1335"/>
            </a:lvl6pPr>
            <a:lvl7pPr marL="2288540" indent="0" algn="ctr">
              <a:buNone/>
              <a:defRPr sz="1335"/>
            </a:lvl7pPr>
            <a:lvl8pPr marL="2670175" indent="0" algn="ctr">
              <a:buNone/>
              <a:defRPr sz="1335"/>
            </a:lvl8pPr>
            <a:lvl9pPr marL="3051175" indent="0" algn="ctr">
              <a:buNone/>
              <a:defRPr sz="1335"/>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2020-05-25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1081076"/>
            <a:ext cx="8139178" cy="420531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2020-05-25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3177105"/>
            <a:ext cx="8139178" cy="521223"/>
          </a:xfrm>
        </p:spPr>
        <p:txBody>
          <a:bodyPr lIns="101600" tIns="38100" rIns="63500" bIns="38100" anchor="t" anchorCtr="0">
            <a:noAutofit/>
          </a:bodyPr>
          <a:lstStyle>
            <a:lvl1pPr>
              <a:defRPr sz="30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502444" y="3763476"/>
            <a:ext cx="8139178" cy="899216"/>
          </a:xfrm>
        </p:spPr>
        <p:txBody>
          <a:bodyPr lIns="101600" tIns="38100" rIns="76200" bIns="38100">
            <a:noAutofit/>
          </a:bodyPr>
          <a:lstStyle>
            <a:lvl1pPr marL="0" indent="0" eaLnBrk="1" fontAlgn="auto" latinLnBrk="0" hangingPunct="1">
              <a:buNone/>
              <a:defRPr kumimoji="0" lang="zh-CN" altLang="en-US" sz="1335" b="0" i="0" u="none" strike="noStrike" kern="1200" cap="none" spc="150" normalizeH="0" baseline="0" noProof="1">
                <a:solidFill>
                  <a:schemeClr val="tx1"/>
                </a:solidFill>
                <a:uFillTx/>
                <a:latin typeface="+mn-lt"/>
                <a:ea typeface="+mn-ea"/>
                <a:cs typeface="+mn-cs"/>
                <a:sym typeface="+mn-ea"/>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2020-05-25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502448" y="1081076"/>
            <a:ext cx="3962432" cy="4204186"/>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679158" y="1081076"/>
            <a:ext cx="3962432" cy="4204186"/>
          </a:xfrm>
        </p:spPr>
        <p:txBody>
          <a:bodyPr>
            <a:noAutofit/>
          </a:bodyPr>
          <a:lstStyle>
            <a:lvl1pPr>
              <a:defRPr sz="1335">
                <a:solidFill>
                  <a:schemeClr val="tx1">
                    <a:lumMod val="75000"/>
                    <a:lumOff val="25000"/>
                  </a:schemeClr>
                </a:solidFill>
              </a:defRPr>
            </a:lvl1pPr>
            <a:lvl2pPr>
              <a:defRPr sz="1335">
                <a:solidFill>
                  <a:schemeClr val="tx1">
                    <a:lumMod val="75000"/>
                    <a:lumOff val="25000"/>
                  </a:schemeClr>
                </a:solidFill>
              </a:defRPr>
            </a:lvl2pPr>
            <a:lvl3pPr>
              <a:defRPr sz="1335">
                <a:solidFill>
                  <a:schemeClr val="tx1">
                    <a:lumMod val="75000"/>
                    <a:lumOff val="25000"/>
                  </a:schemeClr>
                </a:solidFill>
              </a:defRPr>
            </a:lvl3pPr>
            <a:lvl4pPr>
              <a:defRPr sz="1335">
                <a:solidFill>
                  <a:schemeClr val="tx1">
                    <a:lumMod val="75000"/>
                    <a:lumOff val="25000"/>
                  </a:schemeClr>
                </a:solidFill>
              </a:defRPr>
            </a:lvl4pPr>
            <a:lvl5pPr>
              <a:defRPr sz="1335">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2020-05-25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360359"/>
            <a:ext cx="8139178" cy="540538"/>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1081076"/>
            <a:ext cx="3962432" cy="317819"/>
          </a:xfrm>
        </p:spPr>
        <p:txBody>
          <a:bodyPr lIns="101600" tIns="38100" rIns="76200" bIns="38100" anchor="t" anchorCtr="0">
            <a:noAutofit/>
          </a:bodyPr>
          <a:lstStyle>
            <a:lvl1pPr marL="0" indent="0" eaLnBrk="1" fontAlgn="auto" latinLnBrk="0" hangingPunct="1">
              <a:lnSpc>
                <a:spcPct val="100000"/>
              </a:lnSpc>
              <a:spcAft>
                <a:spcPts val="0"/>
              </a:spcAft>
              <a:buNone/>
              <a:defRPr sz="1670" b="1" u="none" strike="noStrike" kern="1200" cap="none" spc="200" normalizeH="0" baseline="0">
                <a:solidFill>
                  <a:schemeClr val="tx1"/>
                </a:solidFill>
                <a:uFillTx/>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92355"/>
            <a:ext cx="3962400"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081076"/>
            <a:ext cx="3962432" cy="317819"/>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670" b="1" i="0" u="none" strike="noStrike" kern="1200" cap="none" spc="200" normalizeH="0" baseline="0" noProof="1" dirty="0">
                <a:solidFill>
                  <a:schemeClr val="tx1"/>
                </a:solidFill>
                <a:uFillTx/>
                <a:latin typeface="+mn-lt"/>
                <a:ea typeface="+mn-ea"/>
                <a:cs typeface="+mn-cs"/>
                <a:sym typeface="+mn-ea"/>
              </a:defRPr>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92355"/>
            <a:ext cx="3962432" cy="3797309"/>
          </a:xfrm>
        </p:spPr>
        <p:txBody>
          <a:bodyPr vert="horz" lIns="101600" tIns="0" rIns="82550" bIns="0" rtlCol="0">
            <a:no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2020-05-25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335"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2020-05-25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2020-05-25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502448" y="1081076"/>
            <a:ext cx="3962432" cy="4204186"/>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572135" marR="0" lvl="1" indent="-1905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335" b="0" i="0" u="none" strike="noStrike" kern="1200" cap="none" spc="150" normalizeH="0" baseline="0" noProof="1" dirty="0">
                <a:solidFill>
                  <a:schemeClr val="tx1"/>
                </a:solidFill>
                <a:uFillTx/>
                <a:latin typeface="+mn-lt"/>
                <a:ea typeface="+mn-ea"/>
                <a:cs typeface="+mn-cs"/>
                <a:sym typeface="+mn-ea"/>
              </a:defRPr>
            </a:lvl2pPr>
            <a:lvl3pPr marL="953135" marR="0" lvl="2"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3pPr>
            <a:lvl4pPr marL="1334770" marR="0" lvl="3"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4pPr>
            <a:lvl5pPr marL="1715770" marR="0" lvl="4"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4679194" y="1081076"/>
            <a:ext cx="3962432" cy="4204186"/>
          </a:xfrm>
        </p:spPr>
        <p:txBody>
          <a:bodyPr vert="horz" lIns="101600" tIns="0" rIns="82550" bIns="0" rtlCol="0">
            <a:normAutofit/>
          </a:bodyPr>
          <a:lstStyle>
            <a:lvl1pPr marL="190500" marR="0" lvl="0" indent="-1905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335"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2020-05-25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794548"/>
            <a:ext cx="713238" cy="4495231"/>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0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794541"/>
            <a:ext cx="7371076" cy="4495231"/>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2020-05-25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2020-05-25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794548"/>
            <a:ext cx="8139178" cy="4204186"/>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2020-05-25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502412" y="2159050"/>
            <a:ext cx="8139178" cy="750053"/>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4505"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6202"/>
            <a:ext cx="7886700" cy="2379650"/>
          </a:xfrm>
        </p:spPr>
        <p:txBody>
          <a:bodyPr anchor="b"/>
          <a:lstStyle>
            <a:lvl1pPr>
              <a:defRPr sz="5005"/>
            </a:lvl1pPr>
          </a:lstStyle>
          <a:p>
            <a:r>
              <a:rPr lang="zh-CN" altLang="en-US"/>
              <a:t>单击此处编辑母版标题样式</a:t>
            </a:r>
          </a:p>
        </p:txBody>
      </p:sp>
      <p:sp>
        <p:nvSpPr>
          <p:cNvPr id="3" name="文本占位符 2"/>
          <p:cNvSpPr>
            <a:spLocks noGrp="1"/>
          </p:cNvSpPr>
          <p:nvPr>
            <p:ph type="body" idx="1"/>
          </p:nvPr>
        </p:nvSpPr>
        <p:spPr>
          <a:xfrm>
            <a:off x="623888" y="3828364"/>
            <a:ext cx="7886700" cy="1251402"/>
          </a:xfrm>
        </p:spPr>
        <p:txBody>
          <a:bodyPr/>
          <a:lstStyle>
            <a:lvl1pPr marL="0" indent="0">
              <a:buNone/>
              <a:defRPr sz="2000">
                <a:solidFill>
                  <a:schemeClr val="tx1">
                    <a:tint val="75000"/>
                  </a:schemeClr>
                </a:solidFill>
              </a:defRPr>
            </a:lvl1pPr>
            <a:lvl2pPr marL="381000" indent="0">
              <a:buNone/>
              <a:defRPr sz="1670">
                <a:solidFill>
                  <a:schemeClr val="tx1">
                    <a:tint val="75000"/>
                  </a:schemeClr>
                </a:solidFill>
              </a:defRPr>
            </a:lvl2pPr>
            <a:lvl3pPr marL="762635" indent="0">
              <a:buNone/>
              <a:defRPr sz="1500">
                <a:solidFill>
                  <a:schemeClr val="tx1">
                    <a:tint val="75000"/>
                  </a:schemeClr>
                </a:solidFill>
              </a:defRPr>
            </a:lvl3pPr>
            <a:lvl4pPr marL="1143635" indent="0">
              <a:buNone/>
              <a:defRPr sz="1335">
                <a:solidFill>
                  <a:schemeClr val="tx1">
                    <a:tint val="75000"/>
                  </a:schemeClr>
                </a:solidFill>
              </a:defRPr>
            </a:lvl4pPr>
            <a:lvl5pPr marL="1525270" indent="0">
              <a:buNone/>
              <a:defRPr sz="1335">
                <a:solidFill>
                  <a:schemeClr val="tx1">
                    <a:tint val="75000"/>
                  </a:schemeClr>
                </a:solidFill>
              </a:defRPr>
            </a:lvl5pPr>
            <a:lvl6pPr marL="1906270" indent="0">
              <a:buNone/>
              <a:defRPr sz="1335">
                <a:solidFill>
                  <a:schemeClr val="tx1">
                    <a:tint val="75000"/>
                  </a:schemeClr>
                </a:solidFill>
              </a:defRPr>
            </a:lvl6pPr>
            <a:lvl7pPr marL="2288540" indent="0">
              <a:buNone/>
              <a:defRPr sz="1335">
                <a:solidFill>
                  <a:schemeClr val="tx1">
                    <a:tint val="75000"/>
                  </a:schemeClr>
                </a:solidFill>
              </a:defRPr>
            </a:lvl7pPr>
            <a:lvl8pPr marL="2670175" indent="0">
              <a:buNone/>
              <a:defRPr sz="1335">
                <a:solidFill>
                  <a:schemeClr val="tx1">
                    <a:tint val="75000"/>
                  </a:schemeClr>
                </a:solidFill>
              </a:defRPr>
            </a:lvl8pPr>
            <a:lvl9pPr marL="3051175"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522870"/>
            <a:ext cx="3886200" cy="362972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574"/>
            <a:ext cx="7886700" cy="1105737"/>
          </a:xfrm>
        </p:spPr>
        <p:txBody>
          <a:bodyPr/>
          <a:lstStyle/>
          <a:p>
            <a:r>
              <a:rPr lang="zh-CN" altLang="en-US"/>
              <a:t>单击此处编辑母版标题样式</a:t>
            </a:r>
          </a:p>
        </p:txBody>
      </p:sp>
      <p:sp>
        <p:nvSpPr>
          <p:cNvPr id="3" name="文本占位符 2"/>
          <p:cNvSpPr>
            <a:spLocks noGrp="1"/>
          </p:cNvSpPr>
          <p:nvPr>
            <p:ph type="body" idx="1"/>
          </p:nvPr>
        </p:nvSpPr>
        <p:spPr>
          <a:xfrm>
            <a:off x="629841" y="1402365"/>
            <a:ext cx="3868340"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89643"/>
            <a:ext cx="3868340"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402365"/>
            <a:ext cx="3887391" cy="687278"/>
          </a:xfrm>
        </p:spPr>
        <p:txBody>
          <a:bodyPr anchor="b"/>
          <a:lstStyle>
            <a:lvl1pPr marL="0" indent="0">
              <a:buNone/>
              <a:defRPr sz="2000" b="1"/>
            </a:lvl1pPr>
            <a:lvl2pPr marL="381000" indent="0">
              <a:buNone/>
              <a:defRPr sz="1670" b="1"/>
            </a:lvl2pPr>
            <a:lvl3pPr marL="762635" indent="0">
              <a:buNone/>
              <a:defRPr sz="1500" b="1"/>
            </a:lvl3pPr>
            <a:lvl4pPr marL="1143635" indent="0">
              <a:buNone/>
              <a:defRPr sz="1335" b="1"/>
            </a:lvl4pPr>
            <a:lvl5pPr marL="1525270" indent="0">
              <a:buNone/>
              <a:defRPr sz="1335" b="1"/>
            </a:lvl5pPr>
            <a:lvl6pPr marL="1906270" indent="0">
              <a:buNone/>
              <a:defRPr sz="1335" b="1"/>
            </a:lvl6pPr>
            <a:lvl7pPr marL="2288540" indent="0">
              <a:buNone/>
              <a:defRPr sz="1335" b="1"/>
            </a:lvl7pPr>
            <a:lvl8pPr marL="2670175" indent="0">
              <a:buNone/>
              <a:defRPr sz="1335" b="1"/>
            </a:lvl8pPr>
            <a:lvl9pPr marL="3051175"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89643"/>
            <a:ext cx="3887391" cy="30735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3674"/>
            <a:ext cx="4629150" cy="4065402"/>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380"/>
            <a:ext cx="2949178" cy="1334829"/>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3674"/>
            <a:ext cx="4629150" cy="4065402"/>
          </a:xfrm>
        </p:spPr>
        <p:txBody>
          <a:bodyPr/>
          <a:lstStyle>
            <a:lvl1pPr marL="0" indent="0">
              <a:buNone/>
              <a:defRPr sz="2670"/>
            </a:lvl1pPr>
            <a:lvl2pPr marL="381000" indent="0">
              <a:buNone/>
              <a:defRPr sz="2335"/>
            </a:lvl2pPr>
            <a:lvl3pPr marL="762635" indent="0">
              <a:buNone/>
              <a:defRPr sz="2000"/>
            </a:lvl3pPr>
            <a:lvl4pPr marL="1143635" indent="0">
              <a:buNone/>
              <a:defRPr sz="1670"/>
            </a:lvl4pPr>
            <a:lvl5pPr marL="1525270" indent="0">
              <a:buNone/>
              <a:defRPr sz="1670"/>
            </a:lvl5pPr>
            <a:lvl6pPr marL="1906270" indent="0">
              <a:buNone/>
              <a:defRPr sz="1670"/>
            </a:lvl6pPr>
            <a:lvl7pPr marL="2288540" indent="0">
              <a:buNone/>
              <a:defRPr sz="1670"/>
            </a:lvl7pPr>
            <a:lvl8pPr marL="2670175" indent="0">
              <a:buNone/>
              <a:defRPr sz="1670"/>
            </a:lvl8pPr>
            <a:lvl9pPr marL="3051175" indent="0">
              <a:buNone/>
              <a:defRPr sz="1670"/>
            </a:lvl9pPr>
          </a:lstStyle>
          <a:p>
            <a:endParaRPr lang="zh-CN" altLang="en-US"/>
          </a:p>
        </p:txBody>
      </p:sp>
      <p:sp>
        <p:nvSpPr>
          <p:cNvPr id="4" name="文本占位符 3"/>
          <p:cNvSpPr>
            <a:spLocks noGrp="1"/>
          </p:cNvSpPr>
          <p:nvPr>
            <p:ph type="body" sz="half" idx="2"/>
          </p:nvPr>
        </p:nvSpPr>
        <p:spPr>
          <a:xfrm>
            <a:off x="629841" y="1716209"/>
            <a:ext cx="2949178" cy="3179489"/>
          </a:xfrm>
        </p:spPr>
        <p:txBody>
          <a:bodyPr/>
          <a:lstStyle>
            <a:lvl1pPr marL="0" indent="0">
              <a:buNone/>
              <a:defRPr sz="1335"/>
            </a:lvl1pPr>
            <a:lvl2pPr marL="381000" indent="0">
              <a:buNone/>
              <a:defRPr sz="1170"/>
            </a:lvl2pPr>
            <a:lvl3pPr marL="762635" indent="0">
              <a:buNone/>
              <a:defRPr sz="1000"/>
            </a:lvl3pPr>
            <a:lvl4pPr marL="1143635" indent="0">
              <a:buNone/>
              <a:defRPr sz="835"/>
            </a:lvl4pPr>
            <a:lvl5pPr marL="1525270" indent="0">
              <a:buNone/>
              <a:defRPr sz="835"/>
            </a:lvl5pPr>
            <a:lvl6pPr marL="1906270" indent="0">
              <a:buNone/>
              <a:defRPr sz="835"/>
            </a:lvl6pPr>
            <a:lvl7pPr marL="2288540" indent="0">
              <a:buNone/>
              <a:defRPr sz="835"/>
            </a:lvl7pPr>
            <a:lvl8pPr marL="2670175" indent="0">
              <a:buNone/>
              <a:defRPr sz="835"/>
            </a:lvl8pPr>
            <a:lvl9pPr marL="3051175"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0A211A1-CB9C-4350-AF49-E9BF2084F0C1}" type="datetimeFigureOut">
              <a:rPr lang="zh-CN" altLang="en-US" smtClean="0"/>
              <a:t>2020-05-25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9DD4E9-7B71-4C38-BB0F-104127232E2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574"/>
            <a:ext cx="7886700" cy="110573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2870"/>
            <a:ext cx="7886700" cy="3629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5302237"/>
            <a:ext cx="2057400" cy="304574"/>
          </a:xfrm>
          <a:prstGeom prst="rect">
            <a:avLst/>
          </a:prstGeom>
        </p:spPr>
        <p:txBody>
          <a:bodyPr vert="horz" lIns="91440" tIns="45720" rIns="91440" bIns="45720" rtlCol="0" anchor="ctr"/>
          <a:lstStyle>
            <a:lvl1pPr algn="l">
              <a:defRPr sz="1000">
                <a:solidFill>
                  <a:schemeClr val="tx1">
                    <a:tint val="75000"/>
                  </a:schemeClr>
                </a:solidFill>
              </a:defRPr>
            </a:lvl1pPr>
          </a:lstStyle>
          <a:p>
            <a:fld id="{20A211A1-CB9C-4350-AF49-E9BF2084F0C1}" type="datetimeFigureOut">
              <a:rPr lang="zh-CN" altLang="en-US" smtClean="0"/>
              <a:t>2020-05-25</a:t>
            </a:fld>
            <a:endParaRPr lang="zh-CN" altLang="en-US"/>
          </a:p>
        </p:txBody>
      </p:sp>
      <p:sp>
        <p:nvSpPr>
          <p:cNvPr id="5" name="页脚占位符 4"/>
          <p:cNvSpPr>
            <a:spLocks noGrp="1"/>
          </p:cNvSpPr>
          <p:nvPr>
            <p:ph type="ftr" sz="quarter" idx="3"/>
          </p:nvPr>
        </p:nvSpPr>
        <p:spPr>
          <a:xfrm>
            <a:off x="3028950" y="5302237"/>
            <a:ext cx="3086100" cy="304574"/>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5302237"/>
            <a:ext cx="2057400" cy="304574"/>
          </a:xfrm>
          <a:prstGeom prst="rect">
            <a:avLst/>
          </a:prstGeom>
        </p:spPr>
        <p:txBody>
          <a:bodyPr vert="horz" lIns="91440" tIns="45720" rIns="91440" bIns="45720" rtlCol="0" anchor="ctr"/>
          <a:lstStyle>
            <a:lvl1pPr algn="r">
              <a:defRPr sz="1000">
                <a:solidFill>
                  <a:schemeClr val="tx1">
                    <a:tint val="75000"/>
                  </a:schemeClr>
                </a:solidFill>
              </a:defRPr>
            </a:lvl1pPr>
          </a:lstStyle>
          <a:p>
            <a:fld id="{A29DD4E9-7B71-4C38-BB0F-104127232E2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62635" rtl="0" eaLnBrk="1" latinLnBrk="0" hangingPunct="1">
        <a:lnSpc>
          <a:spcPct val="90000"/>
        </a:lnSpc>
        <a:spcBef>
          <a:spcPct val="0"/>
        </a:spcBef>
        <a:buNone/>
        <a:defRPr sz="3670" kern="1200">
          <a:solidFill>
            <a:schemeClr val="tx1"/>
          </a:solidFill>
          <a:latin typeface="+mj-lt"/>
          <a:ea typeface="+mj-ea"/>
          <a:cs typeface="+mj-cs"/>
        </a:defRPr>
      </a:lvl1pPr>
    </p:titleStyle>
    <p:bodyStyle>
      <a:lvl1pPr marL="190500" indent="-190500" algn="l" defTabSz="762635" rtl="0" eaLnBrk="1" latinLnBrk="0" hangingPunct="1">
        <a:lnSpc>
          <a:spcPct val="90000"/>
        </a:lnSpc>
        <a:spcBef>
          <a:spcPct val="167000"/>
        </a:spcBef>
        <a:buFont typeface="Arial" panose="020B0604020202020204" pitchFamily="34" charset="0"/>
        <a:buChar char="•"/>
        <a:defRPr sz="2335" kern="1200">
          <a:solidFill>
            <a:schemeClr val="tx1"/>
          </a:solidFill>
          <a:latin typeface="+mn-lt"/>
          <a:ea typeface="+mn-ea"/>
          <a:cs typeface="+mn-cs"/>
        </a:defRPr>
      </a:lvl1pPr>
      <a:lvl2pPr marL="572135" indent="-190500" algn="l" defTabSz="762635" rtl="0" eaLnBrk="1" latinLnBrk="0" hangingPunct="1">
        <a:lnSpc>
          <a:spcPct val="90000"/>
        </a:lnSpc>
        <a:spcBef>
          <a:spcPct val="84000"/>
        </a:spcBef>
        <a:buFont typeface="Arial" panose="020B0604020202020204" pitchFamily="34" charset="0"/>
        <a:buChar char="•"/>
        <a:defRPr sz="2000" kern="1200">
          <a:solidFill>
            <a:schemeClr val="tx1"/>
          </a:solidFill>
          <a:latin typeface="+mn-lt"/>
          <a:ea typeface="+mn-ea"/>
          <a:cs typeface="+mn-cs"/>
        </a:defRPr>
      </a:lvl2pPr>
      <a:lvl3pPr marL="953135" indent="-190500" algn="l" defTabSz="762635" rtl="0" eaLnBrk="1" latinLnBrk="0" hangingPunct="1">
        <a:lnSpc>
          <a:spcPct val="90000"/>
        </a:lnSpc>
        <a:spcBef>
          <a:spcPct val="84000"/>
        </a:spcBef>
        <a:buFont typeface="Arial" panose="020B0604020202020204" pitchFamily="34" charset="0"/>
        <a:buChar char="•"/>
        <a:defRPr sz="1670" kern="1200">
          <a:solidFill>
            <a:schemeClr val="tx1"/>
          </a:solidFill>
          <a:latin typeface="+mn-lt"/>
          <a:ea typeface="+mn-ea"/>
          <a:cs typeface="+mn-cs"/>
        </a:defRPr>
      </a:lvl3pPr>
      <a:lvl4pPr marL="1334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4pPr>
      <a:lvl5pPr marL="171577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502412" y="360359"/>
            <a:ext cx="8139178" cy="540538"/>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502412" y="1081076"/>
            <a:ext cx="8139178" cy="4204186"/>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59807" y="5296801"/>
            <a:ext cx="2025000" cy="264263"/>
          </a:xfrm>
          <a:prstGeom prst="rect">
            <a:avLst/>
          </a:prstGeom>
        </p:spPr>
        <p:txBody>
          <a:bodyPr vert="horz" lIns="91440" tIns="45720" rIns="91440" bIns="45720" rtlCol="0" anchor="ctr">
            <a:normAutofit/>
          </a:bodyPr>
          <a:lstStyle>
            <a:lvl1pPr algn="l">
              <a:defRPr sz="1000">
                <a:solidFill>
                  <a:schemeClr val="tx1">
                    <a:tint val="75000"/>
                  </a:schemeClr>
                </a:solidFill>
              </a:defRPr>
            </a:lvl1pPr>
          </a:lstStyle>
          <a:p>
            <a:fld id="{760FBDFE-C587-4B4C-A407-44438C67B59E}" type="datetimeFigureOut">
              <a:rPr lang="zh-CN" altLang="en-US" smtClean="0"/>
              <a:t>2020-05-25</a:t>
            </a:fld>
            <a:endParaRPr lang="zh-CN" altLang="en-US"/>
          </a:p>
        </p:txBody>
      </p:sp>
      <p:sp>
        <p:nvSpPr>
          <p:cNvPr id="5" name="页脚占位符 4"/>
          <p:cNvSpPr>
            <a:spLocks noGrp="1"/>
          </p:cNvSpPr>
          <p:nvPr>
            <p:ph type="ftr" sz="quarter" idx="3"/>
            <p:custDataLst>
              <p:tags r:id="rId16"/>
            </p:custDataLst>
          </p:nvPr>
        </p:nvSpPr>
        <p:spPr>
          <a:xfrm>
            <a:off x="3087000" y="5296801"/>
            <a:ext cx="2970000" cy="264263"/>
          </a:xfrm>
          <a:prstGeom prst="rect">
            <a:avLst/>
          </a:prstGeom>
        </p:spPr>
        <p:txBody>
          <a:bodyPr vert="horz" lIns="91440" tIns="45720" rIns="91440" bIns="45720" rtlCol="0" anchor="ctr">
            <a:normAutofit/>
          </a:bodyPr>
          <a:lstStyle>
            <a:lvl1pPr algn="ctr">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6457950" y="5296801"/>
            <a:ext cx="2025000" cy="264263"/>
          </a:xfrm>
          <a:prstGeom prst="rect">
            <a:avLst/>
          </a:prstGeom>
        </p:spPr>
        <p:txBody>
          <a:bodyPr vert="horz" lIns="91440" tIns="45720" rIns="91440" bIns="45720" rtlCol="0" anchor="ctr">
            <a:normAutofit/>
          </a:bodyPr>
          <a:lstStyle>
            <a:lvl1pPr algn="r">
              <a:defRPr sz="10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2635" rtl="0" eaLnBrk="1" fontAlgn="auto" latinLnBrk="0" hangingPunct="1">
        <a:lnSpc>
          <a:spcPct val="100000"/>
        </a:lnSpc>
        <a:spcBef>
          <a:spcPct val="0"/>
        </a:spcBef>
        <a:buNone/>
        <a:defRPr sz="2335" b="1" u="none" strike="noStrike" kern="1200" cap="none" spc="200" normalizeH="0">
          <a:solidFill>
            <a:schemeClr val="tx1"/>
          </a:solidFill>
          <a:uFillTx/>
          <a:latin typeface="+mj-lt"/>
          <a:ea typeface="+mj-ea"/>
          <a:cs typeface="+mj-cs"/>
        </a:defRPr>
      </a:lvl1pPr>
    </p:titleStyle>
    <p:bodyStyle>
      <a:lvl1pPr marL="19050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1pPr>
      <a:lvl2pPr marL="572135" indent="-190500" algn="l" defTabSz="762635" rtl="0" eaLnBrk="1" fontAlgn="auto" latinLnBrk="0" hangingPunct="1">
        <a:lnSpc>
          <a:spcPct val="130000"/>
        </a:lnSpc>
        <a:spcBef>
          <a:spcPts val="0"/>
        </a:spcBef>
        <a:spcAft>
          <a:spcPts val="1000"/>
        </a:spcAft>
        <a:buFont typeface="Arial" panose="020B0604020202020204" pitchFamily="34" charset="0"/>
        <a:buChar char="•"/>
        <a:tabLst>
          <a:tab pos="1343025" algn="l"/>
        </a:tabLst>
        <a:defRPr sz="1335" u="none" strike="noStrike" kern="1200" cap="none" spc="150" normalizeH="0" baseline="0">
          <a:solidFill>
            <a:schemeClr val="tx1"/>
          </a:solidFill>
          <a:uFillTx/>
          <a:latin typeface="+mn-lt"/>
          <a:ea typeface="+mn-ea"/>
          <a:cs typeface="+mn-cs"/>
        </a:defRPr>
      </a:lvl2pPr>
      <a:lvl3pPr marL="953135"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3pPr>
      <a:lvl4pPr marL="133477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4pPr>
      <a:lvl5pPr marL="1715770" indent="-190500" algn="l" defTabSz="762635" rtl="0" eaLnBrk="1" fontAlgn="auto" latinLnBrk="0" hangingPunct="1">
        <a:lnSpc>
          <a:spcPct val="130000"/>
        </a:lnSpc>
        <a:spcBef>
          <a:spcPts val="0"/>
        </a:spcBef>
        <a:spcAft>
          <a:spcPts val="1000"/>
        </a:spcAft>
        <a:buFont typeface="Arial" panose="020B0604020202020204" pitchFamily="34" charset="0"/>
        <a:buChar char="•"/>
        <a:defRPr sz="1335" u="none" strike="noStrike" kern="1200" cap="none" spc="150" normalizeH="0" baseline="0">
          <a:solidFill>
            <a:schemeClr val="tx1"/>
          </a:solidFill>
          <a:uFillTx/>
          <a:latin typeface="+mn-lt"/>
          <a:ea typeface="+mn-ea"/>
          <a:cs typeface="+mn-cs"/>
        </a:defRPr>
      </a:lvl5pPr>
      <a:lvl6pPr marL="2098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79040"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0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1675" indent="-190500" algn="l" defTabSz="762635"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000"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3635"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270" algn="l" defTabSz="762635" rtl="0" eaLnBrk="1" latinLnBrk="0" hangingPunct="1">
        <a:defRPr sz="1500" kern="1200">
          <a:solidFill>
            <a:schemeClr val="tx1"/>
          </a:solidFill>
          <a:latin typeface="+mn-lt"/>
          <a:ea typeface="+mn-ea"/>
          <a:cs typeface="+mn-cs"/>
        </a:defRPr>
      </a:lvl6pPr>
      <a:lvl7pPr marL="2288540" algn="l" defTabSz="762635" rtl="0" eaLnBrk="1" latinLnBrk="0" hangingPunct="1">
        <a:defRPr sz="1500" kern="1200">
          <a:solidFill>
            <a:schemeClr val="tx1"/>
          </a:solidFill>
          <a:latin typeface="+mn-lt"/>
          <a:ea typeface="+mn-ea"/>
          <a:cs typeface="+mn-cs"/>
        </a:defRPr>
      </a:lvl7pPr>
      <a:lvl8pPr marL="2670175"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xml"/><Relationship Id="rId1" Type="http://schemas.openxmlformats.org/officeDocument/2006/relationships/tags" Target="../tags/tag80.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81.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82.xml"/><Relationship Id="rId5"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5.xml"/><Relationship Id="rId7" Type="http://schemas.openxmlformats.org/officeDocument/2006/relationships/notesSlide" Target="../notesSlides/notesSlide13.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tags" Target="../tags/tag8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88.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89.xml"/><Relationship Id="rId5"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90.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91.xml"/><Relationship Id="rId5"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92.xml"/><Relationship Id="rId6" Type="http://schemas.openxmlformats.org/officeDocument/2006/relationships/image" Target="../media/image18.png"/><Relationship Id="rId5"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5.xml"/><Relationship Id="rId7" Type="http://schemas.openxmlformats.org/officeDocument/2006/relationships/notesSlide" Target="../notesSlides/notesSlide1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Layout" Target="../slideLayouts/slideLayout2.xml"/><Relationship Id="rId5" Type="http://schemas.openxmlformats.org/officeDocument/2006/relationships/tags" Target="../tags/tag97.xml"/><Relationship Id="rId4" Type="http://schemas.openxmlformats.org/officeDocument/2006/relationships/tags" Target="../tags/tag96.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2.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98.xml"/><Relationship Id="rId5"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99.xml"/><Relationship Id="rId5"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00.xml"/><Relationship Id="rId5"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101.xml"/><Relationship Id="rId5"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102.xml"/><Relationship Id="rId6" Type="http://schemas.openxmlformats.org/officeDocument/2006/relationships/image" Target="../media/image19.png"/><Relationship Id="rId5" Type="http://schemas.openxmlformats.org/officeDocument/2006/relationships/image" Target="../media/image2.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103.xml"/><Relationship Id="rId6" Type="http://schemas.openxmlformats.org/officeDocument/2006/relationships/image" Target="../media/image20.png"/><Relationship Id="rId5"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104.xml"/><Relationship Id="rId5"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105.xml"/><Relationship Id="rId5" Type="http://schemas.openxmlformats.org/officeDocument/2006/relationships/image" Target="../media/image2.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ags" Target="../tags/tag106.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9.xml"/><Relationship Id="rId7" Type="http://schemas.openxmlformats.org/officeDocument/2006/relationships/notesSlide" Target="../notesSlides/notesSlide29.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2.xml"/><Relationship Id="rId5" Type="http://schemas.openxmlformats.org/officeDocument/2006/relationships/tags" Target="../tags/tag111.xml"/><Relationship Id="rId4" Type="http://schemas.openxmlformats.org/officeDocument/2006/relationships/tags" Target="../tags/tag1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69.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112.xml"/><Relationship Id="rId5" Type="http://schemas.openxmlformats.org/officeDocument/2006/relationships/image" Target="../media/image2.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11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4.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70.xml"/><Relationship Id="rId6" Type="http://schemas.openxmlformats.org/officeDocument/2006/relationships/hyperlink" Target="https://github.com/datawhalechina/dive-into-cv-pytorch" TargetMode="Externa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3.xml"/><Relationship Id="rId7" Type="http://schemas.openxmlformats.org/officeDocument/2006/relationships/notesSlide" Target="../notesSlides/notesSlide5.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2.xml"/><Relationship Id="rId5" Type="http://schemas.openxmlformats.org/officeDocument/2006/relationships/tags" Target="../tags/tag75.xml"/><Relationship Id="rId4" Type="http://schemas.openxmlformats.org/officeDocument/2006/relationships/tags" Target="../tags/tag7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6.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8.xml"/><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78.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79.xml"/><Relationship Id="rId6" Type="http://schemas.openxmlformats.org/officeDocument/2006/relationships/image" Target="../media/image11.pn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15" name="矩形 14"/>
          <p:cNvSpPr/>
          <p:nvPr/>
        </p:nvSpPr>
        <p:spPr>
          <a:xfrm>
            <a:off x="1112361" y="2071663"/>
            <a:ext cx="6918960" cy="6337935"/>
          </a:xfrm>
          <a:prstGeom prst="rect">
            <a:avLst/>
          </a:prstGeom>
          <a:blipFill rotWithShape="1">
            <a:blip r:embed="rId6">
              <a:alphaModFix amt="70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14" name="PA-文本 Rectangle 97"/>
          <p:cNvSpPr>
            <a:spLocks noChangeArrowheads="1"/>
          </p:cNvSpPr>
          <p:nvPr>
            <p:custDataLst>
              <p:tags r:id="rId2"/>
            </p:custDataLst>
          </p:nvPr>
        </p:nvSpPr>
        <p:spPr bwMode="auto">
          <a:xfrm>
            <a:off x="2178540" y="3788026"/>
            <a:ext cx="4786653"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lnSpc>
                <a:spcPct val="120000"/>
              </a:lnSpc>
            </a:pPr>
            <a:r>
              <a:rPr lang="zh-CN" altLang="en-US" sz="1200" spc="300" dirty="0" smtClean="0">
                <a:solidFill>
                  <a:schemeClr val="bg1"/>
                </a:solidFill>
                <a:latin typeface="微软雅黑" panose="020B0503020204020204" pitchFamily="34" charset="-122"/>
                <a:ea typeface="微软雅黑" panose="020B0503020204020204" pitchFamily="34" charset="-122"/>
              </a:rPr>
              <a:t>分享人：小武 </a:t>
            </a:r>
          </a:p>
        </p:txBody>
      </p:sp>
      <p:sp>
        <p:nvSpPr>
          <p:cNvPr id="4" name="PA-文本 文本框 3"/>
          <p:cNvSpPr txBox="1"/>
          <p:nvPr>
            <p:custDataLst>
              <p:tags r:id="rId3"/>
            </p:custDataLst>
          </p:nvPr>
        </p:nvSpPr>
        <p:spPr>
          <a:xfrm>
            <a:off x="820425" y="1535661"/>
            <a:ext cx="7503160" cy="1936750"/>
          </a:xfrm>
          <a:prstGeom prst="rect">
            <a:avLst/>
          </a:prstGeom>
          <a:noFill/>
        </p:spPr>
        <p:txBody>
          <a:bodyPr wrap="none" lIns="68578" tIns="34289" rIns="68578" bIns="34289" rtlCol="0">
            <a:spAutoFit/>
          </a:bodyPr>
          <a:lstStyle/>
          <a:p>
            <a:pPr algn="ctr"/>
            <a:r>
              <a:rPr lang="en-US" altLang="zh-CN" sz="4050" b="1" spc="140" dirty="0">
                <a:solidFill>
                  <a:schemeClr val="bg1"/>
                </a:solidFill>
                <a:latin typeface="微软雅黑" panose="020B0503020204020204" pitchFamily="34" charset="-122"/>
                <a:ea typeface="微软雅黑" panose="020B0503020204020204" pitchFamily="34" charset="-122"/>
                <a:sym typeface="+mn-ea"/>
              </a:rPr>
              <a:t>Datawhale</a:t>
            </a:r>
            <a:r>
              <a:rPr lang="zh-CN" altLang="en-US" sz="4050" b="1" spc="140" dirty="0">
                <a:solidFill>
                  <a:schemeClr val="bg1"/>
                </a:solidFill>
                <a:latin typeface="微软雅黑" panose="020B0503020204020204" pitchFamily="34" charset="-122"/>
                <a:ea typeface="微软雅黑" panose="020B0503020204020204" pitchFamily="34" charset="-122"/>
                <a:sym typeface="+mn-ea"/>
              </a:rPr>
              <a:t>零基础入门</a:t>
            </a:r>
            <a:r>
              <a:rPr lang="en-US" altLang="zh-CN" sz="4050" b="1" spc="140" dirty="0">
                <a:solidFill>
                  <a:schemeClr val="bg1"/>
                </a:solidFill>
                <a:latin typeface="微软雅黑" panose="020B0503020204020204" pitchFamily="34" charset="-122"/>
                <a:ea typeface="微软雅黑" panose="020B0503020204020204" pitchFamily="34" charset="-122"/>
                <a:sym typeface="+mn-ea"/>
              </a:rPr>
              <a:t>CV</a:t>
            </a:r>
            <a:r>
              <a:rPr lang="zh-CN" altLang="en-US" sz="4050" b="1" spc="140" dirty="0">
                <a:solidFill>
                  <a:schemeClr val="bg1"/>
                </a:solidFill>
                <a:latin typeface="微软雅黑" panose="020B0503020204020204" pitchFamily="34" charset="-122"/>
                <a:ea typeface="微软雅黑" panose="020B0503020204020204" pitchFamily="34" charset="-122"/>
                <a:sym typeface="+mn-ea"/>
              </a:rPr>
              <a:t>赛事</a:t>
            </a:r>
            <a:r>
              <a:rPr lang="en-US" altLang="zh-CN" sz="4050" b="1" spc="140" dirty="0">
                <a:solidFill>
                  <a:schemeClr val="bg1"/>
                </a:solidFill>
                <a:latin typeface="微软雅黑" panose="020B0503020204020204" pitchFamily="34" charset="-122"/>
                <a:ea typeface="微软雅黑" panose="020B0503020204020204" pitchFamily="34" charset="-122"/>
                <a:sym typeface="+mn-ea"/>
              </a:rPr>
              <a:t> </a:t>
            </a:r>
            <a:endParaRPr lang="zh-CN" altLang="en-US" sz="4050" b="1" spc="140" dirty="0">
              <a:solidFill>
                <a:schemeClr val="bg1"/>
              </a:solidFill>
              <a:latin typeface="微软雅黑" panose="020B0503020204020204" pitchFamily="34" charset="-122"/>
              <a:ea typeface="微软雅黑" panose="020B0503020204020204" pitchFamily="34" charset="-122"/>
            </a:endParaRPr>
          </a:p>
          <a:p>
            <a:pPr algn="ctr"/>
            <a:r>
              <a:rPr lang="zh-CN" altLang="en-US" sz="4050" b="1" spc="140" dirty="0">
                <a:solidFill>
                  <a:schemeClr val="bg1"/>
                </a:solidFill>
                <a:latin typeface="微软雅黑" panose="020B0503020204020204" pitchFamily="34" charset="-122"/>
                <a:ea typeface="微软雅黑" panose="020B0503020204020204" pitchFamily="34" charset="-122"/>
                <a:sym typeface="+mn-ea"/>
              </a:rPr>
              <a:t>街景字符编码识别 </a:t>
            </a:r>
            <a:endParaRPr lang="zh-CN" altLang="en-US" sz="4050" b="1" spc="140" dirty="0">
              <a:solidFill>
                <a:schemeClr val="bg1"/>
              </a:solidFill>
              <a:latin typeface="微软雅黑" panose="020B0503020204020204" pitchFamily="34" charset="-122"/>
              <a:ea typeface="微软雅黑" panose="020B0503020204020204" pitchFamily="34" charset="-122"/>
            </a:endParaRPr>
          </a:p>
          <a:p>
            <a:pPr algn="ctr"/>
            <a:r>
              <a:rPr lang="zh-CN" altLang="en-US" sz="4050" b="1" spc="140" dirty="0" smtClean="0">
                <a:solidFill>
                  <a:schemeClr val="bg1"/>
                </a:solidFill>
                <a:latin typeface="微软雅黑" panose="020B0503020204020204" pitchFamily="34" charset="-122"/>
                <a:ea typeface="微软雅黑" panose="020B0503020204020204" pitchFamily="34" charset="-122"/>
              </a:rPr>
              <a:t>数据读取和数据扩增</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-scipy</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Arial Unicode MS" panose="020B0604020202020204" pitchFamily="34" charset="-122"/>
                <a:ea typeface="Arial Unicode MS" panose="020B0604020202020204" pitchFamily="34" charset="-122"/>
                <a:cs typeface="Arial Unicode MS" panose="020B0604020202020204" pitchFamily="34" charset="-122"/>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4" name="文本框 13"/>
          <p:cNvSpPr txBox="1"/>
          <p:nvPr/>
        </p:nvSpPr>
        <p:spPr>
          <a:xfrm>
            <a:off x="789305" y="933450"/>
            <a:ext cx="3853180" cy="368300"/>
          </a:xfrm>
          <a:prstGeom prst="rect">
            <a:avLst/>
          </a:prstGeom>
          <a:noFill/>
        </p:spPr>
        <p:txBody>
          <a:bodyPr wrap="square" rtlCol="0">
            <a:spAutoFit/>
          </a:bodyPr>
          <a:lstStyle/>
          <a:p>
            <a:pPr marL="285750" indent="-285750">
              <a:buFont typeface="Wingdings" panose="05000000000000000000" charset="0"/>
              <a:buChar char="n"/>
            </a:pPr>
            <a:r>
              <a:rPr lang="zh-CN" altLang="en-US" dirty="0" smtClean="0"/>
              <a:t>图像模糊</a:t>
            </a:r>
            <a:endParaRPr lang="zh-CN" altLang="en-US" dirty="0"/>
          </a:p>
        </p:txBody>
      </p:sp>
      <p:pic>
        <p:nvPicPr>
          <p:cNvPr id="11" name="图片 10"/>
          <p:cNvPicPr>
            <a:picLocks noChangeAspect="1"/>
          </p:cNvPicPr>
          <p:nvPr/>
        </p:nvPicPr>
        <p:blipFill>
          <a:blip r:embed="rId6"/>
          <a:stretch>
            <a:fillRect/>
          </a:stretch>
        </p:blipFill>
        <p:spPr>
          <a:xfrm>
            <a:off x="4821555" y="1478915"/>
            <a:ext cx="2318385" cy="1547495"/>
          </a:xfrm>
          <a:prstGeom prst="rect">
            <a:avLst/>
          </a:prstGeom>
        </p:spPr>
      </p:pic>
      <p:sp>
        <p:nvSpPr>
          <p:cNvPr id="12" name="右弧形箭头 11"/>
          <p:cNvSpPr/>
          <p:nvPr/>
        </p:nvSpPr>
        <p:spPr>
          <a:xfrm>
            <a:off x="7232015" y="257365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pic>
        <p:nvPicPr>
          <p:cNvPr id="13" name="图片 12"/>
          <p:cNvPicPr>
            <a:picLocks noChangeAspect="1"/>
          </p:cNvPicPr>
          <p:nvPr/>
        </p:nvPicPr>
        <p:blipFill>
          <a:blip r:embed="rId6"/>
          <a:stretch>
            <a:fillRect/>
          </a:stretch>
        </p:blipFill>
        <p:spPr>
          <a:xfrm>
            <a:off x="4821555" y="1470025"/>
            <a:ext cx="2318385" cy="1547495"/>
          </a:xfrm>
          <a:prstGeom prst="rect">
            <a:avLst/>
          </a:prstGeom>
        </p:spPr>
      </p:pic>
      <p:pic>
        <p:nvPicPr>
          <p:cNvPr id="18" name="图片 17"/>
          <p:cNvPicPr>
            <a:picLocks noChangeAspect="1"/>
          </p:cNvPicPr>
          <p:nvPr/>
        </p:nvPicPr>
        <p:blipFill>
          <a:blip r:embed="rId6"/>
          <a:stretch>
            <a:fillRect/>
          </a:stretch>
        </p:blipFill>
        <p:spPr>
          <a:xfrm>
            <a:off x="4821555" y="1478915"/>
            <a:ext cx="2318385" cy="1547495"/>
          </a:xfrm>
          <a:prstGeom prst="rect">
            <a:avLst/>
          </a:prstGeom>
        </p:spPr>
      </p:pic>
      <p:sp>
        <p:nvSpPr>
          <p:cNvPr id="19" name="右弧形箭头 18"/>
          <p:cNvSpPr/>
          <p:nvPr/>
        </p:nvSpPr>
        <p:spPr>
          <a:xfrm>
            <a:off x="7232015" y="257365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pic>
        <p:nvPicPr>
          <p:cNvPr id="21" name="图片 20"/>
          <p:cNvPicPr>
            <a:picLocks noChangeAspect="1"/>
          </p:cNvPicPr>
          <p:nvPr/>
        </p:nvPicPr>
        <p:blipFill>
          <a:blip r:embed="rId7"/>
          <a:stretch>
            <a:fillRect/>
          </a:stretch>
        </p:blipFill>
        <p:spPr>
          <a:xfrm>
            <a:off x="4821555" y="3355975"/>
            <a:ext cx="2319020" cy="1501775"/>
          </a:xfrm>
          <a:prstGeom prst="rect">
            <a:avLst/>
          </a:prstGeom>
        </p:spPr>
      </p:pic>
      <p:pic>
        <p:nvPicPr>
          <p:cNvPr id="22" name="图片 21"/>
          <p:cNvPicPr>
            <a:picLocks noChangeAspect="1"/>
          </p:cNvPicPr>
          <p:nvPr/>
        </p:nvPicPr>
        <p:blipFill>
          <a:blip r:embed="rId8"/>
          <a:stretch>
            <a:fillRect/>
          </a:stretch>
        </p:blipFill>
        <p:spPr>
          <a:xfrm>
            <a:off x="1009650" y="1630045"/>
            <a:ext cx="2933700" cy="315277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-skimage</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4" name="文本框 13"/>
          <p:cNvSpPr txBox="1"/>
          <p:nvPr/>
        </p:nvSpPr>
        <p:spPr>
          <a:xfrm>
            <a:off x="789305" y="933450"/>
            <a:ext cx="3853180" cy="368300"/>
          </a:xfrm>
          <a:prstGeom prst="rect">
            <a:avLst/>
          </a:prstGeom>
          <a:noFill/>
        </p:spPr>
        <p:txBody>
          <a:bodyPr wrap="square" rtlCol="0">
            <a:spAutoFit/>
          </a:bodyPr>
          <a:lstStyle/>
          <a:p>
            <a:pPr marL="285750" indent="-285750">
              <a:buFont typeface="Wingdings" panose="05000000000000000000" charset="0"/>
              <a:buChar char="n"/>
            </a:pPr>
            <a:r>
              <a:rPr lang="zh-CN" altLang="en-US"/>
              <a:t>色彩转换</a:t>
            </a:r>
          </a:p>
        </p:txBody>
      </p:sp>
      <p:sp>
        <p:nvSpPr>
          <p:cNvPr id="8" name="右弧形箭头 7"/>
          <p:cNvSpPr/>
          <p:nvPr/>
        </p:nvSpPr>
        <p:spPr>
          <a:xfrm>
            <a:off x="7338695" y="257365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pic>
        <p:nvPicPr>
          <p:cNvPr id="13" name="图片 12"/>
          <p:cNvPicPr>
            <a:picLocks noChangeAspect="1"/>
          </p:cNvPicPr>
          <p:nvPr/>
        </p:nvPicPr>
        <p:blipFill>
          <a:blip r:embed="rId6"/>
          <a:stretch>
            <a:fillRect/>
          </a:stretch>
        </p:blipFill>
        <p:spPr>
          <a:xfrm>
            <a:off x="4928235" y="1470025"/>
            <a:ext cx="2318385" cy="1547495"/>
          </a:xfrm>
          <a:prstGeom prst="rect">
            <a:avLst/>
          </a:prstGeom>
        </p:spPr>
      </p:pic>
      <p:pic>
        <p:nvPicPr>
          <p:cNvPr id="9" name="图片 8"/>
          <p:cNvPicPr>
            <a:picLocks noChangeAspect="1"/>
          </p:cNvPicPr>
          <p:nvPr/>
        </p:nvPicPr>
        <p:blipFill>
          <a:blip r:embed="rId7"/>
          <a:stretch>
            <a:fillRect/>
          </a:stretch>
        </p:blipFill>
        <p:spPr>
          <a:xfrm>
            <a:off x="4928235" y="3264535"/>
            <a:ext cx="2322195" cy="1546860"/>
          </a:xfrm>
          <a:prstGeom prst="rect">
            <a:avLst/>
          </a:prstGeom>
        </p:spPr>
      </p:pic>
      <p:pic>
        <p:nvPicPr>
          <p:cNvPr id="17" name="图片 16"/>
          <p:cNvPicPr>
            <a:picLocks noChangeAspect="1"/>
          </p:cNvPicPr>
          <p:nvPr/>
        </p:nvPicPr>
        <p:blipFill>
          <a:blip r:embed="rId8"/>
          <a:stretch>
            <a:fillRect/>
          </a:stretch>
        </p:blipFill>
        <p:spPr>
          <a:xfrm>
            <a:off x="899160" y="1665605"/>
            <a:ext cx="3422015" cy="308419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sp>
        <p:nvSpPr>
          <p:cNvPr id="3" name="矩形 2"/>
          <p:cNvSpPr/>
          <p:nvPr/>
        </p:nvSpPr>
        <p:spPr>
          <a:xfrm>
            <a:off x="0" y="0"/>
            <a:ext cx="9144000" cy="5719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a:t>
              </a:r>
              <a:r>
                <a:rPr lang="zh-CN" altLang="en-US" sz="1500" b="1" dirty="0" smtClean="0">
                  <a:solidFill>
                    <a:srgbClr val="131927"/>
                  </a:solidFill>
                  <a:latin typeface="微软雅黑" panose="020B0503020204020204" pitchFamily="34" charset="-122"/>
                  <a:ea typeface="微软雅黑" panose="020B0503020204020204" pitchFamily="34" charset="-122"/>
                </a:rPr>
                <a:t>总结</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p:cNvSpPr txBox="1"/>
          <p:nvPr/>
        </p:nvSpPr>
        <p:spPr>
          <a:xfrm>
            <a:off x="509270" y="986790"/>
            <a:ext cx="8296910" cy="289179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b="1" dirty="0">
                <a:latin typeface="Times New Roman" panose="02020603050405020304" charset="0"/>
                <a:ea typeface="微软雅黑" panose="020B0503020204020204" pitchFamily="34" charset="-122"/>
                <a:cs typeface="Times New Roman" panose="02020603050405020304" charset="0"/>
                <a:sym typeface="+mn-ea"/>
              </a:rPr>
              <a:t>Pillow</a:t>
            </a:r>
            <a:r>
              <a:rPr lang="zh-CN" altLang="en-US" sz="1400" dirty="0">
                <a:latin typeface="Times New Roman" panose="02020603050405020304" charset="0"/>
                <a:ea typeface="微软雅黑" panose="020B0503020204020204" pitchFamily="34" charset="-122"/>
                <a:cs typeface="Times New Roman" panose="02020603050405020304" charset="0"/>
                <a:sym typeface="+mn-ea"/>
              </a:rPr>
              <a:t>只提供最基础的数字图像处理，功能有限，但很方便轻巧</a:t>
            </a: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r>
              <a:rPr lang="en-US" altLang="zh-CN" sz="1400" b="1" dirty="0">
                <a:latin typeface="Times New Roman" panose="02020603050405020304" charset="0"/>
                <a:ea typeface="微软雅黑" panose="020B0503020204020204" pitchFamily="34" charset="-122"/>
                <a:cs typeface="Times New Roman" panose="02020603050405020304" charset="0"/>
                <a:sym typeface="+mn-ea"/>
              </a:rPr>
              <a:t>S</a:t>
            </a:r>
            <a:r>
              <a:rPr lang="zh-CN" altLang="en-US" sz="1400" b="1" dirty="0">
                <a:latin typeface="Times New Roman" panose="02020603050405020304" charset="0"/>
                <a:ea typeface="微软雅黑" panose="020B0503020204020204" pitchFamily="34" charset="-122"/>
                <a:cs typeface="Times New Roman" panose="02020603050405020304" charset="0"/>
                <a:sym typeface="+mn-ea"/>
              </a:rPr>
              <a:t>cikit-image</a:t>
            </a:r>
            <a:r>
              <a:rPr lang="zh-CN" altLang="en-US" sz="1400" dirty="0">
                <a:latin typeface="Times New Roman" panose="02020603050405020304" charset="0"/>
                <a:ea typeface="微软雅黑" panose="020B0503020204020204" pitchFamily="34" charset="-122"/>
                <a:cs typeface="Times New Roman" panose="02020603050405020304" charset="0"/>
                <a:sym typeface="+mn-ea"/>
              </a:rPr>
              <a:t>是基于</a:t>
            </a:r>
            <a:r>
              <a:rPr lang="zh-CN" altLang="en-US" sz="1400" b="1" dirty="0">
                <a:latin typeface="Times New Roman" panose="02020603050405020304" charset="0"/>
                <a:ea typeface="微软雅黑" panose="020B0503020204020204" pitchFamily="34" charset="-122"/>
                <a:cs typeface="Times New Roman" panose="02020603050405020304" charset="0"/>
                <a:sym typeface="+mn-ea"/>
              </a:rPr>
              <a:t>scipy</a:t>
            </a:r>
            <a:r>
              <a:rPr lang="zh-CN" altLang="en-US" sz="1400" dirty="0">
                <a:latin typeface="Times New Roman" panose="02020603050405020304" charset="0"/>
                <a:ea typeface="微软雅黑" panose="020B0503020204020204" pitchFamily="34" charset="-122"/>
                <a:cs typeface="Times New Roman" panose="02020603050405020304" charset="0"/>
                <a:sym typeface="+mn-ea"/>
              </a:rPr>
              <a:t>的一款图像处理包，功能也很强大</a:t>
            </a: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r>
              <a:rPr lang="en-US" altLang="zh-CN" sz="1400" b="1" dirty="0" err="1">
                <a:latin typeface="Times New Roman" panose="02020603050405020304" charset="0"/>
                <a:ea typeface="微软雅黑" panose="020B0503020204020204" pitchFamily="34" charset="-122"/>
                <a:cs typeface="Times New Roman" panose="02020603050405020304" charset="0"/>
                <a:sym typeface="+mn-ea"/>
              </a:rPr>
              <a:t>OpenCV</a:t>
            </a:r>
            <a:r>
              <a:rPr lang="zh-CN" altLang="en-US" sz="1400" dirty="0">
                <a:latin typeface="Times New Roman" panose="02020603050405020304" charset="0"/>
                <a:ea typeface="微软雅黑" panose="020B0503020204020204" pitchFamily="34" charset="-122"/>
                <a:cs typeface="Times New Roman" panose="02020603050405020304" charset="0"/>
                <a:sym typeface="+mn-ea"/>
              </a:rPr>
              <a:t>是一个非常全面的图像处理、计算机视觉库，功能全面强大</a:t>
            </a:r>
            <a:endParaRPr lang="zh-CN" altLang="en-US" sz="1400" b="1"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400" b="1"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r>
              <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rPr>
              <a:t>P</a:t>
            </a:r>
            <a:r>
              <a:rPr lang="en-US" altLang="zh-CN" sz="1400" b="1" dirty="0" err="1">
                <a:solidFill>
                  <a:schemeClr val="tx1"/>
                </a:solidFill>
                <a:latin typeface="Times New Roman" panose="02020603050405020304" charset="0"/>
                <a:ea typeface="微软雅黑" panose="020B0503020204020204" pitchFamily="34" charset="-122"/>
                <a:cs typeface="Times New Roman" panose="02020603050405020304" charset="0"/>
              </a:rPr>
              <a:t>illow</a:t>
            </a:r>
            <a:r>
              <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rPr>
              <a:t>读入的图片是img类，其他库读进来的图片</a:t>
            </a:r>
            <a:r>
              <a:rPr lang="zh-CN" altLang="en-US" sz="1400" b="1" dirty="0" smtClean="0">
                <a:solidFill>
                  <a:schemeClr val="tx1"/>
                </a:solidFill>
                <a:latin typeface="Times New Roman" panose="02020603050405020304" charset="0"/>
                <a:ea typeface="微软雅黑" panose="020B0503020204020204" pitchFamily="34" charset="-122"/>
                <a:cs typeface="Times New Roman" panose="02020603050405020304" charset="0"/>
              </a:rPr>
              <a:t>都是numpy </a:t>
            </a:r>
            <a:r>
              <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rPr>
              <a:t>矩阵</a:t>
            </a:r>
          </a:p>
          <a:p>
            <a:pPr marL="285750" indent="-285750">
              <a:buFont typeface="Arial" panose="020B0604020202020204" pitchFamily="34" charset="0"/>
              <a:buChar char="•"/>
            </a:pPr>
            <a:endPar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r>
              <a:rPr lang="en-US" altLang="zh-CN" sz="1400" b="1" dirty="0">
                <a:solidFill>
                  <a:schemeClr val="tx1"/>
                </a:solidFill>
                <a:latin typeface="Times New Roman" panose="02020603050405020304" charset="0"/>
                <a:ea typeface="微软雅黑" panose="020B0503020204020204" pitchFamily="34" charset="-122"/>
                <a:cs typeface="Times New Roman" panose="02020603050405020304" charset="0"/>
              </a:rPr>
              <a:t>O</a:t>
            </a:r>
            <a:r>
              <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rPr>
              <a:t>pen</a:t>
            </a:r>
            <a:r>
              <a:rPr lang="en-US" altLang="zh-CN" sz="1400" b="1" dirty="0">
                <a:solidFill>
                  <a:schemeClr val="tx1"/>
                </a:solidFill>
                <a:latin typeface="Times New Roman" panose="02020603050405020304" charset="0"/>
                <a:ea typeface="微软雅黑" panose="020B0503020204020204" pitchFamily="34" charset="-122"/>
                <a:cs typeface="Times New Roman" panose="02020603050405020304" charset="0"/>
              </a:rPr>
              <a:t>CV</a:t>
            </a:r>
            <a:r>
              <a:rPr lang="zh-CN" altLang="en-US" sz="1400" b="1" dirty="0">
                <a:solidFill>
                  <a:schemeClr val="tx1"/>
                </a:solidFill>
                <a:latin typeface="Times New Roman" panose="02020603050405020304" charset="0"/>
                <a:ea typeface="微软雅黑" panose="020B0503020204020204" pitchFamily="34" charset="-122"/>
                <a:cs typeface="Times New Roman" panose="02020603050405020304" charset="0"/>
              </a:rPr>
              <a:t>读入的彩色图像通道顺序是BGR，其他图像库读入彩色图像都是RGB顺序存储</a:t>
            </a:r>
          </a:p>
          <a:p>
            <a:pPr marL="285750" indent="-285750">
              <a:buFont typeface="Arial" panose="020B0604020202020204" pitchFamily="34" charset="0"/>
              <a:buChar char="•"/>
            </a:pP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400" dirty="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en-US" altLang="zh-CN" sz="1400" dirty="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419350" y="2616835"/>
            <a:ext cx="430085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Part 2 Pytorch</a:t>
            </a:r>
            <a:r>
              <a:rPr lang="zh-CN" altLang="en-US"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数据读取</a:t>
            </a: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en-US" altLang="zh-CN" sz="1500" b="1" dirty="0" smtClean="0">
                  <a:solidFill>
                    <a:srgbClr val="131927"/>
                  </a:solidFill>
                  <a:latin typeface="微软雅黑" panose="020B0503020204020204" pitchFamily="34" charset="-122"/>
                  <a:ea typeface="微软雅黑" panose="020B0503020204020204" pitchFamily="34" charset="-122"/>
                </a:rPr>
                <a:t>Pytorch</a:t>
              </a:r>
              <a:r>
                <a:rPr lang="zh-CN" altLang="en-US" sz="1500" b="1" dirty="0" smtClean="0">
                  <a:solidFill>
                    <a:srgbClr val="131927"/>
                  </a:solidFill>
                  <a:latin typeface="微软雅黑" panose="020B0503020204020204" pitchFamily="34" charset="-122"/>
                  <a:ea typeface="微软雅黑" panose="020B0503020204020204" pitchFamily="34" charset="-122"/>
                </a:rPr>
                <a:t>数据读取</a:t>
              </a:r>
              <a:endParaRPr lang="en-US" altLang="zh-CN"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p:cNvSpPr txBox="1"/>
          <p:nvPr/>
        </p:nvSpPr>
        <p:spPr>
          <a:xfrm>
            <a:off x="596265" y="950595"/>
            <a:ext cx="7569200" cy="3169285"/>
          </a:xfrm>
          <a:prstGeom prst="rect">
            <a:avLst/>
          </a:prstGeom>
          <a:noFill/>
        </p:spPr>
        <p:txBody>
          <a:bodyPr wrap="square" rtlCol="0">
            <a:spAutoFit/>
          </a:bodyPr>
          <a:lstStyle/>
          <a:p>
            <a:pPr indent="0">
              <a:buFont typeface="Wingdings" panose="05000000000000000000" charset="0"/>
              <a:buNone/>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模型训练之前，我们需要先读取和加载数据，Pytorch的torchvision中已经包含了很多常用数据集，如Imagene，MNIST，CIFAR10、VOC、SVHN等，利用torchvision可以很方便地读取;另外，在实际应用中，我们可能还需要从各种不同的数据集或自己构建的数据集中读取图像。所以，我们从常见数据集读取方法和自定义读取数据方法两个方面介绍Pytorch数据读取方法。</a:t>
            </a:r>
          </a:p>
          <a:p>
            <a:pPr indent="0">
              <a:buFont typeface="Wingdings" panose="05000000000000000000" charset="0"/>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Wingdings" panose="05000000000000000000" charset="0"/>
              <a:buNone/>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p:txBody>
      </p:sp>
      <p:sp>
        <p:nvSpPr>
          <p:cNvPr id="3" name="文本框 2"/>
          <p:cNvSpPr txBox="1"/>
          <p:nvPr/>
        </p:nvSpPr>
        <p:spPr>
          <a:xfrm>
            <a:off x="929005" y="2535555"/>
            <a:ext cx="5883275" cy="1476375"/>
          </a:xfrm>
          <a:prstGeom prst="rect">
            <a:avLst/>
          </a:prstGeom>
          <a:noFill/>
        </p:spPr>
        <p:txBody>
          <a:bodyPr wrap="square" rtlCol="0">
            <a:spAutoFit/>
          </a:bodyPr>
          <a:lstStyle/>
          <a:p>
            <a:pPr marL="285750" indent="-285750">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常用数据集读取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Wingdings" panose="05000000000000000000" charset="0"/>
              <a:buChar char="Ø"/>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自定义数据集读取</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sp>
        <p:nvSpPr>
          <p:cNvPr id="3" name="矩形 2"/>
          <p:cNvSpPr/>
          <p:nvPr/>
        </p:nvSpPr>
        <p:spPr>
          <a:xfrm>
            <a:off x="0" y="0"/>
            <a:ext cx="9144000" cy="5719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en-US" altLang="zh-CN" sz="1500" b="1" dirty="0" smtClean="0">
                  <a:solidFill>
                    <a:srgbClr val="131927"/>
                  </a:solidFill>
                  <a:latin typeface="微软雅黑" panose="020B0503020204020204" pitchFamily="34" charset="-122"/>
                  <a:ea typeface="微软雅黑" panose="020B0503020204020204" pitchFamily="34" charset="-122"/>
                </a:rPr>
                <a:t>Pytorch</a:t>
              </a:r>
              <a:r>
                <a:rPr lang="zh-CN" altLang="en-US" sz="1500" b="1" dirty="0" smtClean="0">
                  <a:solidFill>
                    <a:srgbClr val="131927"/>
                  </a:solidFill>
                  <a:latin typeface="微软雅黑" panose="020B0503020204020204" pitchFamily="34" charset="-122"/>
                  <a:ea typeface="微软雅黑" panose="020B0503020204020204" pitchFamily="34" charset="-122"/>
                </a:rPr>
                <a:t>常用数据集读取</a:t>
              </a:r>
              <a:endParaRPr lang="en-US" altLang="zh-CN"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6" name="文本框 5"/>
          <p:cNvSpPr txBox="1"/>
          <p:nvPr/>
        </p:nvSpPr>
        <p:spPr>
          <a:xfrm>
            <a:off x="358140" y="1083310"/>
            <a:ext cx="8468360" cy="4338320"/>
          </a:xfrm>
          <a:prstGeom prst="rect">
            <a:avLst/>
          </a:prstGeom>
          <a:noFill/>
        </p:spPr>
        <p:txBody>
          <a:bodyPr wrap="square" rtlCol="0" anchor="t">
            <a:spAutoFit/>
          </a:bodyPr>
          <a:lstStyle/>
          <a:p>
            <a:r>
              <a:rPr lang="zh-CN" altLang="en-US" sz="1600" dirty="0">
                <a:latin typeface="Times New Roman" panose="02020603050405020304" charset="0"/>
                <a:ea typeface="微软雅黑" panose="020B0503020204020204" pitchFamily="34" charset="-122"/>
                <a:cs typeface="Times New Roman" panose="02020603050405020304" charset="0"/>
              </a:rPr>
              <a:t>对于常用的数据集，可以通过torchvision.datasets读取，所有datasets继承torch.utils.data.Dataset，也就是说，它们实现了 </a:t>
            </a:r>
            <a:r>
              <a:rPr lang="en-US" altLang="zh-CN" sz="1600" dirty="0">
                <a:latin typeface="Times New Roman" panose="02020603050405020304" charset="0"/>
                <a:ea typeface="微软雅黑" panose="020B0503020204020204" pitchFamily="34" charset="-122"/>
                <a:cs typeface="Times New Roman" panose="02020603050405020304" charset="0"/>
              </a:rPr>
              <a:t>_</a:t>
            </a:r>
            <a:r>
              <a:rPr lang="zh-CN" altLang="en-US" sz="1600" dirty="0">
                <a:latin typeface="Times New Roman" panose="02020603050405020304" charset="0"/>
                <a:ea typeface="微软雅黑" panose="020B0503020204020204" pitchFamily="34" charset="-122"/>
                <a:cs typeface="Times New Roman" panose="02020603050405020304" charset="0"/>
              </a:rPr>
              <a:t>getitem</a:t>
            </a:r>
            <a:r>
              <a:rPr lang="en-US" altLang="zh-CN" sz="1600" dirty="0">
                <a:latin typeface="Times New Roman" panose="02020603050405020304" charset="0"/>
                <a:ea typeface="微软雅黑" panose="020B0503020204020204" pitchFamily="34" charset="-122"/>
                <a:cs typeface="Times New Roman" panose="02020603050405020304" charset="0"/>
              </a:rPr>
              <a:t>_</a:t>
            </a:r>
            <a:r>
              <a:rPr lang="zh-CN" altLang="en-US" sz="1600" dirty="0">
                <a:latin typeface="Times New Roman" panose="02020603050405020304" charset="0"/>
                <a:ea typeface="微软雅黑" panose="020B0503020204020204" pitchFamily="34" charset="-122"/>
                <a:cs typeface="Times New Roman" panose="02020603050405020304" charset="0"/>
              </a:rPr>
              <a:t> 和</a:t>
            </a:r>
            <a:r>
              <a:rPr lang="en-US" altLang="zh-CN" sz="1600" dirty="0">
                <a:latin typeface="Times New Roman" panose="02020603050405020304" charset="0"/>
                <a:ea typeface="微软雅黑" panose="020B0503020204020204" pitchFamily="34" charset="-122"/>
                <a:cs typeface="Times New Roman" panose="02020603050405020304" charset="0"/>
              </a:rPr>
              <a:t>_</a:t>
            </a:r>
            <a:r>
              <a:rPr lang="zh-CN" altLang="en-US" sz="1600" dirty="0">
                <a:latin typeface="Times New Roman" panose="02020603050405020304" charset="0"/>
                <a:ea typeface="微软雅黑" panose="020B0503020204020204" pitchFamily="34" charset="-122"/>
                <a:cs typeface="Times New Roman" panose="02020603050405020304" charset="0"/>
              </a:rPr>
              <a:t>len</a:t>
            </a:r>
            <a:r>
              <a:rPr lang="en-US" altLang="zh-CN" sz="1600" dirty="0">
                <a:latin typeface="Times New Roman" panose="02020603050405020304" charset="0"/>
                <a:ea typeface="微软雅黑" panose="020B0503020204020204" pitchFamily="34" charset="-122"/>
                <a:cs typeface="Times New Roman" panose="02020603050405020304" charset="0"/>
              </a:rPr>
              <a:t>_</a:t>
            </a:r>
            <a:r>
              <a:rPr lang="zh-CN" altLang="en-US" sz="1600" dirty="0">
                <a:latin typeface="Times New Roman" panose="02020603050405020304" charset="0"/>
                <a:ea typeface="微软雅黑" panose="020B0503020204020204" pitchFamily="34" charset="-122"/>
                <a:cs typeface="Times New Roman" panose="02020603050405020304" charset="0"/>
              </a:rPr>
              <a:t> 方法。</a:t>
            </a:r>
          </a:p>
          <a:p>
            <a:endParaRPr lang="zh-CN" altLang="en-US" sz="1600" dirty="0">
              <a:latin typeface="Times New Roman" panose="02020603050405020304" charset="0"/>
              <a:ea typeface="微软雅黑" panose="020B0503020204020204" pitchFamily="34" charset="-122"/>
              <a:cs typeface="Times New Roman" panose="02020603050405020304" charset="0"/>
            </a:endParaRPr>
          </a:p>
          <a:p>
            <a:r>
              <a:rPr lang="zh-CN" altLang="en-US" sz="1600" dirty="0">
                <a:latin typeface="Times New Roman" panose="02020603050405020304" charset="0"/>
                <a:ea typeface="微软雅黑" panose="020B0503020204020204" pitchFamily="34" charset="-122"/>
                <a:cs typeface="Times New Roman" panose="02020603050405020304" charset="0"/>
              </a:rPr>
              <a:t>那么，pytorch支持哪些常用数据加载呢，可以参见：</a:t>
            </a:r>
          </a:p>
          <a:p>
            <a:r>
              <a:rPr lang="zh-CN" altLang="en-US" sz="1600" u="sng" dirty="0">
                <a:solidFill>
                  <a:schemeClr val="bg2">
                    <a:lumMod val="50000"/>
                  </a:schemeClr>
                </a:solidFill>
                <a:latin typeface="Times New Roman" panose="02020603050405020304" charset="0"/>
                <a:ea typeface="微软雅黑" panose="020B0503020204020204" pitchFamily="34" charset="-122"/>
                <a:cs typeface="Times New Roman" panose="02020603050405020304" charset="0"/>
              </a:rPr>
              <a:t>https://pytorch.org/docs/stable/torchvision/datasets.html</a:t>
            </a:r>
          </a:p>
          <a:p>
            <a:endParaRPr lang="zh-CN" altLang="en-US" sz="1600" u="sng" dirty="0">
              <a:solidFill>
                <a:schemeClr val="bg2">
                  <a:lumMod val="50000"/>
                </a:schemeClr>
              </a:solidFill>
              <a:latin typeface="Times New Roman" panose="02020603050405020304" charset="0"/>
              <a:ea typeface="微软雅黑" panose="020B0503020204020204" pitchFamily="34" charset="-122"/>
              <a:cs typeface="Times New Roman" panose="02020603050405020304" charset="0"/>
            </a:endParaRPr>
          </a:p>
          <a:p>
            <a:r>
              <a:rPr lang="zh-CN" altLang="en-US" sz="1600" dirty="0">
                <a:latin typeface="Times New Roman" panose="02020603050405020304" charset="0"/>
                <a:ea typeface="微软雅黑" panose="020B0503020204020204" pitchFamily="34" charset="-122"/>
                <a:cs typeface="Times New Roman" panose="02020603050405020304" charset="0"/>
              </a:rPr>
              <a:t>所有datasets读取方法的 API 均十分相似，以CIFAR10为例：</a:t>
            </a:r>
          </a:p>
          <a:p>
            <a:endParaRPr lang="zh-CN" altLang="en-US" sz="1600" dirty="0">
              <a:latin typeface="Times New Roman" panose="02020603050405020304" charset="0"/>
              <a:ea typeface="微软雅黑" panose="020B0503020204020204" pitchFamily="34" charset="-122"/>
              <a:cs typeface="Times New Roman" panose="02020603050405020304" charset="0"/>
            </a:endParaRPr>
          </a:p>
          <a:p>
            <a:endParaRPr lang="zh-CN" altLang="en-US" sz="1600" dirty="0">
              <a:latin typeface="Times New Roman" panose="02020603050405020304" charset="0"/>
              <a:ea typeface="微软雅黑" panose="020B0503020204020204" pitchFamily="34" charset="-122"/>
              <a:cs typeface="Times New Roman" panose="02020603050405020304" charset="0"/>
            </a:endParaRPr>
          </a:p>
          <a:p>
            <a:endParaRPr lang="zh-CN" altLang="en-US" sz="1600" dirty="0">
              <a:latin typeface="Times New Roman" panose="02020603050405020304" charset="0"/>
              <a:ea typeface="微软雅黑" panose="020B0503020204020204" pitchFamily="34" charset="-122"/>
              <a:cs typeface="Times New Roman" panose="02020603050405020304" charset="0"/>
            </a:endParaRPr>
          </a:p>
          <a:p>
            <a:r>
              <a:rPr lang="zh-CN" altLang="en-US" sz="1400" dirty="0">
                <a:latin typeface="Times New Roman" panose="02020603050405020304" charset="0"/>
                <a:ea typeface="微软雅黑" panose="020B0503020204020204" pitchFamily="34" charset="-122"/>
                <a:cs typeface="Times New Roman" panose="02020603050405020304" charset="0"/>
              </a:rPr>
              <a:t>参数：</a:t>
            </a:r>
          </a:p>
          <a:p>
            <a:r>
              <a:rPr lang="zh-CN" altLang="en-US" sz="1400" dirty="0">
                <a:latin typeface="Times New Roman" panose="02020603050405020304" charset="0"/>
                <a:ea typeface="微软雅黑" panose="020B0503020204020204" pitchFamily="34" charset="-122"/>
                <a:cs typeface="Times New Roman" panose="02020603050405020304" charset="0"/>
              </a:rPr>
              <a:t>root：存放数据集的路径。</a:t>
            </a:r>
          </a:p>
          <a:p>
            <a:r>
              <a:rPr lang="zh-CN" altLang="en-US" sz="1400" dirty="0">
                <a:latin typeface="Times New Roman" panose="02020603050405020304" charset="0"/>
                <a:ea typeface="微软雅黑" panose="020B0503020204020204" pitchFamily="34" charset="-122"/>
                <a:cs typeface="Times New Roman" panose="02020603050405020304" charset="0"/>
              </a:rPr>
              <a:t>train（bool，可选）–如果为True，则从训练集创建数据集，否则从测试集创建。</a:t>
            </a:r>
          </a:p>
          <a:p>
            <a:r>
              <a:rPr lang="zh-CN" altLang="en-US" sz="1400" dirty="0">
                <a:latin typeface="Times New Roman" panose="02020603050405020304" charset="0"/>
                <a:ea typeface="微软雅黑" panose="020B0503020204020204" pitchFamily="34" charset="-122"/>
                <a:cs typeface="Times New Roman" panose="02020603050405020304" charset="0"/>
              </a:rPr>
              <a:t>transform：数据预处理(数据增强)，如transforms.RandomRotation。</a:t>
            </a:r>
          </a:p>
          <a:p>
            <a:r>
              <a:rPr lang="zh-CN" altLang="en-US" sz="1400" dirty="0">
                <a:latin typeface="Times New Roman" panose="02020603050405020304" charset="0"/>
                <a:ea typeface="微软雅黑" panose="020B0503020204020204" pitchFamily="34" charset="-122"/>
                <a:cs typeface="Times New Roman" panose="02020603050405020304" charset="0"/>
              </a:rPr>
              <a:t>target_transform：标注的预处理。</a:t>
            </a:r>
          </a:p>
          <a:p>
            <a:r>
              <a:rPr lang="zh-CN" altLang="en-US" sz="1400" dirty="0">
                <a:latin typeface="Times New Roman" panose="02020603050405020304" charset="0"/>
                <a:ea typeface="微软雅黑" panose="020B0503020204020204" pitchFamily="34" charset="-122"/>
                <a:cs typeface="Times New Roman" panose="02020603050405020304" charset="0"/>
              </a:rPr>
              <a:t>download：是否下载，若为True则从互联网下载，</a:t>
            </a:r>
            <a:r>
              <a:rPr lang="zh-CN" altLang="en-US" sz="1400" dirty="0" smtClean="0">
                <a:latin typeface="Times New Roman" panose="02020603050405020304" charset="0"/>
                <a:ea typeface="微软雅黑" panose="020B0503020204020204" pitchFamily="34" charset="-122"/>
                <a:cs typeface="Times New Roman" panose="02020603050405020304" charset="0"/>
              </a:rPr>
              <a:t>如果在</a:t>
            </a:r>
            <a:r>
              <a:rPr lang="zh-CN" altLang="en-US" sz="1400" dirty="0">
                <a:latin typeface="Times New Roman" panose="02020603050405020304" charset="0"/>
                <a:ea typeface="微软雅黑" panose="020B0503020204020204" pitchFamily="34" charset="-122"/>
                <a:cs typeface="Times New Roman" panose="02020603050405020304" charset="0"/>
              </a:rPr>
              <a:t>root已经存在，就不会再次下载。</a:t>
            </a:r>
            <a:endParaRPr lang="zh-CN" altLang="en-US" sz="1600" dirty="0">
              <a:latin typeface="Times New Roman" panose="02020603050405020304" charset="0"/>
              <a:ea typeface="微软雅黑" panose="020B0503020204020204" pitchFamily="34" charset="-122"/>
              <a:cs typeface="Times New Roman" panose="02020603050405020304" charset="0"/>
            </a:endParaRPr>
          </a:p>
          <a:p>
            <a:endParaRPr lang="zh-CN" altLang="en-US" sz="1600" dirty="0">
              <a:latin typeface="Times New Roman" panose="02020603050405020304" charset="0"/>
              <a:ea typeface="微软雅黑" panose="020B0503020204020204" pitchFamily="34" charset="-122"/>
              <a:cs typeface="Times New Roman" panose="02020603050405020304" charset="0"/>
            </a:endParaRPr>
          </a:p>
          <a:p>
            <a:endParaRPr lang="zh-CN" altLang="en-US" sz="1600" dirty="0">
              <a:latin typeface="Times New Roman" panose="02020603050405020304" charset="0"/>
              <a:ea typeface="微软雅黑" panose="020B0503020204020204" pitchFamily="34" charset="-122"/>
              <a:cs typeface="Times New Roman" panose="02020603050405020304" charset="0"/>
            </a:endParaRPr>
          </a:p>
        </p:txBody>
      </p:sp>
      <p:sp>
        <p:nvSpPr>
          <p:cNvPr id="2" name="文本框 1"/>
          <p:cNvSpPr txBox="1"/>
          <p:nvPr/>
        </p:nvSpPr>
        <p:spPr>
          <a:xfrm>
            <a:off x="491490" y="2927350"/>
            <a:ext cx="8160385" cy="306705"/>
          </a:xfrm>
          <a:prstGeom prst="rect">
            <a:avLst/>
          </a:prstGeom>
          <a:noFill/>
          <a:ln w="19050">
            <a:solidFill>
              <a:srgbClr val="FF0000"/>
            </a:solidFill>
          </a:ln>
        </p:spPr>
        <p:txBody>
          <a:bodyPr wrap="square" rtlCol="0">
            <a:spAutoFit/>
          </a:bodyPr>
          <a:lstStyle/>
          <a:p>
            <a:r>
              <a:rPr lang="zh-CN" altLang="en-US" sz="1400">
                <a:latin typeface="Times New Roman" panose="02020603050405020304" charset="0"/>
                <a:cs typeface="Times New Roman" panose="02020603050405020304" charset="0"/>
              </a:rPr>
              <a:t>torchvision.datasets.</a:t>
            </a:r>
            <a:r>
              <a:rPr lang="zh-CN" altLang="en-US" sz="1400">
                <a:solidFill>
                  <a:srgbClr val="F85208"/>
                </a:solidFill>
                <a:latin typeface="Times New Roman" panose="02020603050405020304" charset="0"/>
                <a:cs typeface="Times New Roman" panose="02020603050405020304" charset="0"/>
              </a:rPr>
              <a:t>CIFAR10</a:t>
            </a:r>
            <a:r>
              <a:rPr lang="zh-CN" altLang="en-US" sz="1400">
                <a:latin typeface="Times New Roman" panose="02020603050405020304" charset="0"/>
                <a:cs typeface="Times New Roman" panose="02020603050405020304" charset="0"/>
              </a:rPr>
              <a:t>(root, train=</a:t>
            </a:r>
            <a:r>
              <a:rPr lang="zh-CN" altLang="en-US" sz="1400">
                <a:solidFill>
                  <a:schemeClr val="bg2">
                    <a:lumMod val="50000"/>
                  </a:schemeClr>
                </a:solidFill>
                <a:latin typeface="Times New Roman" panose="02020603050405020304" charset="0"/>
                <a:cs typeface="Times New Roman" panose="02020603050405020304" charset="0"/>
              </a:rPr>
              <a:t>True</a:t>
            </a:r>
            <a:r>
              <a:rPr lang="zh-CN" altLang="en-US" sz="1400">
                <a:latin typeface="Times New Roman" panose="02020603050405020304" charset="0"/>
                <a:cs typeface="Times New Roman" panose="02020603050405020304" charset="0"/>
              </a:rPr>
              <a:t>, transform=</a:t>
            </a:r>
            <a:r>
              <a:rPr lang="zh-CN" altLang="en-US" sz="1400">
                <a:solidFill>
                  <a:schemeClr val="bg2">
                    <a:lumMod val="50000"/>
                  </a:schemeClr>
                </a:solidFill>
                <a:latin typeface="Times New Roman" panose="02020603050405020304" charset="0"/>
                <a:cs typeface="Times New Roman" panose="02020603050405020304" charset="0"/>
              </a:rPr>
              <a:t>None</a:t>
            </a:r>
            <a:r>
              <a:rPr lang="zh-CN" altLang="en-US" sz="1400">
                <a:latin typeface="Times New Roman" panose="02020603050405020304" charset="0"/>
                <a:cs typeface="Times New Roman" panose="02020603050405020304" charset="0"/>
              </a:rPr>
              <a:t>, target_transform=</a:t>
            </a:r>
            <a:r>
              <a:rPr lang="zh-CN" altLang="en-US" sz="1400">
                <a:solidFill>
                  <a:schemeClr val="bg2">
                    <a:lumMod val="50000"/>
                  </a:schemeClr>
                </a:solidFill>
                <a:latin typeface="Times New Roman" panose="02020603050405020304" charset="0"/>
                <a:cs typeface="Times New Roman" panose="02020603050405020304" charset="0"/>
              </a:rPr>
              <a:t>None</a:t>
            </a:r>
            <a:r>
              <a:rPr lang="zh-CN" altLang="en-US" sz="1400">
                <a:latin typeface="Times New Roman" panose="02020603050405020304" charset="0"/>
                <a:cs typeface="Times New Roman" panose="02020603050405020304" charset="0"/>
              </a:rPr>
              <a:t>, download=</a:t>
            </a:r>
            <a:r>
              <a:rPr lang="zh-CN" altLang="en-US" sz="1400">
                <a:solidFill>
                  <a:schemeClr val="bg2">
                    <a:lumMod val="50000"/>
                  </a:schemeClr>
                </a:solidFill>
                <a:latin typeface="Times New Roman" panose="02020603050405020304" charset="0"/>
                <a:cs typeface="Times New Roman" panose="02020603050405020304" charset="0"/>
              </a:rPr>
              <a:t>False</a:t>
            </a:r>
            <a:r>
              <a:rPr lang="zh-CN" altLang="en-US" sz="1400">
                <a:latin typeface="Times New Roman" panose="02020603050405020304" charset="0"/>
                <a:cs typeface="Times New Roman" panose="02020603050405020304"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en-US" altLang="zh-CN" sz="1500" b="1" dirty="0" smtClean="0">
                  <a:solidFill>
                    <a:srgbClr val="131927"/>
                  </a:solidFill>
                  <a:latin typeface="微软雅黑" panose="020B0503020204020204" pitchFamily="34" charset="-122"/>
                  <a:ea typeface="微软雅黑" panose="020B0503020204020204" pitchFamily="34" charset="-122"/>
                </a:rPr>
                <a:t>Pytorch</a:t>
              </a:r>
              <a:r>
                <a:rPr lang="zh-CN" altLang="en-US" sz="1500" b="1" dirty="0" smtClean="0">
                  <a:solidFill>
                    <a:srgbClr val="131927"/>
                  </a:solidFill>
                  <a:latin typeface="微软雅黑" panose="020B0503020204020204" pitchFamily="34" charset="-122"/>
                  <a:ea typeface="微软雅黑" panose="020B0503020204020204" pitchFamily="34" charset="-122"/>
                </a:rPr>
                <a:t>常用数据集读取</a:t>
              </a:r>
              <a:endParaRPr lang="en-US" altLang="zh-CN"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6" name="文本框 5"/>
          <p:cNvSpPr txBox="1"/>
          <p:nvPr/>
        </p:nvSpPr>
        <p:spPr>
          <a:xfrm>
            <a:off x="358140" y="1047115"/>
            <a:ext cx="8468360" cy="829945"/>
          </a:xfrm>
          <a:prstGeom prst="rect">
            <a:avLst/>
          </a:prstGeom>
          <a:noFill/>
        </p:spPr>
        <p:txBody>
          <a:bodyPr wrap="square" rtlCol="0" anchor="t">
            <a:spAutoFit/>
          </a:bodyPr>
          <a:lstStyle/>
          <a:p>
            <a:r>
              <a:rPr lang="zh-CN" altLang="en-US" sz="1600">
                <a:latin typeface="Times New Roman" panose="02020603050405020304" charset="0"/>
                <a:ea typeface="微软雅黑" panose="020B0503020204020204" pitchFamily="34" charset="-122"/>
                <a:cs typeface="Times New Roman" panose="02020603050405020304" charset="0"/>
              </a:rPr>
              <a:t>数据下载完成后，我们还需要做数据装载操作，加快我们准备数据集的速度。datasets继承至torch.utils.data.Dataset，而torch.utils.data.DataLoader对Dataset进行了封装，所以我们可以利用DataLoader进行多线程批量读取。</a:t>
            </a:r>
          </a:p>
        </p:txBody>
      </p:sp>
      <p:pic>
        <p:nvPicPr>
          <p:cNvPr id="3" name="图片 2"/>
          <p:cNvPicPr>
            <a:picLocks noChangeAspect="1"/>
          </p:cNvPicPr>
          <p:nvPr/>
        </p:nvPicPr>
        <p:blipFill>
          <a:blip r:embed="rId6"/>
          <a:stretch>
            <a:fillRect/>
          </a:stretch>
        </p:blipFill>
        <p:spPr>
          <a:xfrm>
            <a:off x="1235710" y="1959610"/>
            <a:ext cx="6162675" cy="303847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en-US" altLang="zh-CN" sz="1500" b="1" dirty="0" smtClean="0">
                  <a:solidFill>
                    <a:srgbClr val="131927"/>
                  </a:solidFill>
                  <a:latin typeface="微软雅黑" panose="020B0503020204020204" pitchFamily="34" charset="-122"/>
                  <a:ea typeface="微软雅黑" panose="020B0503020204020204" pitchFamily="34" charset="-122"/>
                </a:rPr>
                <a:t>Pytorch</a:t>
              </a:r>
              <a:r>
                <a:rPr lang="zh-CN" altLang="en-US" sz="1500" b="1" dirty="0" smtClean="0">
                  <a:solidFill>
                    <a:srgbClr val="131927"/>
                  </a:solidFill>
                  <a:latin typeface="微软雅黑" panose="020B0503020204020204" pitchFamily="34" charset="-122"/>
                  <a:ea typeface="微软雅黑" panose="020B0503020204020204" pitchFamily="34" charset="-122"/>
                </a:rPr>
                <a:t>自定义数据集读取</a:t>
              </a:r>
              <a:endParaRPr lang="en-US" altLang="zh-CN"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6" name="文本框 5"/>
          <p:cNvSpPr txBox="1"/>
          <p:nvPr/>
        </p:nvSpPr>
        <p:spPr>
          <a:xfrm>
            <a:off x="358140" y="1047115"/>
            <a:ext cx="8332470" cy="3538220"/>
          </a:xfrm>
          <a:prstGeom prst="rect">
            <a:avLst/>
          </a:prstGeom>
          <a:noFill/>
        </p:spPr>
        <p:txBody>
          <a:bodyPr wrap="square" rtlCol="0" anchor="t">
            <a:spAutoFit/>
          </a:bodyPr>
          <a:lstStyle/>
          <a:p>
            <a:r>
              <a:rPr lang="en-US" altLang="zh-CN" sz="1600">
                <a:latin typeface="Times New Roman" panose="02020603050405020304" charset="0"/>
                <a:ea typeface="微软雅黑" panose="020B0503020204020204" pitchFamily="34" charset="-122"/>
                <a:cs typeface="Times New Roman" panose="02020603050405020304" charset="0"/>
              </a:rPr>
              <a:t>p</a:t>
            </a:r>
            <a:r>
              <a:rPr lang="zh-CN" altLang="en-US" sz="1600">
                <a:latin typeface="Times New Roman" panose="02020603050405020304" charset="0"/>
                <a:ea typeface="微软雅黑" panose="020B0503020204020204" pitchFamily="34" charset="-122"/>
                <a:cs typeface="Times New Roman" panose="02020603050405020304" charset="0"/>
              </a:rPr>
              <a:t>ytorch自定义读取数据的方式 主要涉及到两个类：</a:t>
            </a:r>
          </a:p>
          <a:p>
            <a:endParaRPr lang="zh-CN" altLang="en-US" sz="160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r>
              <a:rPr lang="zh-CN" altLang="en-US" sz="1600">
                <a:latin typeface="Times New Roman" panose="02020603050405020304" charset="0"/>
                <a:ea typeface="微软雅黑" panose="020B0503020204020204" pitchFamily="34" charset="-122"/>
                <a:cs typeface="Times New Roman" panose="02020603050405020304" charset="0"/>
              </a:rPr>
              <a:t>torch.utils.data.Dataset</a:t>
            </a:r>
          </a:p>
          <a:p>
            <a:pPr marL="285750" indent="-285750">
              <a:buFont typeface="Arial" panose="020B0604020202020204" pitchFamily="34" charset="0"/>
              <a:buChar char="•"/>
            </a:pPr>
            <a:r>
              <a:rPr lang="zh-CN" altLang="en-US" sz="1600">
                <a:latin typeface="Times New Roman" panose="02020603050405020304" charset="0"/>
                <a:ea typeface="微软雅黑" panose="020B0503020204020204" pitchFamily="34" charset="-122"/>
                <a:cs typeface="Times New Roman" panose="02020603050405020304" charset="0"/>
              </a:rPr>
              <a:t>torch.utils.data.DataLoader</a:t>
            </a:r>
          </a:p>
          <a:p>
            <a:pPr marL="285750" indent="-285750">
              <a:buFont typeface="Arial" panose="020B0604020202020204" pitchFamily="34" charset="0"/>
              <a:buChar char="•"/>
            </a:pPr>
            <a:endParaRPr lang="zh-CN" altLang="en-US" sz="1600">
              <a:latin typeface="Times New Roman" panose="02020603050405020304" charset="0"/>
              <a:ea typeface="微软雅黑" panose="020B0503020204020204" pitchFamily="34" charset="-122"/>
              <a:cs typeface="Times New Roman" panose="02020603050405020304" charset="0"/>
            </a:endParaRPr>
          </a:p>
          <a:p>
            <a:pPr marL="285750" indent="-285750">
              <a:buFont typeface="Arial" panose="020B0604020202020204" pitchFamily="34" charset="0"/>
              <a:buChar char="•"/>
            </a:pPr>
            <a:endParaRPr lang="zh-CN" altLang="en-US" sz="1600">
              <a:latin typeface="Times New Roman" panose="02020603050405020304" charset="0"/>
              <a:ea typeface="微软雅黑" panose="020B0503020204020204" pitchFamily="34" charset="-122"/>
              <a:cs typeface="Times New Roman" panose="02020603050405020304" charset="0"/>
            </a:endParaRPr>
          </a:p>
          <a:p>
            <a:pPr indent="0">
              <a:buFont typeface="Arial" panose="020B0604020202020204" pitchFamily="34" charset="0"/>
              <a:buNone/>
            </a:pPr>
            <a:r>
              <a:rPr lang="zh-CN" altLang="en-US" sz="1600">
                <a:latin typeface="Times New Roman" panose="02020603050405020304" charset="0"/>
                <a:ea typeface="微软雅黑" panose="020B0503020204020204" pitchFamily="34" charset="-122"/>
                <a:cs typeface="Times New Roman" panose="02020603050405020304" charset="0"/>
              </a:rPr>
              <a:t>Dataset和DataLoder究竟有何区别？</a:t>
            </a:r>
          </a:p>
          <a:p>
            <a:pPr indent="0">
              <a:buFont typeface="Arial" panose="020B0604020202020204" pitchFamily="34" charset="0"/>
              <a:buNone/>
            </a:pPr>
            <a:endParaRPr lang="zh-CN" altLang="en-US" sz="1600">
              <a:latin typeface="Times New Roman" panose="02020603050405020304" charset="0"/>
              <a:ea typeface="微软雅黑" panose="020B0503020204020204" pitchFamily="34" charset="-122"/>
              <a:cs typeface="Times New Roman" panose="02020603050405020304" charset="0"/>
            </a:endParaRPr>
          </a:p>
          <a:p>
            <a:r>
              <a:rPr lang="zh-CN" altLang="en-US" sz="1600">
                <a:latin typeface="Times New Roman" panose="02020603050405020304" charset="0"/>
                <a:ea typeface="微软雅黑" panose="020B0503020204020204" pitchFamily="34" charset="-122"/>
                <a:cs typeface="Times New Roman" panose="02020603050405020304" charset="0"/>
              </a:rPr>
              <a:t>Dataset：对数据集的封装，提供索引方式的对数据样本进行读取</a:t>
            </a:r>
          </a:p>
          <a:p>
            <a:r>
              <a:rPr lang="zh-CN" altLang="en-US" sz="1600">
                <a:latin typeface="Times New Roman" panose="02020603050405020304" charset="0"/>
                <a:ea typeface="微软雅黑" panose="020B0503020204020204" pitchFamily="34" charset="-122"/>
                <a:cs typeface="Times New Roman" panose="02020603050405020304" charset="0"/>
              </a:rPr>
              <a:t>DataLoder：对Dataset进行封装，提供批量读取的迭代读取</a:t>
            </a:r>
          </a:p>
          <a:p>
            <a:endParaRPr lang="zh-CN" altLang="en-US" sz="1600">
              <a:latin typeface="Times New Roman" panose="02020603050405020304" charset="0"/>
              <a:ea typeface="微软雅黑" panose="020B0503020204020204" pitchFamily="34" charset="-122"/>
              <a:cs typeface="Times New Roman" panose="02020603050405020304" charset="0"/>
            </a:endParaRPr>
          </a:p>
          <a:p>
            <a:endParaRPr lang="zh-CN" altLang="en-US" sz="1600">
              <a:latin typeface="Times New Roman" panose="02020603050405020304" charset="0"/>
              <a:ea typeface="微软雅黑" panose="020B0503020204020204" pitchFamily="34" charset="-122"/>
              <a:cs typeface="Times New Roman" panose="02020603050405020304" charset="0"/>
            </a:endParaRPr>
          </a:p>
          <a:p>
            <a:endParaRPr lang="zh-CN" altLang="en-US" sz="1600">
              <a:latin typeface="Times New Roman" panose="02020603050405020304" charset="0"/>
              <a:ea typeface="微软雅黑" panose="020B0503020204020204" pitchFamily="34" charset="-122"/>
              <a:cs typeface="Times New Roman" panose="02020603050405020304" charset="0"/>
            </a:endParaRPr>
          </a:p>
          <a:p>
            <a:endParaRPr lang="zh-CN" altLang="en-US" sz="1600">
              <a:latin typeface="Times New Roman" panose="02020603050405020304" charset="0"/>
              <a:ea typeface="微软雅黑" panose="020B0503020204020204" pitchFamily="34"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en-US" altLang="zh-CN" sz="1500" b="1" dirty="0" smtClean="0">
                  <a:solidFill>
                    <a:srgbClr val="131927"/>
                  </a:solidFill>
                  <a:latin typeface="微软雅黑" panose="020B0503020204020204" pitchFamily="34" charset="-122"/>
                  <a:ea typeface="微软雅黑" panose="020B0503020204020204" pitchFamily="34" charset="-122"/>
                </a:rPr>
                <a:t>Pytorch</a:t>
              </a:r>
              <a:r>
                <a:rPr lang="zh-CN" altLang="en-US" sz="1500" b="1" dirty="0" smtClean="0">
                  <a:solidFill>
                    <a:srgbClr val="131927"/>
                  </a:solidFill>
                  <a:latin typeface="微软雅黑" panose="020B0503020204020204" pitchFamily="34" charset="-122"/>
                  <a:ea typeface="微软雅黑" panose="020B0503020204020204" pitchFamily="34" charset="-122"/>
                </a:rPr>
                <a:t>自定义数据集读取</a:t>
              </a:r>
              <a:endParaRPr lang="en-US" altLang="zh-CN"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6" name="文本框 5"/>
          <p:cNvSpPr txBox="1"/>
          <p:nvPr/>
        </p:nvSpPr>
        <p:spPr>
          <a:xfrm>
            <a:off x="596265" y="1074420"/>
            <a:ext cx="5253990" cy="337185"/>
          </a:xfrm>
          <a:prstGeom prst="rect">
            <a:avLst/>
          </a:prstGeom>
          <a:noFill/>
        </p:spPr>
        <p:txBody>
          <a:bodyPr wrap="square" rtlCol="0" anchor="t">
            <a:spAutoFit/>
          </a:bodyPr>
          <a:lstStyle/>
          <a:p>
            <a:r>
              <a:rPr lang="zh-CN" altLang="en-US" sz="1600">
                <a:latin typeface="Times New Roman" panose="02020603050405020304" charset="0"/>
                <a:ea typeface="微软雅黑" panose="020B0503020204020204" pitchFamily="34" charset="-122"/>
                <a:cs typeface="Times New Roman" panose="02020603050405020304" charset="0"/>
              </a:rPr>
              <a:t>Dataset类的基本结构：需要实现 </a:t>
            </a:r>
            <a:r>
              <a:rPr lang="en-US" altLang="zh-CN" sz="1600">
                <a:latin typeface="Times New Roman" panose="02020603050405020304" charset="0"/>
                <a:ea typeface="微软雅黑" panose="020B0503020204020204" pitchFamily="34" charset="-122"/>
                <a:cs typeface="Times New Roman" panose="02020603050405020304" charset="0"/>
              </a:rPr>
              <a:t>_</a:t>
            </a:r>
            <a:r>
              <a:rPr lang="zh-CN" altLang="en-US" sz="1600">
                <a:latin typeface="Times New Roman" panose="02020603050405020304" charset="0"/>
                <a:ea typeface="微软雅黑" panose="020B0503020204020204" pitchFamily="34" charset="-122"/>
                <a:cs typeface="Times New Roman" panose="02020603050405020304" charset="0"/>
              </a:rPr>
              <a:t>getitem</a:t>
            </a:r>
            <a:r>
              <a:rPr lang="en-US" altLang="zh-CN" sz="1600">
                <a:latin typeface="Times New Roman" panose="02020603050405020304" charset="0"/>
                <a:ea typeface="微软雅黑" panose="020B0503020204020204" pitchFamily="34" charset="-122"/>
                <a:cs typeface="Times New Roman" panose="02020603050405020304" charset="0"/>
              </a:rPr>
              <a:t>_</a:t>
            </a:r>
            <a:r>
              <a:rPr lang="zh-CN" altLang="en-US" sz="1600">
                <a:latin typeface="Times New Roman" panose="02020603050405020304" charset="0"/>
                <a:ea typeface="微软雅黑" panose="020B0503020204020204" pitchFamily="34" charset="-122"/>
                <a:cs typeface="Times New Roman" panose="02020603050405020304" charset="0"/>
              </a:rPr>
              <a:t> 和 </a:t>
            </a:r>
            <a:r>
              <a:rPr lang="en-US" altLang="zh-CN" sz="1600">
                <a:latin typeface="Times New Roman" panose="02020603050405020304" charset="0"/>
                <a:ea typeface="微软雅黑" panose="020B0503020204020204" pitchFamily="34" charset="-122"/>
                <a:cs typeface="Times New Roman" panose="02020603050405020304" charset="0"/>
              </a:rPr>
              <a:t>_</a:t>
            </a:r>
            <a:r>
              <a:rPr lang="zh-CN" altLang="en-US" sz="1600">
                <a:latin typeface="Times New Roman" panose="02020603050405020304" charset="0"/>
                <a:ea typeface="微软雅黑" panose="020B0503020204020204" pitchFamily="34" charset="-122"/>
                <a:cs typeface="Times New Roman" panose="02020603050405020304" charset="0"/>
              </a:rPr>
              <a:t>len</a:t>
            </a:r>
            <a:r>
              <a:rPr lang="en-US" altLang="zh-CN" sz="1600">
                <a:latin typeface="Times New Roman" panose="02020603050405020304" charset="0"/>
                <a:ea typeface="微软雅黑" panose="020B0503020204020204" pitchFamily="34" charset="-122"/>
                <a:cs typeface="Times New Roman" panose="02020603050405020304" charset="0"/>
              </a:rPr>
              <a:t>_</a:t>
            </a:r>
            <a:r>
              <a:rPr lang="zh-CN" altLang="en-US" sz="1600">
                <a:latin typeface="Times New Roman" panose="02020603050405020304" charset="0"/>
                <a:ea typeface="微软雅黑" panose="020B0503020204020204" pitchFamily="34" charset="-122"/>
                <a:cs typeface="Times New Roman" panose="02020603050405020304" charset="0"/>
              </a:rPr>
              <a:t> 方法</a:t>
            </a:r>
          </a:p>
        </p:txBody>
      </p:sp>
      <p:pic>
        <p:nvPicPr>
          <p:cNvPr id="2" name="图片 1"/>
          <p:cNvPicPr>
            <a:picLocks noChangeAspect="1"/>
          </p:cNvPicPr>
          <p:nvPr/>
        </p:nvPicPr>
        <p:blipFill>
          <a:blip r:embed="rId6"/>
          <a:stretch>
            <a:fillRect/>
          </a:stretch>
        </p:blipFill>
        <p:spPr>
          <a:xfrm>
            <a:off x="1835150" y="1725295"/>
            <a:ext cx="5088255" cy="311404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419350" y="2616835"/>
            <a:ext cx="430085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Part 3 </a:t>
            </a:r>
            <a:r>
              <a:rPr lang="zh-CN" altLang="en-US"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数据扩增</a:t>
            </a: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15" name="矩形 14"/>
          <p:cNvSpPr/>
          <p:nvPr/>
        </p:nvSpPr>
        <p:spPr>
          <a:xfrm>
            <a:off x="413861" y="1295058"/>
            <a:ext cx="3985260" cy="3651409"/>
          </a:xfrm>
          <a:prstGeom prst="rect">
            <a:avLst/>
          </a:prstGeom>
          <a:blipFill rotWithShape="1">
            <a:blip r:embed="rId7">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2" name="PA-装饰 矩形 1"/>
          <p:cNvSpPr/>
          <p:nvPr>
            <p:custDataLst>
              <p:tags r:id="rId2"/>
            </p:custDataLst>
          </p:nvPr>
        </p:nvSpPr>
        <p:spPr>
          <a:xfrm>
            <a:off x="4839335" y="738505"/>
            <a:ext cx="3794125" cy="453707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78" tIns="34289" rIns="68578" bIns="34289" rtlCol="0" anchor="ctr"/>
          <a:lstStyle/>
          <a:p>
            <a:pPr algn="ctr"/>
            <a:endParaRPr lang="zh-CN" altLang="en-US" sz="1350"/>
          </a:p>
        </p:txBody>
      </p:sp>
      <p:sp>
        <p:nvSpPr>
          <p:cNvPr id="16" name="PA-文本 Rectangle 97"/>
          <p:cNvSpPr>
            <a:spLocks noChangeArrowheads="1"/>
          </p:cNvSpPr>
          <p:nvPr>
            <p:custDataLst>
              <p:tags r:id="rId3"/>
            </p:custDataLst>
          </p:nvPr>
        </p:nvSpPr>
        <p:spPr bwMode="auto">
          <a:xfrm>
            <a:off x="4986020" y="2176145"/>
            <a:ext cx="3560445"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200000"/>
              </a:lnSpc>
            </a:pPr>
            <a:r>
              <a:rPr lang="en-US" altLang="zh-CN" b="1" spc="300" dirty="0" smtClean="0">
                <a:solidFill>
                  <a:schemeClr val="bg1"/>
                </a:solidFill>
                <a:latin typeface="微软雅黑" panose="020B0503020204020204" pitchFamily="34" charset="-122"/>
                <a:ea typeface="微软雅黑" panose="020B0503020204020204" pitchFamily="34" charset="-122"/>
              </a:rPr>
              <a:t>Part 1 </a:t>
            </a:r>
            <a:r>
              <a:rPr lang="zh-CN" altLang="en-US" b="1" spc="300" dirty="0" smtClean="0">
                <a:solidFill>
                  <a:schemeClr val="bg1"/>
                </a:solidFill>
                <a:latin typeface="微软雅黑" panose="020B0503020204020204" pitchFamily="34" charset="-122"/>
                <a:ea typeface="微软雅黑" panose="020B0503020204020204" pitchFamily="34" charset="-122"/>
              </a:rPr>
              <a:t>图像读取</a:t>
            </a:r>
          </a:p>
          <a:p>
            <a:pPr lvl="0">
              <a:lnSpc>
                <a:spcPct val="200000"/>
              </a:lnSpc>
            </a:pPr>
            <a:r>
              <a:rPr lang="en-US" altLang="zh-CN" b="1" spc="300" dirty="0" smtClean="0">
                <a:solidFill>
                  <a:schemeClr val="bg1"/>
                </a:solidFill>
                <a:latin typeface="微软雅黑" panose="020B0503020204020204" pitchFamily="34" charset="-122"/>
                <a:ea typeface="微软雅黑" panose="020B0503020204020204" pitchFamily="34" charset="-122"/>
              </a:rPr>
              <a:t>Part 2 Pytorch</a:t>
            </a:r>
            <a:r>
              <a:rPr lang="zh-CN" altLang="en-US" b="1" spc="300" dirty="0" smtClean="0">
                <a:solidFill>
                  <a:schemeClr val="bg1"/>
                </a:solidFill>
                <a:latin typeface="微软雅黑" panose="020B0503020204020204" pitchFamily="34" charset="-122"/>
                <a:ea typeface="微软雅黑" panose="020B0503020204020204" pitchFamily="34" charset="-122"/>
              </a:rPr>
              <a:t>数据读取</a:t>
            </a:r>
          </a:p>
          <a:p>
            <a:pPr lvl="0">
              <a:lnSpc>
                <a:spcPct val="200000"/>
              </a:lnSpc>
            </a:pPr>
            <a:r>
              <a:rPr lang="en-US" altLang="zh-CN" b="1" spc="300" dirty="0" smtClean="0">
                <a:solidFill>
                  <a:schemeClr val="bg1"/>
                </a:solidFill>
                <a:latin typeface="微软雅黑" panose="020B0503020204020204" pitchFamily="34" charset="-122"/>
                <a:ea typeface="微软雅黑" panose="020B0503020204020204" pitchFamily="34" charset="-122"/>
              </a:rPr>
              <a:t>Part 3 </a:t>
            </a:r>
            <a:r>
              <a:rPr lang="zh-CN" altLang="en-US" b="1" spc="300" dirty="0" smtClean="0">
                <a:solidFill>
                  <a:schemeClr val="bg1"/>
                </a:solidFill>
                <a:latin typeface="微软雅黑" panose="020B0503020204020204" pitchFamily="34" charset="-122"/>
                <a:ea typeface="微软雅黑" panose="020B0503020204020204" pitchFamily="34" charset="-122"/>
              </a:rPr>
              <a:t>数据扩增</a:t>
            </a:r>
          </a:p>
          <a:p>
            <a:pPr lvl="0">
              <a:lnSpc>
                <a:spcPct val="200000"/>
              </a:lnSpc>
            </a:pPr>
            <a:r>
              <a:rPr lang="en-US" altLang="zh-CN" b="1" spc="300" dirty="0" smtClean="0">
                <a:solidFill>
                  <a:schemeClr val="bg1"/>
                </a:solidFill>
                <a:latin typeface="微软雅黑" panose="020B0503020204020204" pitchFamily="34" charset="-122"/>
                <a:ea typeface="微软雅黑" panose="020B0503020204020204" pitchFamily="34" charset="-122"/>
                <a:sym typeface="+mn-ea"/>
              </a:rPr>
              <a:t>Part 4 Q&amp;A</a:t>
            </a:r>
            <a:endParaRPr lang="zh-CN" altLang="en-US" b="1" spc="300" dirty="0" smtClean="0">
              <a:solidFill>
                <a:schemeClr val="bg1"/>
              </a:solidFill>
              <a:latin typeface="微软雅黑" panose="020B0503020204020204" pitchFamily="34" charset="-122"/>
              <a:ea typeface="微软雅黑" panose="020B0503020204020204" pitchFamily="34" charset="-122"/>
            </a:endParaRPr>
          </a:p>
          <a:p>
            <a:pPr lvl="0">
              <a:lnSpc>
                <a:spcPct val="200000"/>
              </a:lnSpc>
            </a:pPr>
            <a:endParaRPr lang="zh-CN" altLang="en-US" b="1" spc="300" dirty="0" smtClean="0">
              <a:solidFill>
                <a:schemeClr val="bg1"/>
              </a:solidFill>
              <a:latin typeface="微软雅黑" panose="020B0503020204020204" pitchFamily="34" charset="-122"/>
              <a:ea typeface="微软雅黑" panose="020B0503020204020204" pitchFamily="34" charset="-122"/>
              <a:sym typeface="+mn-ea"/>
            </a:endParaRPr>
          </a:p>
        </p:txBody>
      </p:sp>
      <p:sp>
        <p:nvSpPr>
          <p:cNvPr id="17" name="装饰 PA-任意多边形 16"/>
          <p:cNvSpPr>
            <a:spLocks noChangeArrowheads="1"/>
          </p:cNvSpPr>
          <p:nvPr>
            <p:custDataLst>
              <p:tags r:id="rId4"/>
            </p:custDataLst>
          </p:nvPr>
        </p:nvSpPr>
        <p:spPr bwMode="auto">
          <a:xfrm>
            <a:off x="6163641" y="1012347"/>
            <a:ext cx="985882" cy="622213"/>
          </a:xfrm>
          <a:custGeom>
            <a:avLst/>
            <a:gdLst/>
            <a:ahLst/>
            <a:cxnLst/>
            <a:rect l="l" t="t" r="r" b="b"/>
            <a:pathLst>
              <a:path w="1314510" h="829619">
                <a:moveTo>
                  <a:pt x="241269" y="704548"/>
                </a:moveTo>
                <a:cubicBezTo>
                  <a:pt x="227456" y="704548"/>
                  <a:pt x="216552" y="709278"/>
                  <a:pt x="208557" y="718737"/>
                </a:cubicBezTo>
                <a:cubicBezTo>
                  <a:pt x="200562" y="728197"/>
                  <a:pt x="196565" y="741173"/>
                  <a:pt x="196565" y="757665"/>
                </a:cubicBezTo>
                <a:cubicBezTo>
                  <a:pt x="196565" y="773655"/>
                  <a:pt x="200604" y="786254"/>
                  <a:pt x="208683" y="795463"/>
                </a:cubicBezTo>
                <a:cubicBezTo>
                  <a:pt x="216761" y="804672"/>
                  <a:pt x="227623" y="809276"/>
                  <a:pt x="241269" y="809276"/>
                </a:cubicBezTo>
                <a:cubicBezTo>
                  <a:pt x="255333" y="809276"/>
                  <a:pt x="266049" y="804776"/>
                  <a:pt x="273416" y="795777"/>
                </a:cubicBezTo>
                <a:cubicBezTo>
                  <a:pt x="280783" y="786777"/>
                  <a:pt x="284467" y="773864"/>
                  <a:pt x="284467" y="757037"/>
                </a:cubicBezTo>
                <a:cubicBezTo>
                  <a:pt x="284467" y="740127"/>
                  <a:pt x="280783" y="727151"/>
                  <a:pt x="273416" y="718110"/>
                </a:cubicBezTo>
                <a:cubicBezTo>
                  <a:pt x="266049" y="709068"/>
                  <a:pt x="255333" y="704548"/>
                  <a:pt x="241269" y="704548"/>
                </a:cubicBezTo>
                <a:close/>
                <a:moveTo>
                  <a:pt x="769018" y="704045"/>
                </a:moveTo>
                <a:cubicBezTo>
                  <a:pt x="759223" y="704045"/>
                  <a:pt x="750747" y="707687"/>
                  <a:pt x="743589" y="714970"/>
                </a:cubicBezTo>
                <a:cubicBezTo>
                  <a:pt x="736432" y="722253"/>
                  <a:pt x="731932" y="731755"/>
                  <a:pt x="730090" y="743475"/>
                </a:cubicBezTo>
                <a:lnTo>
                  <a:pt x="802672" y="743475"/>
                </a:lnTo>
                <a:cubicBezTo>
                  <a:pt x="802588" y="730918"/>
                  <a:pt x="799616" y="721207"/>
                  <a:pt x="793756" y="714342"/>
                </a:cubicBezTo>
                <a:cubicBezTo>
                  <a:pt x="787896" y="707478"/>
                  <a:pt x="779650" y="704045"/>
                  <a:pt x="769018" y="704045"/>
                </a:cubicBezTo>
                <a:close/>
                <a:moveTo>
                  <a:pt x="1274955" y="684205"/>
                </a:moveTo>
                <a:cubicBezTo>
                  <a:pt x="1286759" y="684205"/>
                  <a:pt x="1297725" y="686256"/>
                  <a:pt x="1307855" y="690358"/>
                </a:cubicBezTo>
                <a:lnTo>
                  <a:pt x="1307855" y="714091"/>
                </a:lnTo>
                <a:cubicBezTo>
                  <a:pt x="1297474" y="707394"/>
                  <a:pt x="1285712" y="704045"/>
                  <a:pt x="1272569" y="704045"/>
                </a:cubicBezTo>
                <a:cubicBezTo>
                  <a:pt x="1264700" y="704045"/>
                  <a:pt x="1258295" y="705761"/>
                  <a:pt x="1253356" y="709194"/>
                </a:cubicBezTo>
                <a:cubicBezTo>
                  <a:pt x="1248417" y="712626"/>
                  <a:pt x="1245947" y="717147"/>
                  <a:pt x="1245947" y="722756"/>
                </a:cubicBezTo>
                <a:cubicBezTo>
                  <a:pt x="1245947" y="728281"/>
                  <a:pt x="1247726" y="732592"/>
                  <a:pt x="1251284" y="735690"/>
                </a:cubicBezTo>
                <a:cubicBezTo>
                  <a:pt x="1254842" y="738787"/>
                  <a:pt x="1262732" y="742764"/>
                  <a:pt x="1274955" y="747619"/>
                </a:cubicBezTo>
                <a:cubicBezTo>
                  <a:pt x="1290442" y="753396"/>
                  <a:pt x="1300907" y="759381"/>
                  <a:pt x="1306348" y="765576"/>
                </a:cubicBezTo>
                <a:cubicBezTo>
                  <a:pt x="1311790" y="771771"/>
                  <a:pt x="1314510" y="779431"/>
                  <a:pt x="1314510" y="788556"/>
                </a:cubicBezTo>
                <a:cubicBezTo>
                  <a:pt x="1314510" y="801281"/>
                  <a:pt x="1309299" y="811306"/>
                  <a:pt x="1298876" y="818631"/>
                </a:cubicBezTo>
                <a:cubicBezTo>
                  <a:pt x="1288454" y="825956"/>
                  <a:pt x="1274955" y="829619"/>
                  <a:pt x="1258379" y="829619"/>
                </a:cubicBezTo>
                <a:cubicBezTo>
                  <a:pt x="1243980" y="829619"/>
                  <a:pt x="1231422" y="826898"/>
                  <a:pt x="1220707" y="821457"/>
                </a:cubicBezTo>
                <a:lnTo>
                  <a:pt x="1220707" y="796342"/>
                </a:lnTo>
                <a:cubicBezTo>
                  <a:pt x="1233097" y="805300"/>
                  <a:pt x="1246450" y="809778"/>
                  <a:pt x="1260765" y="809778"/>
                </a:cubicBezTo>
                <a:cubicBezTo>
                  <a:pt x="1279936" y="809778"/>
                  <a:pt x="1289521" y="803500"/>
                  <a:pt x="1289521" y="790942"/>
                </a:cubicBezTo>
                <a:cubicBezTo>
                  <a:pt x="1289521" y="785584"/>
                  <a:pt x="1287428" y="781168"/>
                  <a:pt x="1283242" y="777694"/>
                </a:cubicBezTo>
                <a:cubicBezTo>
                  <a:pt x="1279057" y="774220"/>
                  <a:pt x="1270560" y="770097"/>
                  <a:pt x="1257751" y="765325"/>
                </a:cubicBezTo>
                <a:cubicBezTo>
                  <a:pt x="1242347" y="759130"/>
                  <a:pt x="1232343" y="752998"/>
                  <a:pt x="1227739" y="746929"/>
                </a:cubicBezTo>
                <a:cubicBezTo>
                  <a:pt x="1223135" y="740859"/>
                  <a:pt x="1220832" y="733513"/>
                  <a:pt x="1220832" y="724891"/>
                </a:cubicBezTo>
                <a:cubicBezTo>
                  <a:pt x="1220832" y="712584"/>
                  <a:pt x="1226044" y="702727"/>
                  <a:pt x="1236466" y="695318"/>
                </a:cubicBezTo>
                <a:cubicBezTo>
                  <a:pt x="1246889" y="687909"/>
                  <a:pt x="1259718" y="684205"/>
                  <a:pt x="1274955" y="684205"/>
                </a:cubicBezTo>
                <a:close/>
                <a:moveTo>
                  <a:pt x="965815" y="684205"/>
                </a:moveTo>
                <a:cubicBezTo>
                  <a:pt x="981052" y="684205"/>
                  <a:pt x="992646" y="689081"/>
                  <a:pt x="1000599" y="698834"/>
                </a:cubicBezTo>
                <a:cubicBezTo>
                  <a:pt x="1008552" y="708587"/>
                  <a:pt x="1012529" y="722798"/>
                  <a:pt x="1012529" y="741466"/>
                </a:cubicBezTo>
                <a:lnTo>
                  <a:pt x="1012529" y="826354"/>
                </a:lnTo>
                <a:lnTo>
                  <a:pt x="988042" y="826354"/>
                </a:lnTo>
                <a:lnTo>
                  <a:pt x="988042" y="747368"/>
                </a:lnTo>
                <a:cubicBezTo>
                  <a:pt x="988042" y="718821"/>
                  <a:pt x="977619" y="704548"/>
                  <a:pt x="956774" y="704548"/>
                </a:cubicBezTo>
                <a:cubicBezTo>
                  <a:pt x="945975" y="704548"/>
                  <a:pt x="937101" y="708566"/>
                  <a:pt x="930152" y="716603"/>
                </a:cubicBezTo>
                <a:cubicBezTo>
                  <a:pt x="923204" y="724639"/>
                  <a:pt x="919730" y="734811"/>
                  <a:pt x="919730" y="747117"/>
                </a:cubicBezTo>
                <a:lnTo>
                  <a:pt x="919730" y="826354"/>
                </a:lnTo>
                <a:lnTo>
                  <a:pt x="895117" y="826354"/>
                </a:lnTo>
                <a:lnTo>
                  <a:pt x="895117" y="687470"/>
                </a:lnTo>
                <a:lnTo>
                  <a:pt x="919730" y="687470"/>
                </a:lnTo>
                <a:lnTo>
                  <a:pt x="919730" y="710450"/>
                </a:lnTo>
                <a:lnTo>
                  <a:pt x="920232" y="710450"/>
                </a:lnTo>
                <a:cubicBezTo>
                  <a:pt x="930697" y="692953"/>
                  <a:pt x="945891" y="684205"/>
                  <a:pt x="965815" y="684205"/>
                </a:cubicBezTo>
                <a:close/>
                <a:moveTo>
                  <a:pt x="769395" y="684205"/>
                </a:moveTo>
                <a:cubicBezTo>
                  <a:pt x="787561" y="684205"/>
                  <a:pt x="801751" y="690044"/>
                  <a:pt x="811964" y="701722"/>
                </a:cubicBezTo>
                <a:cubicBezTo>
                  <a:pt x="822178" y="713401"/>
                  <a:pt x="827284" y="729746"/>
                  <a:pt x="827284" y="750759"/>
                </a:cubicBezTo>
                <a:lnTo>
                  <a:pt x="827284" y="763191"/>
                </a:lnTo>
                <a:lnTo>
                  <a:pt x="730090" y="763191"/>
                </a:lnTo>
                <a:cubicBezTo>
                  <a:pt x="730509" y="778008"/>
                  <a:pt x="734569" y="789456"/>
                  <a:pt x="742271" y="797535"/>
                </a:cubicBezTo>
                <a:cubicBezTo>
                  <a:pt x="749973" y="805613"/>
                  <a:pt x="760730" y="809653"/>
                  <a:pt x="774543" y="809653"/>
                </a:cubicBezTo>
                <a:cubicBezTo>
                  <a:pt x="790114" y="809653"/>
                  <a:pt x="804388" y="804672"/>
                  <a:pt x="817364" y="794710"/>
                </a:cubicBezTo>
                <a:lnTo>
                  <a:pt x="817364" y="816685"/>
                </a:lnTo>
                <a:cubicBezTo>
                  <a:pt x="805142" y="825308"/>
                  <a:pt x="788942" y="829619"/>
                  <a:pt x="768767" y="829619"/>
                </a:cubicBezTo>
                <a:cubicBezTo>
                  <a:pt x="748675" y="829619"/>
                  <a:pt x="732999" y="823257"/>
                  <a:pt x="721740" y="810532"/>
                </a:cubicBezTo>
                <a:cubicBezTo>
                  <a:pt x="710480" y="797807"/>
                  <a:pt x="704850" y="780143"/>
                  <a:pt x="704850" y="757540"/>
                </a:cubicBezTo>
                <a:cubicBezTo>
                  <a:pt x="704850" y="736276"/>
                  <a:pt x="711024" y="718737"/>
                  <a:pt x="723372" y="704924"/>
                </a:cubicBezTo>
                <a:cubicBezTo>
                  <a:pt x="735720" y="691111"/>
                  <a:pt x="751061" y="684205"/>
                  <a:pt x="769395" y="684205"/>
                </a:cubicBezTo>
                <a:close/>
                <a:moveTo>
                  <a:pt x="451465" y="684205"/>
                </a:moveTo>
                <a:cubicBezTo>
                  <a:pt x="466702" y="684205"/>
                  <a:pt x="478296" y="689081"/>
                  <a:pt x="486249" y="698834"/>
                </a:cubicBezTo>
                <a:cubicBezTo>
                  <a:pt x="494202" y="708587"/>
                  <a:pt x="498179" y="722798"/>
                  <a:pt x="498179" y="741466"/>
                </a:cubicBezTo>
                <a:lnTo>
                  <a:pt x="498179" y="826354"/>
                </a:lnTo>
                <a:lnTo>
                  <a:pt x="473692" y="826354"/>
                </a:lnTo>
                <a:lnTo>
                  <a:pt x="473692" y="747368"/>
                </a:lnTo>
                <a:cubicBezTo>
                  <a:pt x="473692" y="718821"/>
                  <a:pt x="463269" y="704548"/>
                  <a:pt x="442424" y="704548"/>
                </a:cubicBezTo>
                <a:cubicBezTo>
                  <a:pt x="431625" y="704548"/>
                  <a:pt x="422751" y="708566"/>
                  <a:pt x="415802" y="716603"/>
                </a:cubicBezTo>
                <a:cubicBezTo>
                  <a:pt x="408854" y="724639"/>
                  <a:pt x="405380" y="734811"/>
                  <a:pt x="405380" y="747117"/>
                </a:cubicBezTo>
                <a:lnTo>
                  <a:pt x="405380" y="826354"/>
                </a:lnTo>
                <a:lnTo>
                  <a:pt x="380768" y="826354"/>
                </a:lnTo>
                <a:lnTo>
                  <a:pt x="380768" y="687470"/>
                </a:lnTo>
                <a:lnTo>
                  <a:pt x="405380" y="687470"/>
                </a:lnTo>
                <a:lnTo>
                  <a:pt x="405380" y="710450"/>
                </a:lnTo>
                <a:lnTo>
                  <a:pt x="405882" y="710450"/>
                </a:lnTo>
                <a:cubicBezTo>
                  <a:pt x="416347" y="692953"/>
                  <a:pt x="431541" y="684205"/>
                  <a:pt x="451465" y="684205"/>
                </a:cubicBezTo>
                <a:close/>
                <a:moveTo>
                  <a:pt x="242776" y="684205"/>
                </a:moveTo>
                <a:cubicBezTo>
                  <a:pt x="263621" y="684205"/>
                  <a:pt x="279967" y="690588"/>
                  <a:pt x="291813" y="703355"/>
                </a:cubicBezTo>
                <a:cubicBezTo>
                  <a:pt x="303658" y="716121"/>
                  <a:pt x="309581" y="733764"/>
                  <a:pt x="309581" y="756284"/>
                </a:cubicBezTo>
                <a:cubicBezTo>
                  <a:pt x="309581" y="778217"/>
                  <a:pt x="303261" y="795923"/>
                  <a:pt x="290620" y="809402"/>
                </a:cubicBezTo>
                <a:cubicBezTo>
                  <a:pt x="277979" y="822880"/>
                  <a:pt x="261026" y="829619"/>
                  <a:pt x="239762" y="829619"/>
                </a:cubicBezTo>
                <a:cubicBezTo>
                  <a:pt x="219001" y="829619"/>
                  <a:pt x="202425" y="823089"/>
                  <a:pt x="190035" y="810030"/>
                </a:cubicBezTo>
                <a:cubicBezTo>
                  <a:pt x="177645" y="796970"/>
                  <a:pt x="171450" y="779766"/>
                  <a:pt x="171450" y="758419"/>
                </a:cubicBezTo>
                <a:cubicBezTo>
                  <a:pt x="171450" y="735481"/>
                  <a:pt x="177854" y="717377"/>
                  <a:pt x="190663" y="704108"/>
                </a:cubicBezTo>
                <a:cubicBezTo>
                  <a:pt x="203471" y="690839"/>
                  <a:pt x="220843" y="684205"/>
                  <a:pt x="242776" y="684205"/>
                </a:cubicBezTo>
                <a:close/>
                <a:moveTo>
                  <a:pt x="72707" y="684205"/>
                </a:moveTo>
                <a:cubicBezTo>
                  <a:pt x="85432" y="684205"/>
                  <a:pt x="96315" y="686465"/>
                  <a:pt x="105357" y="690986"/>
                </a:cubicBezTo>
                <a:lnTo>
                  <a:pt x="105357" y="715347"/>
                </a:lnTo>
                <a:cubicBezTo>
                  <a:pt x="95562" y="708147"/>
                  <a:pt x="84679" y="704548"/>
                  <a:pt x="72707" y="704548"/>
                </a:cubicBezTo>
                <a:cubicBezTo>
                  <a:pt x="58643" y="704548"/>
                  <a:pt x="47195" y="709424"/>
                  <a:pt x="38363" y="719177"/>
                </a:cubicBezTo>
                <a:cubicBezTo>
                  <a:pt x="29531" y="728930"/>
                  <a:pt x="25115" y="741927"/>
                  <a:pt x="25115" y="758168"/>
                </a:cubicBezTo>
                <a:cubicBezTo>
                  <a:pt x="25115" y="774157"/>
                  <a:pt x="29280" y="786673"/>
                  <a:pt x="37610" y="795714"/>
                </a:cubicBezTo>
                <a:cubicBezTo>
                  <a:pt x="45939" y="804755"/>
                  <a:pt x="57178" y="809276"/>
                  <a:pt x="71326" y="809276"/>
                </a:cubicBezTo>
                <a:cubicBezTo>
                  <a:pt x="83297" y="809276"/>
                  <a:pt x="94599" y="805341"/>
                  <a:pt x="105231" y="797472"/>
                </a:cubicBezTo>
                <a:lnTo>
                  <a:pt x="105231" y="820075"/>
                </a:lnTo>
                <a:cubicBezTo>
                  <a:pt x="94599" y="826438"/>
                  <a:pt x="81791" y="829619"/>
                  <a:pt x="66805" y="829619"/>
                </a:cubicBezTo>
                <a:cubicBezTo>
                  <a:pt x="46714" y="829619"/>
                  <a:pt x="30556" y="823173"/>
                  <a:pt x="18334" y="810281"/>
                </a:cubicBezTo>
                <a:cubicBezTo>
                  <a:pt x="6111" y="797388"/>
                  <a:pt x="0" y="780687"/>
                  <a:pt x="0" y="760177"/>
                </a:cubicBezTo>
                <a:cubicBezTo>
                  <a:pt x="0" y="737406"/>
                  <a:pt x="6593" y="719051"/>
                  <a:pt x="19778" y="705113"/>
                </a:cubicBezTo>
                <a:cubicBezTo>
                  <a:pt x="32963" y="691174"/>
                  <a:pt x="50606" y="684205"/>
                  <a:pt x="72707" y="684205"/>
                </a:cubicBezTo>
                <a:close/>
                <a:moveTo>
                  <a:pt x="1127289" y="646281"/>
                </a:moveTo>
                <a:lnTo>
                  <a:pt x="1127289" y="687470"/>
                </a:lnTo>
                <a:lnTo>
                  <a:pt x="1161822" y="687470"/>
                </a:lnTo>
                <a:lnTo>
                  <a:pt x="1161822" y="707812"/>
                </a:lnTo>
                <a:lnTo>
                  <a:pt x="1127289" y="707812"/>
                </a:lnTo>
                <a:lnTo>
                  <a:pt x="1127289" y="783659"/>
                </a:lnTo>
                <a:cubicBezTo>
                  <a:pt x="1127289" y="792784"/>
                  <a:pt x="1128838" y="799314"/>
                  <a:pt x="1131936" y="803249"/>
                </a:cubicBezTo>
                <a:cubicBezTo>
                  <a:pt x="1135033" y="807183"/>
                  <a:pt x="1140182" y="809150"/>
                  <a:pt x="1147381" y="809150"/>
                </a:cubicBezTo>
                <a:cubicBezTo>
                  <a:pt x="1152906" y="809150"/>
                  <a:pt x="1157720" y="807602"/>
                  <a:pt x="1161822" y="804504"/>
                </a:cubicBezTo>
                <a:lnTo>
                  <a:pt x="1161822" y="824973"/>
                </a:lnTo>
                <a:cubicBezTo>
                  <a:pt x="1156464" y="827903"/>
                  <a:pt x="1149223" y="829368"/>
                  <a:pt x="1140098" y="829368"/>
                </a:cubicBezTo>
                <a:cubicBezTo>
                  <a:pt x="1115234" y="829368"/>
                  <a:pt x="1102802" y="815597"/>
                  <a:pt x="1102802" y="788054"/>
                </a:cubicBezTo>
                <a:lnTo>
                  <a:pt x="1102802" y="707812"/>
                </a:lnTo>
                <a:lnTo>
                  <a:pt x="1078943" y="707812"/>
                </a:lnTo>
                <a:lnTo>
                  <a:pt x="1078943" y="687470"/>
                </a:lnTo>
                <a:lnTo>
                  <a:pt x="1102802" y="687470"/>
                </a:lnTo>
                <a:lnTo>
                  <a:pt x="1102802" y="654067"/>
                </a:lnTo>
                <a:close/>
                <a:moveTo>
                  <a:pt x="612939" y="646281"/>
                </a:moveTo>
                <a:lnTo>
                  <a:pt x="612939" y="687470"/>
                </a:lnTo>
                <a:lnTo>
                  <a:pt x="647472" y="687470"/>
                </a:lnTo>
                <a:lnTo>
                  <a:pt x="647472" y="707812"/>
                </a:lnTo>
                <a:lnTo>
                  <a:pt x="612939" y="707812"/>
                </a:lnTo>
                <a:lnTo>
                  <a:pt x="612939" y="783659"/>
                </a:lnTo>
                <a:cubicBezTo>
                  <a:pt x="612939" y="792784"/>
                  <a:pt x="614488" y="799314"/>
                  <a:pt x="617586" y="803249"/>
                </a:cubicBezTo>
                <a:cubicBezTo>
                  <a:pt x="620683" y="807183"/>
                  <a:pt x="625832" y="809150"/>
                  <a:pt x="633031" y="809150"/>
                </a:cubicBezTo>
                <a:cubicBezTo>
                  <a:pt x="638556" y="809150"/>
                  <a:pt x="643370" y="807602"/>
                  <a:pt x="647472" y="804504"/>
                </a:cubicBezTo>
                <a:lnTo>
                  <a:pt x="647472" y="824973"/>
                </a:lnTo>
                <a:cubicBezTo>
                  <a:pt x="642114" y="827903"/>
                  <a:pt x="634873" y="829368"/>
                  <a:pt x="625748" y="829368"/>
                </a:cubicBezTo>
                <a:cubicBezTo>
                  <a:pt x="600884" y="829368"/>
                  <a:pt x="588452" y="815597"/>
                  <a:pt x="588452" y="788054"/>
                </a:cubicBezTo>
                <a:lnTo>
                  <a:pt x="588452" y="707812"/>
                </a:lnTo>
                <a:lnTo>
                  <a:pt x="564593" y="707812"/>
                </a:lnTo>
                <a:lnTo>
                  <a:pt x="564593" y="687470"/>
                </a:lnTo>
                <a:lnTo>
                  <a:pt x="588452" y="687470"/>
                </a:lnTo>
                <a:lnTo>
                  <a:pt x="588452" y="654067"/>
                </a:lnTo>
                <a:close/>
                <a:moveTo>
                  <a:pt x="215731" y="345197"/>
                </a:moveTo>
                <a:lnTo>
                  <a:pt x="215731" y="408859"/>
                </a:lnTo>
                <a:lnTo>
                  <a:pt x="492328" y="408859"/>
                </a:lnTo>
                <a:lnTo>
                  <a:pt x="492328" y="345197"/>
                </a:lnTo>
                <a:close/>
                <a:moveTo>
                  <a:pt x="993070" y="262877"/>
                </a:moveTo>
                <a:lnTo>
                  <a:pt x="993070" y="285378"/>
                </a:lnTo>
                <a:cubicBezTo>
                  <a:pt x="1006973" y="305135"/>
                  <a:pt x="1022888" y="322879"/>
                  <a:pt x="1040816" y="338612"/>
                </a:cubicBezTo>
                <a:cubicBezTo>
                  <a:pt x="1071548" y="317391"/>
                  <a:pt x="1102282" y="292146"/>
                  <a:pt x="1133014" y="262877"/>
                </a:cubicBezTo>
                <a:close/>
                <a:moveTo>
                  <a:pt x="782878" y="262877"/>
                </a:moveTo>
                <a:cubicBezTo>
                  <a:pt x="805196" y="279341"/>
                  <a:pt x="829526" y="298366"/>
                  <a:pt x="855869" y="319952"/>
                </a:cubicBezTo>
                <a:lnTo>
                  <a:pt x="810867" y="368796"/>
                </a:lnTo>
                <a:cubicBezTo>
                  <a:pt x="848551" y="351234"/>
                  <a:pt x="884223" y="333307"/>
                  <a:pt x="917883" y="315013"/>
                </a:cubicBezTo>
                <a:lnTo>
                  <a:pt x="917883" y="262877"/>
                </a:lnTo>
                <a:close/>
                <a:moveTo>
                  <a:pt x="215731" y="214582"/>
                </a:moveTo>
                <a:lnTo>
                  <a:pt x="215731" y="274951"/>
                </a:lnTo>
                <a:lnTo>
                  <a:pt x="492328" y="274951"/>
                </a:lnTo>
                <a:lnTo>
                  <a:pt x="492328" y="214582"/>
                </a:lnTo>
                <a:close/>
                <a:moveTo>
                  <a:pt x="215731" y="83967"/>
                </a:moveTo>
                <a:lnTo>
                  <a:pt x="215731" y="144335"/>
                </a:lnTo>
                <a:lnTo>
                  <a:pt x="492328" y="144335"/>
                </a:lnTo>
                <a:lnTo>
                  <a:pt x="492328" y="83967"/>
                </a:lnTo>
                <a:close/>
                <a:moveTo>
                  <a:pt x="137801" y="11525"/>
                </a:moveTo>
                <a:lnTo>
                  <a:pt x="570258" y="11525"/>
                </a:lnTo>
                <a:lnTo>
                  <a:pt x="570258" y="518619"/>
                </a:lnTo>
                <a:lnTo>
                  <a:pt x="492328" y="518619"/>
                </a:lnTo>
                <a:lnTo>
                  <a:pt x="492328" y="481301"/>
                </a:lnTo>
                <a:lnTo>
                  <a:pt x="215731" y="481301"/>
                </a:lnTo>
                <a:lnTo>
                  <a:pt x="215731" y="518619"/>
                </a:lnTo>
                <a:lnTo>
                  <a:pt x="137801" y="518619"/>
                </a:lnTo>
                <a:close/>
                <a:moveTo>
                  <a:pt x="729095" y="0"/>
                </a:moveTo>
                <a:lnTo>
                  <a:pt x="1149479" y="0"/>
                </a:lnTo>
                <a:lnTo>
                  <a:pt x="1149479" y="198667"/>
                </a:lnTo>
                <a:lnTo>
                  <a:pt x="1225762" y="198667"/>
                </a:lnTo>
                <a:lnTo>
                  <a:pt x="1225762" y="262877"/>
                </a:lnTo>
                <a:lnTo>
                  <a:pt x="1139051" y="262877"/>
                </a:lnTo>
                <a:lnTo>
                  <a:pt x="1190090" y="316111"/>
                </a:lnTo>
                <a:cubicBezTo>
                  <a:pt x="1157528" y="337697"/>
                  <a:pt x="1126612" y="358917"/>
                  <a:pt x="1097342" y="379772"/>
                </a:cubicBezTo>
                <a:cubicBezTo>
                  <a:pt x="1134661" y="401724"/>
                  <a:pt x="1177834" y="418737"/>
                  <a:pt x="1226860" y="430811"/>
                </a:cubicBezTo>
                <a:cubicBezTo>
                  <a:pt x="1204908" y="460080"/>
                  <a:pt x="1188626" y="482947"/>
                  <a:pt x="1178016" y="499411"/>
                </a:cubicBezTo>
                <a:cubicBezTo>
                  <a:pt x="1104477" y="473069"/>
                  <a:pt x="1042828" y="431177"/>
                  <a:pt x="993070" y="373735"/>
                </a:cubicBezTo>
                <a:lnTo>
                  <a:pt x="993070" y="433555"/>
                </a:lnTo>
                <a:cubicBezTo>
                  <a:pt x="993070" y="488435"/>
                  <a:pt x="970203" y="516973"/>
                  <a:pt x="924469" y="519168"/>
                </a:cubicBezTo>
                <a:cubicBezTo>
                  <a:pt x="902517" y="520632"/>
                  <a:pt x="875077" y="521546"/>
                  <a:pt x="842149" y="521912"/>
                </a:cubicBezTo>
                <a:cubicBezTo>
                  <a:pt x="836660" y="494472"/>
                  <a:pt x="831172" y="471056"/>
                  <a:pt x="825684" y="451665"/>
                </a:cubicBezTo>
                <a:cubicBezTo>
                  <a:pt x="851295" y="453495"/>
                  <a:pt x="871052" y="454226"/>
                  <a:pt x="884955" y="453861"/>
                </a:cubicBezTo>
                <a:cubicBezTo>
                  <a:pt x="906907" y="453861"/>
                  <a:pt x="917883" y="442153"/>
                  <a:pt x="917883" y="418737"/>
                </a:cubicBezTo>
                <a:lnTo>
                  <a:pt x="917883" y="390748"/>
                </a:lnTo>
                <a:cubicBezTo>
                  <a:pt x="835197" y="433555"/>
                  <a:pt x="768426" y="469593"/>
                  <a:pt x="717570" y="498862"/>
                </a:cubicBezTo>
                <a:lnTo>
                  <a:pt x="681349" y="426420"/>
                </a:lnTo>
                <a:cubicBezTo>
                  <a:pt x="725253" y="408127"/>
                  <a:pt x="766962" y="389651"/>
                  <a:pt x="806476" y="370991"/>
                </a:cubicBezTo>
                <a:cubicBezTo>
                  <a:pt x="776475" y="342453"/>
                  <a:pt x="748669" y="318489"/>
                  <a:pt x="723058" y="299098"/>
                </a:cubicBezTo>
                <a:lnTo>
                  <a:pt x="754340" y="262877"/>
                </a:lnTo>
                <a:lnTo>
                  <a:pt x="683544" y="262877"/>
                </a:lnTo>
                <a:lnTo>
                  <a:pt x="683544" y="198667"/>
                </a:lnTo>
                <a:lnTo>
                  <a:pt x="1074292" y="198667"/>
                </a:lnTo>
                <a:lnTo>
                  <a:pt x="1074292" y="161897"/>
                </a:lnTo>
                <a:lnTo>
                  <a:pt x="748303" y="161897"/>
                </a:lnTo>
                <a:lnTo>
                  <a:pt x="748303" y="100980"/>
                </a:lnTo>
                <a:lnTo>
                  <a:pt x="1074292" y="100980"/>
                </a:lnTo>
                <a:lnTo>
                  <a:pt x="1074292" y="64210"/>
                </a:lnTo>
                <a:lnTo>
                  <a:pt x="729095" y="64210"/>
                </a:lnTo>
                <a:close/>
              </a:path>
            </a:pathLst>
          </a:cu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rot="0" spcFirstLastPara="0" vertOverflow="overflow" horzOverflow="overflow" vert="horz" wrap="square" lIns="68578" tIns="34289" rIns="68578" bIns="34289" numCol="1" spcCol="0" rtlCol="0" fromWordArt="0" anchor="t" anchorCtr="0" forceAA="0" compatLnSpc="1">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endParaRPr lang="en-US" altLang="zh-CN" sz="1500" b="1" spc="3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5630" y="1042670"/>
            <a:ext cx="7145020" cy="3692525"/>
          </a:xfrm>
          <a:prstGeom prst="rect">
            <a:avLst/>
          </a:prstGeom>
          <a:noFill/>
        </p:spPr>
        <p:txBody>
          <a:bodyPr wrap="square" rtlCol="0">
            <a:spAutoFit/>
          </a:bodyPr>
          <a:lstStyle/>
          <a:p>
            <a:pPr indent="0">
              <a:buFont typeface="Wingdings" panose="05000000000000000000" charset="0"/>
              <a:buNone/>
            </a:pPr>
            <a:r>
              <a:rPr lang="zh-CN" altLang="en-US" b="1"/>
              <a:t>常用数据扩增技术分类：</a:t>
            </a:r>
          </a:p>
          <a:p>
            <a:pPr indent="0">
              <a:buFont typeface="Wingdings" panose="05000000000000000000" charset="0"/>
              <a:buNone/>
            </a:pPr>
            <a:endParaRPr lang="zh-CN" altLang="en-US"/>
          </a:p>
          <a:p>
            <a:pPr indent="0">
              <a:buFont typeface="Wingdings" panose="05000000000000000000" charset="0"/>
              <a:buNone/>
            </a:pPr>
            <a:endParaRPr lang="zh-CN" altLang="en-US"/>
          </a:p>
          <a:p>
            <a:pPr marL="285750" indent="-285750">
              <a:buFont typeface="Wingdings" panose="05000000000000000000" charset="0"/>
              <a:buChar char="Ø"/>
            </a:pPr>
            <a:r>
              <a:rPr lang="zh-CN" altLang="en-US"/>
              <a:t>基于图像处理的数据扩增</a:t>
            </a:r>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基于深度学习的数据扩增</a:t>
            </a:r>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indent="0">
              <a:buFont typeface="Wingdings" panose="05000000000000000000" charset="0"/>
              <a:buNone/>
            </a:pPr>
            <a:r>
              <a:rPr lang="zh-CN" altLang="en-US" b="1"/>
              <a:t>推荐论文阅读：</a:t>
            </a:r>
          </a:p>
          <a:p>
            <a:pPr indent="0">
              <a:buFont typeface="Wingdings" panose="05000000000000000000" charset="0"/>
              <a:buNone/>
            </a:pPr>
            <a:endParaRPr lang="zh-CN" altLang="en-US"/>
          </a:p>
          <a:p>
            <a:pPr indent="0">
              <a:buFont typeface="Wingdings" panose="05000000000000000000" charset="0"/>
              <a:buNone/>
            </a:pPr>
            <a:r>
              <a:rPr lang="zh-CN" altLang="en-US">
                <a:latin typeface="Times New Roman" panose="02020603050405020304" charset="0"/>
                <a:cs typeface="Times New Roman" panose="02020603050405020304" charset="0"/>
              </a:rPr>
              <a:t>《A survey on Image Data Augmentation for Deep Learning》</a:t>
            </a:r>
            <a:r>
              <a:rPr lang="en-US" altLang="zh-CN">
                <a:latin typeface="Times New Roman" panose="02020603050405020304" charset="0"/>
                <a:cs typeface="Times New Roman" panose="02020603050405020304" charset="0"/>
              </a:rPr>
              <a:t>-2019</a:t>
            </a:r>
            <a:endParaRPr lang="zh-CN" altLang="en-US">
              <a:latin typeface="Times New Roman" panose="02020603050405020304" charset="0"/>
              <a:cs typeface="Times New Roman" panose="02020603050405020304" charset="0"/>
            </a:endParaRPr>
          </a:p>
          <a:p>
            <a:pPr indent="0">
              <a:buFont typeface="Wingdings" panose="05000000000000000000" charset="0"/>
              <a:buNone/>
            </a:pPr>
            <a:r>
              <a:rPr lang="zh-CN" altLang="en-US">
                <a:solidFill>
                  <a:schemeClr val="bg2">
                    <a:lumMod val="50000"/>
                  </a:schemeClr>
                </a:solidFill>
                <a:latin typeface="Times New Roman" panose="02020603050405020304" charset="0"/>
                <a:cs typeface="Times New Roman" panose="02020603050405020304" charset="0"/>
              </a:rPr>
              <a:t>  </a:t>
            </a:r>
            <a:r>
              <a:rPr lang="zh-CN" altLang="en-US" u="sng">
                <a:solidFill>
                  <a:schemeClr val="bg2">
                    <a:lumMod val="50000"/>
                  </a:schemeClr>
                </a:solidFill>
                <a:latin typeface="Times New Roman" panose="02020603050405020304" charset="0"/>
                <a:cs typeface="Times New Roman" panose="02020603050405020304" charset="0"/>
              </a:rPr>
              <a:t>https://link.springer.com/article/10.1186/s40537-019-0197-0#Sec3</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1185" y="852170"/>
            <a:ext cx="6516370" cy="368300"/>
          </a:xfrm>
          <a:prstGeom prst="rect">
            <a:avLst/>
          </a:prstGeom>
          <a:noFill/>
        </p:spPr>
        <p:txBody>
          <a:bodyPr wrap="square" rtlCol="0">
            <a:spAutoFit/>
          </a:bodyPr>
          <a:lstStyle/>
          <a:p>
            <a:pPr indent="0">
              <a:buFont typeface="Wingdings" panose="05000000000000000000" charset="0"/>
              <a:buNone/>
            </a:pPr>
            <a:r>
              <a:rPr lang="zh-CN" altLang="en-US" b="1"/>
              <a:t>基于图像处理的数据扩增</a:t>
            </a:r>
            <a:r>
              <a:rPr lang="en-US" altLang="zh-CN" b="1"/>
              <a:t>—</a:t>
            </a:r>
            <a:r>
              <a:rPr lang="zh-CN" altLang="en-US" b="1"/>
              <a:t>几何变换</a:t>
            </a:r>
            <a:endParaRPr lang="zh-CN" altLang="en-US" b="1" u="sng">
              <a:solidFill>
                <a:schemeClr val="bg2">
                  <a:lumMod val="50000"/>
                </a:schemeClr>
              </a:solidFill>
              <a:latin typeface="Times New Roman" panose="02020603050405020304" charset="0"/>
              <a:cs typeface="Times New Roman" panose="02020603050405020304" charset="0"/>
            </a:endParaRPr>
          </a:p>
        </p:txBody>
      </p:sp>
      <p:sp>
        <p:nvSpPr>
          <p:cNvPr id="2" name="文本框 1"/>
          <p:cNvSpPr txBox="1"/>
          <p:nvPr/>
        </p:nvSpPr>
        <p:spPr>
          <a:xfrm>
            <a:off x="889635" y="1220470"/>
            <a:ext cx="3642995" cy="3138170"/>
          </a:xfrm>
          <a:prstGeom prst="rect">
            <a:avLst/>
          </a:prstGeom>
          <a:noFill/>
        </p:spPr>
        <p:txBody>
          <a:bodyPr wrap="square" rtlCol="0">
            <a:spAutoFit/>
          </a:bodyPr>
          <a:lstStyle/>
          <a:p>
            <a:pPr marL="285750" indent="-285750">
              <a:buFont typeface="Arial" panose="020B0604020202020204" pitchFamily="34" charset="0"/>
              <a:buChar char="•"/>
            </a:pPr>
            <a:r>
              <a:rPr lang="zh-CN" altLang="en-US"/>
              <a:t>旋转</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缩放</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翻转</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裁剪</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平移</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仿射变换</a:t>
            </a:r>
          </a:p>
        </p:txBody>
      </p:sp>
      <p:sp>
        <p:nvSpPr>
          <p:cNvPr id="6" name="文本框 5"/>
          <p:cNvSpPr txBox="1"/>
          <p:nvPr/>
        </p:nvSpPr>
        <p:spPr>
          <a:xfrm>
            <a:off x="654685" y="4358640"/>
            <a:ext cx="7977505" cy="922020"/>
          </a:xfrm>
          <a:prstGeom prst="rect">
            <a:avLst/>
          </a:prstGeom>
          <a:noFill/>
        </p:spPr>
        <p:txBody>
          <a:bodyPr wrap="square" rtlCol="0">
            <a:spAutoFit/>
          </a:bodyPr>
          <a:lstStyle/>
          <a:p>
            <a:r>
              <a:rPr lang="zh-CN" altLang="en-US">
                <a:sym typeface="+mn-ea"/>
              </a:rPr>
              <a:t>作用：几何变换可以有效地对抗数据中存在的位置偏差、视角偏差、尺寸偏差，而且易于实现，非常常用。</a:t>
            </a:r>
            <a:endParaRPr lang="zh-CN" altLang="en-US"/>
          </a:p>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1185" y="905510"/>
            <a:ext cx="6516370" cy="368300"/>
          </a:xfrm>
          <a:prstGeom prst="rect">
            <a:avLst/>
          </a:prstGeom>
          <a:noFill/>
        </p:spPr>
        <p:txBody>
          <a:bodyPr wrap="square" rtlCol="0">
            <a:spAutoFit/>
          </a:bodyPr>
          <a:lstStyle/>
          <a:p>
            <a:pPr indent="0">
              <a:buFont typeface="Wingdings" panose="05000000000000000000" charset="0"/>
              <a:buNone/>
            </a:pPr>
            <a:r>
              <a:rPr lang="zh-CN" altLang="en-US" b="1"/>
              <a:t>基于图像处理的数据扩增</a:t>
            </a:r>
            <a:r>
              <a:rPr lang="en-US" altLang="zh-CN" b="1"/>
              <a:t>—</a:t>
            </a:r>
            <a:r>
              <a:rPr lang="zh-CN" altLang="en-US" b="1"/>
              <a:t>灰度和彩色空间变换</a:t>
            </a:r>
            <a:endParaRPr lang="zh-CN" altLang="en-US" b="1" u="sng">
              <a:solidFill>
                <a:schemeClr val="bg2">
                  <a:lumMod val="50000"/>
                </a:schemeClr>
              </a:solidFill>
              <a:latin typeface="Times New Roman" panose="02020603050405020304" charset="0"/>
              <a:cs typeface="Times New Roman" panose="02020603050405020304" charset="0"/>
            </a:endParaRPr>
          </a:p>
        </p:txBody>
      </p:sp>
      <p:sp>
        <p:nvSpPr>
          <p:cNvPr id="2" name="文本框 1"/>
          <p:cNvSpPr txBox="1"/>
          <p:nvPr/>
        </p:nvSpPr>
        <p:spPr>
          <a:xfrm>
            <a:off x="881380" y="1362710"/>
            <a:ext cx="5237480" cy="2306955"/>
          </a:xfrm>
          <a:prstGeom prst="rect">
            <a:avLst/>
          </a:prstGeom>
          <a:noFill/>
        </p:spPr>
        <p:txBody>
          <a:bodyPr wrap="square" rtlCol="0">
            <a:spAutoFit/>
          </a:bodyPr>
          <a:lstStyle/>
          <a:p>
            <a:pPr marL="285750" indent="-285750">
              <a:buFont typeface="Arial" panose="020B0604020202020204" pitchFamily="34" charset="0"/>
              <a:buChar char="•"/>
            </a:pPr>
            <a:r>
              <a:rPr lang="zh-CN" altLang="en-US"/>
              <a:t>亮度调整</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对比度、饱和度调整</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颜色空间转换</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色彩调整</a:t>
            </a:r>
          </a:p>
          <a:p>
            <a:pPr marL="285750" indent="-285750">
              <a:buFont typeface="Arial" panose="020B0604020202020204" pitchFamily="34" charset="0"/>
              <a:buChar char="•"/>
            </a:pPr>
            <a:endParaRPr lang="zh-CN" altLang="en-US"/>
          </a:p>
        </p:txBody>
      </p:sp>
      <p:sp>
        <p:nvSpPr>
          <p:cNvPr id="6" name="文本框 5"/>
          <p:cNvSpPr txBox="1"/>
          <p:nvPr/>
        </p:nvSpPr>
        <p:spPr>
          <a:xfrm>
            <a:off x="681990" y="3709670"/>
            <a:ext cx="6548120" cy="368300"/>
          </a:xfrm>
          <a:prstGeom prst="rect">
            <a:avLst/>
          </a:prstGeom>
          <a:noFill/>
        </p:spPr>
        <p:txBody>
          <a:bodyPr wrap="square" rtlCol="0">
            <a:spAutoFit/>
          </a:bodyPr>
          <a:lstStyle/>
          <a:p>
            <a:r>
              <a:rPr lang="zh-CN" altLang="en-US">
                <a:sym typeface="+mn-ea"/>
              </a:rPr>
              <a:t>作用：对抗数据中存在的光照、色彩、亮度偏差。</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1185" y="949960"/>
            <a:ext cx="6516370" cy="368300"/>
          </a:xfrm>
          <a:prstGeom prst="rect">
            <a:avLst/>
          </a:prstGeom>
          <a:noFill/>
        </p:spPr>
        <p:txBody>
          <a:bodyPr wrap="square" rtlCol="0">
            <a:spAutoFit/>
          </a:bodyPr>
          <a:lstStyle/>
          <a:p>
            <a:pPr indent="0">
              <a:buFont typeface="Wingdings" panose="05000000000000000000" charset="0"/>
              <a:buNone/>
            </a:pPr>
            <a:r>
              <a:rPr lang="zh-CN" altLang="en-US" b="1"/>
              <a:t>基于图像处理的数据扩增</a:t>
            </a:r>
            <a:r>
              <a:rPr lang="en-US" altLang="zh-CN" b="1"/>
              <a:t>—</a:t>
            </a:r>
            <a:r>
              <a:rPr lang="zh-CN" altLang="en-US" b="1"/>
              <a:t>添加噪声和滤波</a:t>
            </a:r>
            <a:endParaRPr lang="zh-CN" altLang="en-US" b="1" u="sng">
              <a:solidFill>
                <a:schemeClr val="bg2">
                  <a:lumMod val="50000"/>
                </a:schemeClr>
              </a:solidFill>
              <a:latin typeface="Times New Roman" panose="02020603050405020304" charset="0"/>
              <a:cs typeface="Times New Roman" panose="02020603050405020304" charset="0"/>
            </a:endParaRPr>
          </a:p>
        </p:txBody>
      </p:sp>
      <p:sp>
        <p:nvSpPr>
          <p:cNvPr id="2" name="文本框 1"/>
          <p:cNvSpPr txBox="1"/>
          <p:nvPr/>
        </p:nvSpPr>
        <p:spPr>
          <a:xfrm>
            <a:off x="908685" y="1664335"/>
            <a:ext cx="5237480"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a:t>注入高斯噪声、椒盐噪声等</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滤波：模糊、锐化</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
        <p:nvSpPr>
          <p:cNvPr id="6" name="文本框 5"/>
          <p:cNvSpPr txBox="1"/>
          <p:nvPr/>
        </p:nvSpPr>
        <p:spPr>
          <a:xfrm>
            <a:off x="596265" y="2998470"/>
            <a:ext cx="7676515" cy="368300"/>
          </a:xfrm>
          <a:prstGeom prst="rect">
            <a:avLst/>
          </a:prstGeom>
          <a:noFill/>
        </p:spPr>
        <p:txBody>
          <a:bodyPr wrap="square" rtlCol="0">
            <a:spAutoFit/>
          </a:bodyPr>
          <a:lstStyle/>
          <a:p>
            <a:r>
              <a:rPr lang="zh-CN" altLang="en-US">
                <a:sym typeface="+mn-ea"/>
              </a:rPr>
              <a:t>作用：应对噪声干扰、成像异常等特殊环境，帮助</a:t>
            </a:r>
            <a:r>
              <a:rPr lang="en-US" altLang="zh-CN">
                <a:sym typeface="+mn-ea"/>
              </a:rPr>
              <a:t>CNN</a:t>
            </a:r>
            <a:r>
              <a:rPr lang="zh-CN" altLang="en-US">
                <a:sym typeface="+mn-ea"/>
              </a:rPr>
              <a:t>学习更泛化的特征。</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1185" y="949960"/>
            <a:ext cx="6516370" cy="368300"/>
          </a:xfrm>
          <a:prstGeom prst="rect">
            <a:avLst/>
          </a:prstGeom>
          <a:noFill/>
        </p:spPr>
        <p:txBody>
          <a:bodyPr wrap="square" rtlCol="0">
            <a:spAutoFit/>
          </a:bodyPr>
          <a:lstStyle/>
          <a:p>
            <a:pPr indent="0">
              <a:buFont typeface="Wingdings" panose="05000000000000000000" charset="0"/>
              <a:buNone/>
            </a:pPr>
            <a:r>
              <a:rPr lang="zh-CN" altLang="en-US" b="1"/>
              <a:t>基于图像处理的数据扩增</a:t>
            </a:r>
            <a:r>
              <a:rPr lang="en-US" altLang="zh-CN" b="1"/>
              <a:t>—</a:t>
            </a:r>
            <a:r>
              <a:rPr lang="en-US" altLang="zh-CN" b="1">
                <a:latin typeface="Times New Roman" panose="02020603050405020304" charset="0"/>
                <a:cs typeface="Times New Roman" panose="02020603050405020304" charset="0"/>
              </a:rPr>
              <a:t>Mixing images</a:t>
            </a:r>
            <a:r>
              <a:rPr lang="zh-CN" altLang="en-US" b="1"/>
              <a:t>（图像混合）</a:t>
            </a:r>
          </a:p>
        </p:txBody>
      </p:sp>
      <p:pic>
        <p:nvPicPr>
          <p:cNvPr id="8" name="图片 7"/>
          <p:cNvPicPr>
            <a:picLocks noChangeAspect="1"/>
          </p:cNvPicPr>
          <p:nvPr/>
        </p:nvPicPr>
        <p:blipFill>
          <a:blip r:embed="rId6"/>
          <a:stretch>
            <a:fillRect/>
          </a:stretch>
        </p:blipFill>
        <p:spPr>
          <a:xfrm>
            <a:off x="1997075" y="1559560"/>
            <a:ext cx="4079240" cy="357886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1185" y="949960"/>
            <a:ext cx="6516370" cy="368300"/>
          </a:xfrm>
          <a:prstGeom prst="rect">
            <a:avLst/>
          </a:prstGeom>
          <a:noFill/>
        </p:spPr>
        <p:txBody>
          <a:bodyPr wrap="square" rtlCol="0">
            <a:spAutoFit/>
          </a:bodyPr>
          <a:lstStyle/>
          <a:p>
            <a:pPr indent="0">
              <a:buFont typeface="Wingdings" panose="05000000000000000000" charset="0"/>
              <a:buNone/>
            </a:pPr>
            <a:r>
              <a:rPr lang="zh-CN" altLang="en-US" b="1"/>
              <a:t>基于图像处理的数据扩增</a:t>
            </a:r>
            <a:r>
              <a:rPr lang="en-US" altLang="zh-CN" b="1"/>
              <a:t>—</a:t>
            </a:r>
            <a:r>
              <a:rPr lang="en-US" altLang="zh-CN" b="1">
                <a:latin typeface="Times New Roman" panose="02020603050405020304" charset="0"/>
                <a:cs typeface="Times New Roman" panose="02020603050405020304" charset="0"/>
              </a:rPr>
              <a:t>Random erasing</a:t>
            </a:r>
            <a:r>
              <a:rPr lang="zh-CN" altLang="en-US" b="1"/>
              <a:t>（随机擦除）</a:t>
            </a:r>
          </a:p>
        </p:txBody>
      </p:sp>
      <p:pic>
        <p:nvPicPr>
          <p:cNvPr id="2" name="图片 1"/>
          <p:cNvPicPr>
            <a:picLocks noChangeAspect="1"/>
          </p:cNvPicPr>
          <p:nvPr/>
        </p:nvPicPr>
        <p:blipFill>
          <a:blip r:embed="rId6"/>
          <a:stretch>
            <a:fillRect/>
          </a:stretch>
        </p:blipFill>
        <p:spPr>
          <a:xfrm>
            <a:off x="1855470" y="1613535"/>
            <a:ext cx="4761230" cy="318960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596265" y="1077595"/>
            <a:ext cx="8253730" cy="2368550"/>
          </a:xfrm>
          <a:prstGeom prst="rect">
            <a:avLst/>
          </a:prstGeom>
          <a:noFill/>
        </p:spPr>
        <p:txBody>
          <a:bodyPr wrap="square" rtlCol="0">
            <a:spAutoFit/>
          </a:bodyPr>
          <a:lstStyle/>
          <a:p>
            <a:pPr indent="0">
              <a:buFont typeface="Wingdings" panose="05000000000000000000" charset="0"/>
              <a:buNone/>
            </a:pPr>
            <a:r>
              <a:rPr lang="zh-CN" altLang="en-US" b="1"/>
              <a:t>基于深度学习的数据扩增</a:t>
            </a:r>
          </a:p>
          <a:p>
            <a:pPr indent="0">
              <a:buFont typeface="Wingdings" panose="05000000000000000000" charset="0"/>
              <a:buNone/>
            </a:pPr>
            <a:endParaRPr lang="zh-CN" altLang="en-US"/>
          </a:p>
          <a:p>
            <a:pPr marL="285750" indent="-285750">
              <a:buFont typeface="Arial" panose="020B0604020202020204" pitchFamily="34" charset="0"/>
              <a:buChar char="•"/>
            </a:pPr>
            <a:r>
              <a:rPr lang="zh-CN" altLang="en-US" sz="1600"/>
              <a:t>基于GAN的数据增强（GAN-based Data Augmentation）：使用 GAN 生成模型来生成更多的数据，可用作解决类别不平衡问题的过采样技术。</a:t>
            </a:r>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神经风格转换（Neural Style Transfer）：通过神经网络风格迁移来生成不同风格的数据，防止模型过拟合。</a:t>
            </a:r>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en-US" altLang="zh-CN" sz="1600"/>
              <a:t>AutoAugment</a:t>
            </a:r>
            <a:endParaRPr lang="zh-CN" altLang="en-US"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487045" y="932180"/>
            <a:ext cx="7917815" cy="1106805"/>
          </a:xfrm>
          <a:prstGeom prst="rect">
            <a:avLst/>
          </a:prstGeom>
          <a:noFill/>
        </p:spPr>
        <p:txBody>
          <a:bodyPr wrap="square" rtlCol="0">
            <a:spAutoFit/>
          </a:bodyPr>
          <a:lstStyle/>
          <a:p>
            <a:pPr indent="0">
              <a:buFont typeface="Wingdings" panose="05000000000000000000" charset="0"/>
              <a:buNone/>
            </a:pPr>
            <a:r>
              <a:rPr lang="zh-CN" altLang="en-US" b="1">
                <a:latin typeface="Times New Roman" panose="02020603050405020304" charset="0"/>
                <a:cs typeface="Times New Roman" panose="02020603050405020304" charset="0"/>
              </a:rPr>
              <a:t>使用</a:t>
            </a:r>
            <a:r>
              <a:rPr lang="en-US" altLang="zh-CN" b="1">
                <a:latin typeface="Times New Roman" panose="02020603050405020304" charset="0"/>
                <a:cs typeface="Times New Roman" panose="02020603050405020304" charset="0"/>
              </a:rPr>
              <a:t>Pytorch</a:t>
            </a:r>
            <a:r>
              <a:rPr lang="zh-CN" altLang="en-US" b="1">
                <a:latin typeface="Times New Roman" panose="02020603050405020304" charset="0"/>
                <a:cs typeface="Times New Roman" panose="02020603050405020304" charset="0"/>
              </a:rPr>
              <a:t>进行数据增强</a:t>
            </a:r>
            <a:r>
              <a:rPr lang="en-US" altLang="zh-CN" b="1">
                <a:latin typeface="Times New Roman" panose="02020603050405020304" charset="0"/>
                <a:cs typeface="Times New Roman" panose="02020603050405020304" charset="0"/>
              </a:rPr>
              <a:t>——</a:t>
            </a:r>
            <a:r>
              <a:rPr lang="zh-CN" altLang="en-US" b="1">
                <a:latin typeface="Times New Roman" panose="02020603050405020304" charset="0"/>
                <a:cs typeface="Times New Roman" panose="02020603050405020304" charset="0"/>
              </a:rPr>
              <a:t>常用方法</a:t>
            </a:r>
          </a:p>
          <a:p>
            <a:pPr indent="0">
              <a:buFont typeface="Wingdings" panose="05000000000000000000" charset="0"/>
              <a:buNone/>
            </a:pPr>
            <a:endParaRPr lang="zh-CN" altLang="en-US" sz="1600" b="1">
              <a:latin typeface="Times New Roman" panose="02020603050405020304" charset="0"/>
              <a:cs typeface="Times New Roman" panose="02020603050405020304" charset="0"/>
            </a:endParaRPr>
          </a:p>
          <a:p>
            <a:pPr indent="0">
              <a:buFont typeface="Wingdings" panose="05000000000000000000" charset="0"/>
              <a:buNone/>
            </a:pPr>
            <a:r>
              <a:rPr lang="en-US" altLang="zh-CN" sz="1600">
                <a:latin typeface="Times New Roman" panose="02020603050405020304" charset="0"/>
                <a:cs typeface="Times New Roman" panose="02020603050405020304" charset="0"/>
              </a:rPr>
              <a:t>Pytorch</a:t>
            </a:r>
            <a:r>
              <a:rPr lang="zh-CN" altLang="en-US" sz="1600">
                <a:latin typeface="Times New Roman" panose="02020603050405020304" charset="0"/>
                <a:cs typeface="Times New Roman" panose="02020603050405020304" charset="0"/>
              </a:rPr>
              <a:t>中，常用的数据增强的函数主要集成在了torchvision的transforms中,这里列出19种图像扩增强方法：</a:t>
            </a:r>
          </a:p>
        </p:txBody>
      </p:sp>
      <p:sp>
        <p:nvSpPr>
          <p:cNvPr id="2" name="文本框 1"/>
          <p:cNvSpPr txBox="1"/>
          <p:nvPr/>
        </p:nvSpPr>
        <p:spPr>
          <a:xfrm>
            <a:off x="485140" y="2165985"/>
            <a:ext cx="4167505" cy="2676525"/>
          </a:xfrm>
          <a:prstGeom prst="rect">
            <a:avLst/>
          </a:prstGeom>
          <a:noFill/>
        </p:spPr>
        <p:txBody>
          <a:bodyPr wrap="square" rtlCol="0">
            <a:spAutoFit/>
          </a:bodyPr>
          <a:lstStyle/>
          <a:p>
            <a:r>
              <a:rPr lang="zh-CN" altLang="en-US" sz="1200" b="1">
                <a:latin typeface="Times New Roman" panose="02020603050405020304" charset="0"/>
                <a:cs typeface="Times New Roman" panose="02020603050405020304" charset="0"/>
              </a:rPr>
              <a:t>1.裁剪</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transforms.CenterCrop —对图片中心进行裁剪</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transforms.RandomCrop — 随机区域裁剪</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transforms.RandomResizeCrop — 随机长宽比裁剪</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transforms.FiveCrop —对图像四个角和中心进行裁剪得到五分图像</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transforms.TenCrop ——上下左右中心裁剪后翻转</a:t>
            </a:r>
          </a:p>
          <a:p>
            <a:pPr marL="171450" indent="-171450">
              <a:buFont typeface="Arial" panose="020B0604020202020204" pitchFamily="34" charset="0"/>
              <a:buChar char="•"/>
            </a:pPr>
            <a:endParaRPr lang="zh-CN" altLang="en-US" sz="1200">
              <a:latin typeface="Times New Roman" panose="02020603050405020304" charset="0"/>
              <a:cs typeface="Times New Roman" panose="02020603050405020304" charset="0"/>
            </a:endParaRPr>
          </a:p>
          <a:p>
            <a:pPr indent="0">
              <a:buFont typeface="Arial" panose="020B0604020202020204" pitchFamily="34" charset="0"/>
              <a:buNone/>
            </a:pPr>
            <a:r>
              <a:rPr lang="en-US" altLang="zh-CN" sz="1200" b="1">
                <a:latin typeface="Times New Roman" panose="02020603050405020304" charset="0"/>
                <a:cs typeface="Times New Roman" panose="02020603050405020304" charset="0"/>
              </a:rPr>
              <a:t>2.</a:t>
            </a:r>
            <a:r>
              <a:rPr lang="zh-CN" altLang="en-US" sz="1200" b="1">
                <a:latin typeface="Times New Roman" panose="02020603050405020304" charset="0"/>
                <a:cs typeface="Times New Roman" panose="02020603050405020304" charset="0"/>
              </a:rPr>
              <a:t>翻转和旋转</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transforms.RandomHorizontalFlip — 依概率随机水平翻转</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transforms.RandomVerticalFlip —依概率随机垂直翻转</a:t>
            </a:r>
          </a:p>
          <a:p>
            <a:pPr marL="171450" indent="-171450">
              <a:buFont typeface="Arial" panose="020B0604020202020204" pitchFamily="34" charset="0"/>
              <a:buChar char="•"/>
            </a:pPr>
            <a:r>
              <a:rPr lang="zh-CN" altLang="en-US" sz="1200">
                <a:latin typeface="Times New Roman" panose="02020603050405020304" charset="0"/>
                <a:cs typeface="Times New Roman" panose="02020603050405020304" charset="0"/>
              </a:rPr>
              <a:t>transforms.RandomRotation — 随机旋转</a:t>
            </a:r>
          </a:p>
          <a:p>
            <a:pPr marL="171450" indent="-171450"/>
            <a:endParaRPr lang="zh-CN" altLang="en-US" sz="1200">
              <a:latin typeface="Times New Roman" panose="02020603050405020304" charset="0"/>
              <a:cs typeface="Times New Roman" panose="02020603050405020304" charset="0"/>
            </a:endParaRPr>
          </a:p>
          <a:p>
            <a:endParaRPr lang="zh-CN" altLang="en-US" sz="1200">
              <a:latin typeface="Times New Roman" panose="02020603050405020304" charset="0"/>
              <a:cs typeface="Times New Roman" panose="02020603050405020304" charset="0"/>
            </a:endParaRPr>
          </a:p>
        </p:txBody>
      </p:sp>
      <p:sp>
        <p:nvSpPr>
          <p:cNvPr id="6" name="文本框 5"/>
          <p:cNvSpPr txBox="1"/>
          <p:nvPr/>
        </p:nvSpPr>
        <p:spPr>
          <a:xfrm>
            <a:off x="4881880" y="2165985"/>
            <a:ext cx="3769995" cy="3046095"/>
          </a:xfrm>
          <a:prstGeom prst="rect">
            <a:avLst/>
          </a:prstGeom>
          <a:noFill/>
        </p:spPr>
        <p:txBody>
          <a:bodyPr wrap="square" rtlCol="0">
            <a:spAutoFit/>
          </a:bodyPr>
          <a:lstStyle/>
          <a:p>
            <a:r>
              <a:rPr lang="zh-CN" altLang="en-US" sz="1200" b="1">
                <a:latin typeface="Times New Roman" panose="02020603050405020304" charset="0"/>
                <a:cs typeface="Times New Roman" panose="02020603050405020304" charset="0"/>
                <a:sym typeface="+mn-ea"/>
              </a:rPr>
              <a:t>3. 图像变换</a:t>
            </a:r>
            <a:endParaRPr lang="zh-CN" altLang="en-US" sz="1200" b="1">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transforms.Pad —使用固定值进行像素填充</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transforms.ColorJitter </a:t>
            </a:r>
            <a:r>
              <a:rPr lang="en-US" altLang="zh-CN" sz="1200">
                <a:latin typeface="Times New Roman" panose="02020603050405020304" charset="0"/>
                <a:cs typeface="Times New Roman" panose="02020603050405020304" charset="0"/>
                <a:sym typeface="+mn-ea"/>
              </a:rPr>
              <a:t>—</a:t>
            </a:r>
            <a:r>
              <a:rPr lang="zh-CN" altLang="en-US" sz="1200">
                <a:latin typeface="Times New Roman" panose="02020603050405020304" charset="0"/>
                <a:cs typeface="Times New Roman" panose="02020603050405020304" charset="0"/>
                <a:sym typeface="+mn-ea"/>
              </a:rPr>
              <a:t> 对图像颜色的对比度、饱和度、亮度、色相进行变换</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transforms.Grayscale — 对图像进行灰度变换</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transforms.RandomGrayscale — 依概率灰度化</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transforms.RandomAffine — 随机仿射变换</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transforms.LinearTransformation — 线性变换</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transforms.RandomErasing —随机选择图像中的矩形区域并擦除其像素</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transforms.Lambda — 用户自定义变换</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tuxiang transforms.Resize — 尺度缩放</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transforms.Totensor — 将 PIL Image 或者 numpy.ndarray 格式的数据转换成 tensor</a:t>
            </a:r>
            <a:endParaRPr lang="zh-CN" altLang="en-US" sz="1200">
              <a:latin typeface="Times New Roman" panose="02020603050405020304" charset="0"/>
              <a:cs typeface="Times New Roman" panose="02020603050405020304" charset="0"/>
            </a:endParaRPr>
          </a:p>
          <a:p>
            <a:pPr marL="228600" indent="-228600">
              <a:buFont typeface="Arial" panose="020B0604020202020204" pitchFamily="34" charset="0"/>
              <a:buChar char="•"/>
            </a:pPr>
            <a:r>
              <a:rPr lang="zh-CN" altLang="en-US" sz="1200">
                <a:latin typeface="Times New Roman" panose="02020603050405020304" charset="0"/>
                <a:cs typeface="Times New Roman" panose="02020603050405020304" charset="0"/>
                <a:sym typeface="+mn-ea"/>
              </a:rPr>
              <a:t>transforms.Normalize — 图像标准化</a:t>
            </a:r>
            <a:endParaRPr lang="zh-CN" altLang="en-US" sz="1200">
              <a:latin typeface="Times New Roman" panose="02020603050405020304" charset="0"/>
              <a:cs typeface="Times New Roman" panose="02020603050405020304" charset="0"/>
            </a:endParaRPr>
          </a:p>
          <a:p>
            <a:pPr marL="228600" indent="-228600"/>
            <a:endParaRPr lang="zh-CN" altLang="en-US" sz="12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数据扩增</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487045" y="932180"/>
            <a:ext cx="7917815" cy="614045"/>
          </a:xfrm>
          <a:prstGeom prst="rect">
            <a:avLst/>
          </a:prstGeom>
          <a:noFill/>
        </p:spPr>
        <p:txBody>
          <a:bodyPr wrap="square" rtlCol="0">
            <a:spAutoFit/>
          </a:bodyPr>
          <a:lstStyle/>
          <a:p>
            <a:pPr indent="0">
              <a:buFont typeface="Wingdings" panose="05000000000000000000" charset="0"/>
              <a:buNone/>
            </a:pPr>
            <a:r>
              <a:rPr lang="zh-CN" altLang="en-US" b="1">
                <a:latin typeface="Times New Roman" panose="02020603050405020304" charset="0"/>
                <a:cs typeface="Times New Roman" panose="02020603050405020304" charset="0"/>
              </a:rPr>
              <a:t>使用</a:t>
            </a:r>
            <a:r>
              <a:rPr lang="en-US" altLang="zh-CN" b="1">
                <a:latin typeface="Times New Roman" panose="02020603050405020304" charset="0"/>
                <a:cs typeface="Times New Roman" panose="02020603050405020304" charset="0"/>
              </a:rPr>
              <a:t>Pytorch</a:t>
            </a:r>
            <a:r>
              <a:rPr lang="zh-CN" altLang="en-US" b="1">
                <a:latin typeface="Times New Roman" panose="02020603050405020304" charset="0"/>
                <a:cs typeface="Times New Roman" panose="02020603050405020304" charset="0"/>
              </a:rPr>
              <a:t>进行数据增强</a:t>
            </a:r>
            <a:r>
              <a:rPr lang="en-US" altLang="zh-CN" b="1">
                <a:latin typeface="Times New Roman" panose="02020603050405020304" charset="0"/>
                <a:cs typeface="Times New Roman" panose="02020603050405020304" charset="0"/>
              </a:rPr>
              <a:t>——</a:t>
            </a:r>
            <a:r>
              <a:rPr lang="zh-CN" altLang="en-US" b="1">
                <a:latin typeface="Times New Roman" panose="02020603050405020304" charset="0"/>
                <a:cs typeface="Times New Roman" panose="02020603050405020304" charset="0"/>
              </a:rPr>
              <a:t>组合使用</a:t>
            </a:r>
          </a:p>
          <a:p>
            <a:pPr indent="0">
              <a:buFont typeface="Wingdings" panose="05000000000000000000" charset="0"/>
              <a:buNone/>
            </a:pPr>
            <a:endParaRPr lang="zh-CN" altLang="en-US" sz="1600" b="1">
              <a:latin typeface="Times New Roman" panose="02020603050405020304" charset="0"/>
              <a:cs typeface="Times New Roman" panose="02020603050405020304" charset="0"/>
            </a:endParaRPr>
          </a:p>
        </p:txBody>
      </p:sp>
      <p:pic>
        <p:nvPicPr>
          <p:cNvPr id="9" name="图片 8"/>
          <p:cNvPicPr>
            <a:picLocks noChangeAspect="1"/>
          </p:cNvPicPr>
          <p:nvPr/>
        </p:nvPicPr>
        <p:blipFill>
          <a:blip r:embed="rId6"/>
          <a:stretch>
            <a:fillRect/>
          </a:stretch>
        </p:blipFill>
        <p:spPr>
          <a:xfrm>
            <a:off x="584835" y="1491615"/>
            <a:ext cx="3604895" cy="3655060"/>
          </a:xfrm>
          <a:prstGeom prst="rect">
            <a:avLst/>
          </a:prstGeom>
        </p:spPr>
      </p:pic>
      <p:sp>
        <p:nvSpPr>
          <p:cNvPr id="12" name="右箭头 11"/>
          <p:cNvSpPr/>
          <p:nvPr/>
        </p:nvSpPr>
        <p:spPr>
          <a:xfrm>
            <a:off x="4340225" y="3182620"/>
            <a:ext cx="400685" cy="102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untitled"/>
          <p:cNvPicPr>
            <a:picLocks noChangeAspect="1"/>
          </p:cNvPicPr>
          <p:nvPr/>
        </p:nvPicPr>
        <p:blipFill>
          <a:blip r:embed="rId7"/>
          <a:stretch>
            <a:fillRect/>
          </a:stretch>
        </p:blipFill>
        <p:spPr>
          <a:xfrm>
            <a:off x="4857115" y="1546225"/>
            <a:ext cx="3565525" cy="349758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494280" y="2616835"/>
            <a:ext cx="415480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Part 4 Q&amp;A</a:t>
            </a:r>
            <a:endParaRPr lang="zh-CN" altLang="en-US"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277577" cy="429260"/>
            </a:xfrm>
            <a:prstGeom prst="rect">
              <a:avLst/>
            </a:prstGeom>
            <a:noFill/>
            <a:ln>
              <a:noFill/>
            </a:ln>
          </p:spPr>
          <p:txBody>
            <a:bodyPr wrap="square" rtlCol="0">
              <a:spAutoFit/>
            </a:bodyPr>
            <a:lstStyle/>
            <a:p>
              <a:pPr algn="ctr"/>
              <a:r>
                <a:rPr lang="zh-CN" altLang="en-US" sz="1500" b="1" dirty="0" smtClean="0">
                  <a:solidFill>
                    <a:srgbClr val="131927"/>
                  </a:solidFill>
                  <a:latin typeface="微软雅黑" panose="020B0503020204020204" pitchFamily="34" charset="-122"/>
                  <a:ea typeface="微软雅黑" panose="020B0503020204020204" pitchFamily="34" charset="-122"/>
                </a:rPr>
                <a:t>赛事资源</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048604" name="文本框 10"/>
          <p:cNvSpPr txBox="1"/>
          <p:nvPr/>
        </p:nvSpPr>
        <p:spPr>
          <a:xfrm>
            <a:off x="430306" y="1013012"/>
            <a:ext cx="8238565" cy="1445260"/>
          </a:xfrm>
          <a:prstGeom prst="rect">
            <a:avLst/>
          </a:prstGeom>
          <a:noFill/>
        </p:spPr>
        <p:txBody>
          <a:bodyPr wrap="square" rtlCol="0">
            <a:spAutoFit/>
          </a:bodyPr>
          <a:lstStyle/>
          <a:p>
            <a:r>
              <a:rPr lang="zh-CN" altLang="en-US" sz="1600" dirty="0"/>
              <a:t>天池新人赛由天池与</a:t>
            </a:r>
            <a:r>
              <a:rPr lang="en-US" altLang="zh-CN" sz="1600" dirty="0"/>
              <a:t>Datawhale</a:t>
            </a:r>
            <a:r>
              <a:rPr lang="zh-CN" altLang="en-US" sz="1600" dirty="0"/>
              <a:t>联合发起，并</a:t>
            </a:r>
            <a:r>
              <a:rPr lang="zh-CN" altLang="en-US" sz="1600" dirty="0">
                <a:sym typeface="+mn-ea"/>
              </a:rPr>
              <a:t>提供学习内容和</a:t>
            </a:r>
            <a:r>
              <a:rPr lang="zh-CN" altLang="en-US" sz="1600" dirty="0"/>
              <a:t>组织学习：</a:t>
            </a:r>
            <a:endParaRPr lang="en-US" altLang="zh-CN" sz="1600" dirty="0"/>
          </a:p>
          <a:p>
            <a:pPr marL="742950" lvl="1" indent="-285750">
              <a:lnSpc>
                <a:spcPct val="150000"/>
              </a:lnSpc>
              <a:buFont typeface="Wingdings" panose="05000000000000000000" pitchFamily="2" charset="2"/>
              <a:buChar char="p"/>
            </a:pPr>
            <a:r>
              <a:rPr lang="en-GB" altLang="zh-CN" sz="1600" dirty="0"/>
              <a:t>Datawha</a:t>
            </a:r>
            <a:r>
              <a:rPr lang="en-US" altLang="zh-CN" sz="1600" dirty="0"/>
              <a:t>l</a:t>
            </a:r>
            <a:r>
              <a:rPr lang="en-GB" altLang="zh-CN" sz="1600" dirty="0"/>
              <a:t>e</a:t>
            </a:r>
            <a:r>
              <a:rPr lang="zh-CN" altLang="en-US" sz="1600" dirty="0"/>
              <a:t>是一个专注于数据科学与</a:t>
            </a:r>
            <a:r>
              <a:rPr lang="en-GB" altLang="zh-CN" sz="1600" dirty="0"/>
              <a:t>AI</a:t>
            </a:r>
            <a:r>
              <a:rPr lang="zh-CN" altLang="en-US" sz="1600" dirty="0"/>
              <a:t>领域的开源组织；</a:t>
            </a:r>
            <a:endParaRPr lang="en-US" altLang="zh-CN" sz="1600" dirty="0"/>
          </a:p>
          <a:p>
            <a:pPr marL="742950" lvl="1" indent="-285750">
              <a:lnSpc>
                <a:spcPct val="150000"/>
              </a:lnSpc>
              <a:buFont typeface="Wingdings" panose="05000000000000000000" pitchFamily="2" charset="2"/>
              <a:buChar char="p"/>
            </a:pPr>
            <a:r>
              <a:rPr lang="en-US" altLang="zh-CN" sz="1600" dirty="0"/>
              <a:t>CV</a:t>
            </a:r>
            <a:r>
              <a:rPr lang="zh-CN" altLang="zh-CN" sz="1600" dirty="0"/>
              <a:t>直播</a:t>
            </a:r>
            <a:r>
              <a:rPr lang="en-US" altLang="zh-CN" sz="1600" dirty="0"/>
              <a:t>PPT </a:t>
            </a:r>
            <a:r>
              <a:rPr lang="zh-CN" altLang="en-US" sz="1600" dirty="0"/>
              <a:t>可关注</a:t>
            </a:r>
            <a:r>
              <a:rPr lang="en-US" altLang="zh-CN" sz="1600" dirty="0"/>
              <a:t>Datawhale</a:t>
            </a:r>
            <a:r>
              <a:rPr lang="zh-CN" altLang="en-US" sz="1600" dirty="0"/>
              <a:t>公众号，</a:t>
            </a:r>
            <a:r>
              <a:rPr lang="zh-CN" altLang="zh-CN" sz="1600" dirty="0"/>
              <a:t>回复关键词 </a:t>
            </a:r>
            <a:r>
              <a:rPr lang="en-US" altLang="zh-CN" sz="1600" b="1" dirty="0">
                <a:solidFill>
                  <a:schemeClr val="accent1">
                    <a:lumMod val="50000"/>
                  </a:schemeClr>
                </a:solidFill>
              </a:rPr>
              <a:t>CV</a:t>
            </a:r>
            <a:r>
              <a:rPr lang="zh-CN" altLang="en-US" sz="1600" b="1" dirty="0">
                <a:solidFill>
                  <a:schemeClr val="accent1">
                    <a:lumMod val="50000"/>
                  </a:schemeClr>
                </a:solidFill>
              </a:rPr>
              <a:t>直播</a:t>
            </a:r>
            <a:r>
              <a:rPr lang="zh-CN" altLang="en-US" sz="1600" b="1" dirty="0">
                <a:solidFill>
                  <a:srgbClr val="FF0000"/>
                </a:solidFill>
              </a:rPr>
              <a:t> </a:t>
            </a:r>
            <a:r>
              <a:rPr lang="zh-CN" altLang="zh-CN" sz="1600" dirty="0"/>
              <a:t>下载</a:t>
            </a:r>
            <a:r>
              <a:rPr lang="zh-CN" altLang="en-US" sz="1600" dirty="0"/>
              <a:t>；</a:t>
            </a:r>
            <a:endParaRPr lang="en-GB" altLang="zh-CN" sz="1600" dirty="0"/>
          </a:p>
          <a:p>
            <a:pPr marL="742950" lvl="1" indent="-285750">
              <a:lnSpc>
                <a:spcPct val="150000"/>
              </a:lnSpc>
              <a:buFont typeface="Wingdings" panose="05000000000000000000" pitchFamily="2" charset="2"/>
              <a:buChar char="p"/>
            </a:pPr>
            <a:r>
              <a:rPr lang="zh-CN" altLang="zh-CN" sz="1600" dirty="0"/>
              <a:t>同时可以加入</a:t>
            </a:r>
            <a:r>
              <a:rPr lang="en-US" altLang="zh-CN" sz="1600" dirty="0"/>
              <a:t>Datawhale</a:t>
            </a:r>
            <a:r>
              <a:rPr lang="zh-CN" altLang="zh-CN" sz="1600" dirty="0"/>
              <a:t>数据竞赛交流群，一起组队参赛，交流学习；</a:t>
            </a:r>
            <a:endParaRPr lang="en-GB" altLang="zh-CN" sz="1600" dirty="0"/>
          </a:p>
        </p:txBody>
      </p:sp>
      <p:pic>
        <p:nvPicPr>
          <p:cNvPr id="2097152" name="图片 11"/>
          <p:cNvPicPr>
            <a:picLocks noChangeAspect="1"/>
          </p:cNvPicPr>
          <p:nvPr/>
        </p:nvPicPr>
        <p:blipFill>
          <a:blip r:embed="rId6"/>
          <a:srcRect l="15781" t="11667" r="16955" b="31289"/>
          <a:stretch>
            <a:fillRect/>
          </a:stretch>
        </p:blipFill>
        <p:spPr>
          <a:xfrm>
            <a:off x="3573304" y="2931294"/>
            <a:ext cx="1609725" cy="15811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sym typeface="+mn-ea"/>
                </a:rPr>
                <a:t>比赛相关问答</a:t>
              </a:r>
              <a:endParaRPr lang="zh-CN" altLang="en-US" sz="1500" b="1" dirty="0" smtClean="0">
                <a:solidFill>
                  <a:srgbClr val="131927"/>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3" name="文本框 2"/>
          <p:cNvSpPr txBox="1"/>
          <p:nvPr/>
        </p:nvSpPr>
        <p:spPr>
          <a:xfrm>
            <a:off x="487045" y="932180"/>
            <a:ext cx="7917815" cy="891540"/>
          </a:xfrm>
          <a:prstGeom prst="rect">
            <a:avLst/>
          </a:prstGeom>
          <a:noFill/>
        </p:spPr>
        <p:txBody>
          <a:bodyPr wrap="square" rtlCol="0">
            <a:spAutoFit/>
          </a:bodyPr>
          <a:lstStyle/>
          <a:p>
            <a:pPr indent="0">
              <a:buFont typeface="Wingdings" panose="05000000000000000000" charset="0"/>
              <a:buNone/>
            </a:pPr>
            <a:endParaRPr lang="zh-CN" altLang="en-US">
              <a:latin typeface="Times New Roman" panose="02020603050405020304" charset="0"/>
              <a:cs typeface="Times New Roman" panose="02020603050405020304" charset="0"/>
            </a:endParaRPr>
          </a:p>
          <a:p>
            <a:pPr indent="0">
              <a:buFont typeface="Wingdings" panose="05000000000000000000" charset="0"/>
              <a:buNone/>
            </a:pPr>
            <a:endParaRPr lang="zh-CN" altLang="en-US">
              <a:latin typeface="Times New Roman" panose="02020603050405020304" charset="0"/>
              <a:cs typeface="Times New Roman" panose="02020603050405020304" charset="0"/>
            </a:endParaRPr>
          </a:p>
          <a:p>
            <a:pPr indent="0">
              <a:buFont typeface="Wingdings" panose="05000000000000000000" charset="0"/>
              <a:buNone/>
            </a:pPr>
            <a:endParaRPr lang="zh-CN" altLang="en-US" sz="1600">
              <a:latin typeface="Times New Roman" panose="02020603050405020304" charset="0"/>
              <a:cs typeface="Times New Roman" panose="02020603050405020304" charset="0"/>
            </a:endParaRPr>
          </a:p>
        </p:txBody>
      </p:sp>
      <p:sp>
        <p:nvSpPr>
          <p:cNvPr id="2" name="文本框 1"/>
          <p:cNvSpPr txBox="1"/>
          <p:nvPr/>
        </p:nvSpPr>
        <p:spPr>
          <a:xfrm>
            <a:off x="673100" y="1233805"/>
            <a:ext cx="5873750" cy="2861310"/>
          </a:xfrm>
          <a:prstGeom prst="rect">
            <a:avLst/>
          </a:prstGeom>
          <a:noFill/>
        </p:spPr>
        <p:txBody>
          <a:bodyPr wrap="square" rtlCol="0">
            <a:spAutoFit/>
          </a:bodyPr>
          <a:lstStyle/>
          <a:p>
            <a:r>
              <a:rPr lang="zh-CN" altLang="en-US" b="1"/>
              <a:t>如何提高得分？</a:t>
            </a:r>
            <a:endParaRPr lang="zh-CN" altLang="en-US"/>
          </a:p>
          <a:p>
            <a:endParaRPr lang="zh-CN" altLang="en-US"/>
          </a:p>
          <a:p>
            <a:pPr marL="285750" indent="-285750">
              <a:buFont typeface="Wingdings" panose="05000000000000000000" charset="0"/>
              <a:buChar char="u"/>
            </a:pPr>
            <a:r>
              <a:rPr lang="zh-CN" altLang="en-US"/>
              <a:t>改进</a:t>
            </a:r>
            <a:r>
              <a:rPr lang="en-US" altLang="zh-CN"/>
              <a:t>baseline</a:t>
            </a:r>
          </a:p>
          <a:p>
            <a:pPr marL="285750" indent="-285750">
              <a:buFont typeface="Wingdings" panose="05000000000000000000" charset="0"/>
              <a:buChar char="u"/>
            </a:pPr>
            <a:endParaRPr lang="en-US" altLang="zh-CN"/>
          </a:p>
          <a:p>
            <a:pPr marL="285750" indent="-285750">
              <a:buFont typeface="Wingdings" panose="05000000000000000000" charset="0"/>
              <a:buChar char="u"/>
            </a:pPr>
            <a:endParaRPr lang="en-US" altLang="zh-CN"/>
          </a:p>
          <a:p>
            <a:pPr marL="285750" indent="-285750">
              <a:buFont typeface="Wingdings" panose="05000000000000000000" charset="0"/>
              <a:buChar char="u"/>
            </a:pPr>
            <a:r>
              <a:rPr lang="en-US" altLang="zh-CN">
                <a:sym typeface="+mn-ea"/>
              </a:rPr>
              <a:t>baseline</a:t>
            </a:r>
            <a:r>
              <a:rPr lang="zh-CN" altLang="en-US">
                <a:sym typeface="+mn-ea"/>
              </a:rPr>
              <a:t>过拟合问题</a:t>
            </a:r>
          </a:p>
          <a:p>
            <a:pPr indent="0">
              <a:buFont typeface="Wingdings" panose="05000000000000000000" charset="0"/>
              <a:buNone/>
            </a:pPr>
            <a:r>
              <a:rPr lang="zh-CN" altLang="en-US"/>
              <a:t>   </a:t>
            </a:r>
            <a:r>
              <a:rPr lang="zh-CN" altLang="en-US" sz="1200"/>
              <a:t> </a:t>
            </a:r>
            <a:r>
              <a:rPr lang="zh-CN" altLang="en-US" sz="1400"/>
              <a:t>尝试加入其他数据增强：噪声、图像模糊、图像锐化等等</a:t>
            </a:r>
            <a:endParaRPr lang="en-US" altLang="zh-CN"/>
          </a:p>
          <a:p>
            <a:pPr marL="285750" indent="-285750">
              <a:buFont typeface="Wingdings" panose="05000000000000000000" charset="0"/>
              <a:buChar char="u"/>
            </a:pPr>
            <a:endParaRPr lang="en-US" altLang="zh-CN"/>
          </a:p>
          <a:p>
            <a:pPr marL="285750" indent="-285750">
              <a:buFont typeface="Wingdings" panose="05000000000000000000" charset="0"/>
              <a:buChar char="u"/>
            </a:pPr>
            <a:endParaRPr lang="en-US" altLang="zh-CN"/>
          </a:p>
          <a:p>
            <a:pPr marL="285750" indent="-285750">
              <a:buFont typeface="Wingdings" panose="05000000000000000000" charset="0"/>
              <a:buChar char="u"/>
            </a:pPr>
            <a:r>
              <a:rPr lang="zh-CN" altLang="en-US"/>
              <a:t>用目标（字符）检测的思路</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组合 49"/>
          <p:cNvGrpSpPr/>
          <p:nvPr/>
        </p:nvGrpSpPr>
        <p:grpSpPr>
          <a:xfrm>
            <a:off x="358185" y="319657"/>
            <a:ext cx="5255212" cy="382971"/>
            <a:chOff x="393745" y="386806"/>
            <a:chExt cx="7006949" cy="510628"/>
          </a:xfrm>
        </p:grpSpPr>
        <p:sp>
          <p:nvSpPr>
            <p:cNvPr id="1048785" name="文本框 50"/>
            <p:cNvSpPr txBox="1"/>
            <p:nvPr/>
          </p:nvSpPr>
          <p:spPr>
            <a:xfrm>
              <a:off x="393745" y="391831"/>
              <a:ext cx="1358999" cy="429260"/>
            </a:xfrm>
            <a:prstGeom prst="rect">
              <a:avLst/>
            </a:prstGeom>
            <a:noFill/>
            <a:ln>
              <a:noFill/>
            </a:ln>
          </p:spPr>
          <p:txBody>
            <a:bodyPr wrap="square" rtlCol="0">
              <a:spAutoFit/>
            </a:bodyPr>
            <a:lstStyle/>
            <a:p>
              <a:pPr algn="ctr"/>
              <a:r>
                <a:rPr lang="zh-CN" altLang="en-US" sz="1500" b="1" dirty="0">
                  <a:solidFill>
                    <a:srgbClr val="131927"/>
                  </a:solidFill>
                  <a:latin typeface="微软雅黑" panose="020B0503020204020204" pitchFamily="34" charset="-122"/>
                  <a:ea typeface="微软雅黑" panose="020B0503020204020204" pitchFamily="34" charset="-122"/>
                </a:rPr>
                <a:t>问答</a:t>
              </a:r>
              <a:endParaRPr lang="en-US" altLang="zh-CN" sz="1500" b="1" dirty="0">
                <a:solidFill>
                  <a:srgbClr val="131927"/>
                </a:solidFill>
                <a:latin typeface="微软雅黑" panose="020B0503020204020204" pitchFamily="34" charset="-122"/>
                <a:ea typeface="微软雅黑" panose="020B0503020204020204" pitchFamily="34" charset="-122"/>
              </a:endParaRPr>
            </a:p>
          </p:txBody>
        </p:sp>
        <p:sp>
          <p:nvSpPr>
            <p:cNvPr id="1048786"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1048787"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3145742"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1048788"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1048789" name="矩形 3"/>
          <p:cNvSpPr/>
          <p:nvPr/>
        </p:nvSpPr>
        <p:spPr>
          <a:xfrm>
            <a:off x="7474744" y="257627"/>
            <a:ext cx="328613" cy="300990"/>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1048790" name="文本框 4"/>
          <p:cNvSpPr txBox="1"/>
          <p:nvPr/>
        </p:nvSpPr>
        <p:spPr>
          <a:xfrm>
            <a:off x="7736541" y="274638"/>
            <a:ext cx="1180129"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1048791" name="PA-装饰 矩形 10"/>
          <p:cNvSpPr/>
          <p:nvPr>
            <p:custDataLst>
              <p:tags r:id="rId1"/>
            </p:custDataLst>
          </p:nvPr>
        </p:nvSpPr>
        <p:spPr>
          <a:xfrm>
            <a:off x="141605" y="144463"/>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048792" name="文本框 1"/>
          <p:cNvSpPr txBox="1"/>
          <p:nvPr/>
        </p:nvSpPr>
        <p:spPr>
          <a:xfrm>
            <a:off x="430306" y="1013329"/>
            <a:ext cx="8238565" cy="1198880"/>
          </a:xfrm>
          <a:prstGeom prst="rect">
            <a:avLst/>
          </a:prstGeom>
          <a:noFill/>
        </p:spPr>
        <p:txBody>
          <a:bodyPr wrap="square" rtlCol="0">
            <a:spAutoFit/>
          </a:bodyPr>
          <a:lstStyle/>
          <a:p>
            <a:pPr marL="285750" lvl="2" indent="-285750">
              <a:lnSpc>
                <a:spcPct val="150000"/>
              </a:lnSpc>
              <a:buFont typeface="Wingdings" panose="05000000000000000000" pitchFamily="2" charset="2"/>
              <a:buChar char="p"/>
            </a:pPr>
            <a:r>
              <a:rPr lang="zh-CN" altLang="en-US" sz="1600" dirty="0"/>
              <a:t>你对比赛有什么问题？</a:t>
            </a:r>
            <a:endParaRPr lang="en-US" altLang="zh-CN" sz="1600" dirty="0"/>
          </a:p>
          <a:p>
            <a:pPr marL="285750" lvl="2" indent="-285750">
              <a:lnSpc>
                <a:spcPct val="150000"/>
              </a:lnSpc>
              <a:buFont typeface="Wingdings" panose="05000000000000000000" pitchFamily="2" charset="2"/>
              <a:buChar char="p"/>
            </a:pPr>
            <a:r>
              <a:rPr lang="zh-CN" altLang="en-US" sz="1600" dirty="0"/>
              <a:t>你对学习有什么问题？</a:t>
            </a:r>
            <a:endParaRPr lang="en-US" altLang="zh-CN" sz="1600" dirty="0"/>
          </a:p>
          <a:p>
            <a:pPr marL="285750" lvl="2" indent="-285750">
              <a:lnSpc>
                <a:spcPct val="150000"/>
              </a:lnSpc>
              <a:buFont typeface="Wingdings" panose="05000000000000000000" pitchFamily="2" charset="2"/>
              <a:buChar char="p"/>
            </a:pPr>
            <a:r>
              <a:rPr lang="zh-CN" altLang="en-US" sz="1600" dirty="0"/>
              <a:t>你对</a:t>
            </a:r>
            <a:r>
              <a:rPr lang="en-US" altLang="zh-CN" sz="1600" dirty="0"/>
              <a:t>PPT</a:t>
            </a:r>
            <a:r>
              <a:rPr lang="zh-CN" altLang="en-US" sz="1600" dirty="0"/>
              <a:t>内容有什么问题？</a:t>
            </a:r>
            <a:endParaRPr lang="en-US" altLang="zh-CN"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31927"/>
        </a:solidFill>
        <a:effectLst/>
      </p:bgPr>
    </p:bg>
    <p:spTree>
      <p:nvGrpSpPr>
        <p:cNvPr id="1" name=""/>
        <p:cNvGrpSpPr/>
        <p:nvPr/>
      </p:nvGrpSpPr>
      <p:grpSpPr>
        <a:xfrm>
          <a:off x="0" y="0"/>
          <a:ext cx="0" cy="0"/>
          <a:chOff x="0" y="0"/>
          <a:chExt cx="0" cy="0"/>
        </a:xfrm>
      </p:grpSpPr>
      <p:sp>
        <p:nvSpPr>
          <p:cNvPr id="5" name="TextBox 4"/>
          <p:cNvSpPr txBox="1"/>
          <p:nvPr/>
        </p:nvSpPr>
        <p:spPr>
          <a:xfrm>
            <a:off x="1384459" y="911042"/>
            <a:ext cx="5987415" cy="1684020"/>
          </a:xfrm>
          <a:prstGeom prst="rect">
            <a:avLst/>
          </a:prstGeom>
          <a:noFill/>
        </p:spPr>
        <p:txBody>
          <a:bodyPr wrap="square" rtlCol="0">
            <a:spAutoFit/>
          </a:bodyPr>
          <a:lstStyle/>
          <a:p>
            <a:pPr algn="ctr">
              <a:lnSpc>
                <a:spcPct val="150000"/>
              </a:lnSpc>
            </a:pPr>
            <a:r>
              <a:rPr lang="en-US" altLang="zh-CN" sz="4500" b="1" dirty="0" smtClean="0">
                <a:solidFill>
                  <a:schemeClr val="bg1"/>
                </a:solidFill>
                <a:latin typeface="微软雅黑" panose="020B0503020204020204" pitchFamily="34" charset="-122"/>
                <a:ea typeface="微软雅黑" panose="020B0503020204020204" pitchFamily="34" charset="-122"/>
              </a:rPr>
              <a:t>     </a:t>
            </a:r>
            <a:r>
              <a:rPr lang="zh-CN" altLang="en-US" sz="4500" b="1" dirty="0" smtClean="0">
                <a:solidFill>
                  <a:schemeClr val="bg1"/>
                </a:solidFill>
                <a:latin typeface="微软雅黑" panose="020B0503020204020204" pitchFamily="34" charset="-122"/>
                <a:ea typeface="微软雅黑" panose="020B0503020204020204" pitchFamily="34" charset="-122"/>
              </a:rPr>
              <a:t>Datawhale</a:t>
            </a:r>
          </a:p>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一个专注于AI领域的开源组织</a:t>
            </a:r>
          </a:p>
        </p:txBody>
      </p:sp>
      <p:sp>
        <p:nvSpPr>
          <p:cNvPr id="2" name="矩形 1"/>
          <p:cNvSpPr/>
          <p:nvPr/>
        </p:nvSpPr>
        <p:spPr>
          <a:xfrm>
            <a:off x="2517934" y="1259657"/>
            <a:ext cx="776288" cy="711041"/>
          </a:xfrm>
          <a:prstGeom prst="rect">
            <a:avLst/>
          </a:prstGeom>
          <a:blipFill rotWithShape="1">
            <a:blip r:embed="rId4">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pic>
        <p:nvPicPr>
          <p:cNvPr id="3" name="图片 2"/>
          <p:cNvPicPr>
            <a:picLocks noChangeAspect="1"/>
          </p:cNvPicPr>
          <p:nvPr/>
        </p:nvPicPr>
        <p:blipFill>
          <a:blip r:embed="rId5"/>
          <a:srcRect l="15781" t="11667" r="16955" b="31289"/>
          <a:stretch>
            <a:fillRect/>
          </a:stretch>
        </p:blipFill>
        <p:spPr>
          <a:xfrm>
            <a:off x="3573304" y="2931294"/>
            <a:ext cx="1609725" cy="1581150"/>
          </a:xfrm>
          <a:prstGeom prst="rect">
            <a:avLst/>
          </a:prstGeom>
        </p:spPr>
      </p:pic>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sp>
        <p:nvSpPr>
          <p:cNvPr id="6" name="矩形 5"/>
          <p:cNvSpPr/>
          <p:nvPr/>
        </p:nvSpPr>
        <p:spPr>
          <a:xfrm>
            <a:off x="936884" y="824016"/>
            <a:ext cx="5966086" cy="25562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269823" y="216318"/>
            <a:ext cx="5255212" cy="382971"/>
            <a:chOff x="393745" y="386806"/>
            <a:chExt cx="7006949" cy="510628"/>
          </a:xfrm>
        </p:grpSpPr>
        <p:sp>
          <p:nvSpPr>
            <p:cNvPr id="51" name="文本框 50"/>
            <p:cNvSpPr txBox="1"/>
            <p:nvPr/>
          </p:nvSpPr>
          <p:spPr>
            <a:xfrm>
              <a:off x="393745" y="391831"/>
              <a:ext cx="1277577" cy="429260"/>
            </a:xfrm>
            <a:prstGeom prst="rect">
              <a:avLst/>
            </a:prstGeom>
            <a:noFill/>
            <a:ln>
              <a:noFill/>
            </a:ln>
          </p:spPr>
          <p:txBody>
            <a:bodyPr wrap="square" rtlCol="0">
              <a:spAutoFit/>
            </a:bodyPr>
            <a:lstStyle/>
            <a:p>
              <a:pPr algn="ctr"/>
              <a:r>
                <a:rPr lang="zh-CN" altLang="en-US" sz="1500" b="1" dirty="0" smtClean="0">
                  <a:solidFill>
                    <a:srgbClr val="131927"/>
                  </a:solidFill>
                  <a:latin typeface="微软雅黑" panose="020B0503020204020204" pitchFamily="34" charset="-122"/>
                  <a:ea typeface="微软雅黑" panose="020B0503020204020204" pitchFamily="34" charset="-122"/>
                </a:rPr>
                <a:t>个人介绍</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p:cNvSpPr txBox="1"/>
          <p:nvPr/>
        </p:nvSpPr>
        <p:spPr>
          <a:xfrm>
            <a:off x="2529728" y="1149320"/>
            <a:ext cx="4373241" cy="1969770"/>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cs typeface="+mn-lt"/>
              </a:rPr>
              <a:t>小武</a:t>
            </a:r>
            <a:endParaRPr lang="zh-CN" altLang="en-US" sz="1400" dirty="0">
              <a:latin typeface="微软雅黑" panose="020B0503020204020204" pitchFamily="34" charset="-122"/>
              <a:ea typeface="微软雅黑" panose="020B0503020204020204" pitchFamily="34" charset="-122"/>
              <a:cs typeface="+mn-lt"/>
            </a:endParaRPr>
          </a:p>
          <a:p>
            <a:pPr marL="285750" indent="-285750">
              <a:buFont typeface="Wingdings" panose="05000000000000000000" charset="0"/>
              <a:buChar char="ü"/>
            </a:pPr>
            <a:r>
              <a:rPr lang="en-US" altLang="zh-CN" sz="1200" dirty="0">
                <a:latin typeface="微软雅黑" panose="020B0503020204020204" pitchFamily="34" charset="-122"/>
                <a:ea typeface="微软雅黑" panose="020B0503020204020204" pitchFamily="34" charset="-122"/>
                <a:cs typeface="+mn-lt"/>
              </a:rPr>
              <a:t>Datawhale</a:t>
            </a:r>
            <a:r>
              <a:rPr lang="zh-CN" altLang="en-US" sz="1200" dirty="0">
                <a:latin typeface="微软雅黑" panose="020B0503020204020204" pitchFamily="34" charset="-122"/>
                <a:ea typeface="微软雅黑" panose="020B0503020204020204" pitchFamily="34" charset="-122"/>
                <a:cs typeface="+mn-lt"/>
              </a:rPr>
              <a:t>成员</a:t>
            </a:r>
            <a:r>
              <a:rPr lang="zh-CN" altLang="en-US" sz="1200" dirty="0" smtClean="0">
                <a:latin typeface="微软雅黑" panose="020B0503020204020204" pitchFamily="34" charset="-122"/>
                <a:ea typeface="微软雅黑" panose="020B0503020204020204" pitchFamily="34" charset="-122"/>
                <a:cs typeface="+mn-lt"/>
              </a:rPr>
              <a:t>，</a:t>
            </a:r>
            <a:r>
              <a:rPr lang="zh-CN" altLang="en-US" sz="1200" dirty="0">
                <a:latin typeface="微软雅黑" panose="020B0503020204020204" pitchFamily="34" charset="-122"/>
                <a:ea typeface="微软雅黑" panose="020B0503020204020204" pitchFamily="34" charset="-122"/>
                <a:cs typeface="+mn-lt"/>
              </a:rPr>
              <a:t>开源贡献者</a:t>
            </a:r>
            <a:endParaRPr lang="zh-CN" altLang="en-US" sz="1200" dirty="0">
              <a:latin typeface="微软雅黑" panose="020B0503020204020204" pitchFamily="34" charset="-122"/>
              <a:ea typeface="微软雅黑" panose="020B0503020204020204" pitchFamily="34" charset="-122"/>
              <a:cs typeface="+mn-lt"/>
              <a:sym typeface="+mn-ea"/>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cs typeface="+mn-lt"/>
                <a:sym typeface="+mn-ea"/>
              </a:rPr>
              <a:t>图像处理、数学建模</a:t>
            </a:r>
            <a:r>
              <a:rPr lang="zh-CN" altLang="en-US" sz="1200" dirty="0" smtClean="0">
                <a:latin typeface="微软雅黑" panose="020B0503020204020204" pitchFamily="34" charset="-122"/>
                <a:ea typeface="微软雅黑" panose="020B0503020204020204" pitchFamily="34" charset="-122"/>
                <a:cs typeface="+mn-lt"/>
                <a:sym typeface="+mn-ea"/>
              </a:rPr>
              <a:t>爱好者</a:t>
            </a:r>
            <a:endParaRPr lang="zh-CN" altLang="en-US" sz="1200" dirty="0">
              <a:latin typeface="微软雅黑" panose="020B0503020204020204" pitchFamily="34" charset="-122"/>
              <a:ea typeface="微软雅黑" panose="020B0503020204020204" pitchFamily="34" charset="-122"/>
              <a:cs typeface="+mn-lt"/>
            </a:endParaRPr>
          </a:p>
          <a:p>
            <a:pPr marL="285750" indent="-285750">
              <a:buFont typeface="Wingdings" panose="05000000000000000000" charset="0"/>
              <a:buChar char="ü"/>
            </a:pPr>
            <a:r>
              <a:rPr lang="zh-CN" altLang="en-US" sz="1200" dirty="0">
                <a:latin typeface="微软雅黑" panose="020B0503020204020204" pitchFamily="34" charset="-122"/>
                <a:ea typeface="微软雅黑" panose="020B0503020204020204" pitchFamily="34" charset="-122"/>
                <a:cs typeface="+mn-lt"/>
              </a:rPr>
              <a:t>博客：</a:t>
            </a:r>
            <a:r>
              <a:rPr lang="zh-CN" altLang="en-US" sz="1200" u="sng"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charset="0"/>
              </a:rPr>
              <a:t>https://blog.csdn.net/weixin_40647819</a:t>
            </a:r>
          </a:p>
          <a:p>
            <a:pPr marL="285750" indent="-285750">
              <a:buFont typeface="Wingdings" panose="05000000000000000000" charset="0"/>
              <a:buChar char="ü"/>
            </a:pPr>
            <a:endParaRPr lang="zh-CN" altLang="en-US" sz="1200" dirty="0">
              <a:latin typeface="微软雅黑" panose="020B0503020204020204" pitchFamily="34" charset="-122"/>
              <a:ea typeface="微软雅黑" panose="020B0503020204020204" pitchFamily="34" charset="-122"/>
              <a:cs typeface="+mn-lt"/>
            </a:endParaRPr>
          </a:p>
          <a:p>
            <a:pPr indent="0">
              <a:buFont typeface="Wingdings" panose="05000000000000000000" charset="0"/>
              <a:buNone/>
            </a:pPr>
            <a:r>
              <a:rPr lang="en-US" altLang="zh-CN" sz="1200" dirty="0">
                <a:latin typeface="微软雅黑" panose="020B0503020204020204" pitchFamily="34" charset="-122"/>
                <a:ea typeface="微软雅黑" panose="020B0503020204020204" pitchFamily="34" charset="-122"/>
                <a:cs typeface="+mn-lt"/>
              </a:rPr>
              <a:t>Datawhale CV</a:t>
            </a:r>
            <a:r>
              <a:rPr lang="zh-CN" altLang="en-US" sz="1200" dirty="0">
                <a:latin typeface="微软雅黑" panose="020B0503020204020204" pitchFamily="34" charset="-122"/>
                <a:ea typeface="微软雅黑" panose="020B0503020204020204" pitchFamily="34" charset="-122"/>
                <a:cs typeface="+mn-lt"/>
              </a:rPr>
              <a:t>小组开源项目：动手学CV-Pytorch版</a:t>
            </a:r>
          </a:p>
          <a:p>
            <a:pPr indent="0">
              <a:buFont typeface="Wingdings" panose="05000000000000000000" charset="0"/>
              <a:buNone/>
            </a:pPr>
            <a:r>
              <a:rPr lang="zh-CN" altLang="en-US" sz="1200" u="sng"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charset="0"/>
                <a:hlinkClick r:id="rId6"/>
              </a:rPr>
              <a:t>https://github.com/datawhalechina/dive-into-cv-</a:t>
            </a:r>
            <a:r>
              <a:rPr lang="zh-CN" altLang="en-US" sz="1200" u="sng" dirty="0" smtClean="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charset="0"/>
                <a:hlinkClick r:id="rId6"/>
              </a:rPr>
              <a:t>pytorch</a:t>
            </a:r>
            <a:endParaRPr lang="en-US" altLang="zh-CN" sz="1200" u="sng" dirty="0" smtClean="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charset="0"/>
            </a:endParaRPr>
          </a:p>
          <a:p>
            <a:pPr indent="0">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endParaRPr>
          </a:p>
          <a:p>
            <a:pPr indent="0">
              <a:buFont typeface="Wingdings" panose="05000000000000000000" charset="0"/>
              <a:buNone/>
            </a:pPr>
            <a:r>
              <a:rPr lang="en-US" altLang="zh-CN" sz="1200" dirty="0">
                <a:latin typeface="微软雅黑" panose="020B0503020204020204" pitchFamily="34" charset="-122"/>
                <a:ea typeface="微软雅黑" panose="020B0503020204020204" pitchFamily="34" charset="-122"/>
              </a:rPr>
              <a:t>Datawhale </a:t>
            </a:r>
            <a:r>
              <a:rPr lang="zh-CN" altLang="en-US" sz="1200" dirty="0">
                <a:latin typeface="微软雅黑" panose="020B0503020204020204" pitchFamily="34" charset="-122"/>
                <a:ea typeface="微软雅黑" panose="020B0503020204020204" pitchFamily="34" charset="-122"/>
              </a:rPr>
              <a:t>组队学习</a:t>
            </a:r>
            <a:r>
              <a:rPr lang="zh-CN" altLang="en-US" sz="1200" dirty="0" smtClean="0">
                <a:latin typeface="微软雅黑" panose="020B0503020204020204" pitchFamily="34" charset="-122"/>
                <a:ea typeface="微软雅黑" panose="020B0503020204020204" pitchFamily="34" charset="-122"/>
              </a:rPr>
              <a:t>：图像处理</a:t>
            </a:r>
            <a:r>
              <a:rPr lang="zh-CN" altLang="en-US" sz="1200" dirty="0">
                <a:latin typeface="微软雅黑" panose="020B0503020204020204" pitchFamily="34" charset="-122"/>
                <a:ea typeface="微软雅黑" panose="020B0503020204020204" pitchFamily="34" charset="-122"/>
              </a:rPr>
              <a:t>（上</a:t>
            </a:r>
            <a:r>
              <a:rPr lang="zh-CN" altLang="en-US" sz="1200" dirty="0" smtClean="0">
                <a:latin typeface="微软雅黑" panose="020B0503020204020204" pitchFamily="34" charset="-122"/>
                <a:ea typeface="微软雅黑" panose="020B0503020204020204" pitchFamily="34" charset="-122"/>
              </a:rPr>
              <a:t>）</a:t>
            </a:r>
            <a:endParaRPr lang="en-US" altLang="zh-CN" sz="1200" dirty="0" smtClean="0">
              <a:latin typeface="微软雅黑" panose="020B0503020204020204" pitchFamily="34" charset="-122"/>
              <a:ea typeface="微软雅黑" panose="020B0503020204020204" pitchFamily="34" charset="-122"/>
            </a:endParaRPr>
          </a:p>
          <a:p>
            <a:pPr indent="0">
              <a:buFont typeface="Wingdings" panose="05000000000000000000" charset="0"/>
              <a:buNone/>
            </a:pPr>
            <a:r>
              <a:rPr lang="en-US" altLang="zh-CN" sz="1200" u="sng"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charset="0"/>
              </a:rPr>
              <a:t>https://github.com/datawhalechina/team-learning</a:t>
            </a:r>
          </a:p>
        </p:txBody>
      </p:sp>
      <p:sp>
        <p:nvSpPr>
          <p:cNvPr id="8" name="矩形 7"/>
          <p:cNvSpPr/>
          <p:nvPr/>
        </p:nvSpPr>
        <p:spPr>
          <a:xfrm>
            <a:off x="1011835" y="930755"/>
            <a:ext cx="5816185" cy="2337101"/>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0369" y="1026826"/>
            <a:ext cx="1347680" cy="209226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装饰 矩形 10"/>
          <p:cNvSpPr/>
          <p:nvPr>
            <p:custDataLst>
              <p:tags r:id="rId2"/>
            </p:custDataLst>
          </p:nvPr>
        </p:nvSpPr>
        <p:spPr>
          <a:xfrm>
            <a:off x="141605" y="144145"/>
            <a:ext cx="8860790" cy="5433060"/>
          </a:xfrm>
          <a:prstGeom prst="rect">
            <a:avLst/>
          </a:prstGeom>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8" name="PA-装饰 矩形 7"/>
          <p:cNvSpPr/>
          <p:nvPr>
            <p:custDataLst>
              <p:tags r:id="rId3"/>
            </p:custDataLst>
          </p:nvPr>
        </p:nvSpPr>
        <p:spPr>
          <a:xfrm>
            <a:off x="2292248" y="2121349"/>
            <a:ext cx="4565142" cy="1472684"/>
          </a:xfrm>
          <a:prstGeom prst="rect">
            <a:avLst/>
          </a:prstGeom>
          <a:noFill/>
          <a:ln w="28575">
            <a:solidFill>
              <a:srgbClr val="131927"/>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PA-装饰 矩形 1"/>
          <p:cNvSpPr/>
          <p:nvPr>
            <p:custDataLst>
              <p:tags r:id="rId4"/>
            </p:custDataLst>
          </p:nvPr>
        </p:nvSpPr>
        <p:spPr>
          <a:xfrm>
            <a:off x="2493416" y="2308801"/>
            <a:ext cx="4155948" cy="1102850"/>
          </a:xfrm>
          <a:prstGeom prst="rect">
            <a:avLst/>
          </a:prstGeom>
          <a:solidFill>
            <a:schemeClr val="bg1"/>
          </a:solidFill>
          <a:ln w="28575">
            <a:solidFill>
              <a:srgbClr val="13192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文本 AutoShape 3"/>
          <p:cNvSpPr>
            <a:spLocks noChangeAspect="1" noChangeArrowheads="1" noTextEdit="1"/>
          </p:cNvSpPr>
          <p:nvPr>
            <p:custDataLst>
              <p:tags r:id="rId5"/>
            </p:custDataLst>
          </p:nvPr>
        </p:nvSpPr>
        <p:spPr bwMode="auto">
          <a:xfrm>
            <a:off x="2569610" y="2617072"/>
            <a:ext cx="3993642" cy="701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p>
            <a:pPr algn="ctr">
              <a:lnSpc>
                <a:spcPct val="90000"/>
              </a:lnSpc>
            </a:pPr>
            <a:r>
              <a:rPr lang="en-US" altLang="zh-CN"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Part 1 </a:t>
            </a:r>
            <a:r>
              <a:rPr lang="zh-CN" altLang="en-US" sz="2700" b="1" spc="140" smtClean="0">
                <a:solidFill>
                  <a:srgbClr val="131927"/>
                </a:solidFill>
                <a:latin typeface="微软雅黑" panose="020B0503020204020204" pitchFamily="34" charset="-122"/>
                <a:ea typeface="微软雅黑" panose="020B0503020204020204" pitchFamily="34" charset="-122"/>
                <a:cs typeface="Arial" panose="020B0604020202020204" pitchFamily="34" charset="0"/>
              </a:rPr>
              <a:t>图像读取</a:t>
            </a:r>
          </a:p>
        </p:txBody>
      </p:sp>
      <p:sp>
        <p:nvSpPr>
          <p:cNvPr id="6" name="矩形 5"/>
          <p:cNvSpPr/>
          <p:nvPr/>
        </p:nvSpPr>
        <p:spPr>
          <a:xfrm>
            <a:off x="7474744" y="257309"/>
            <a:ext cx="328613" cy="300990"/>
          </a:xfrm>
          <a:prstGeom prst="rect">
            <a:avLst/>
          </a:prstGeom>
          <a:blipFill rotWithShape="1">
            <a:blip r:embed="rId8">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9" name="文本框 8"/>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31"/>
              <a:ext cx="1277577" cy="429260"/>
            </a:xfrm>
            <a:prstGeom prst="rect">
              <a:avLst/>
            </a:prstGeom>
            <a:noFill/>
            <a:ln>
              <a:noFill/>
            </a:ln>
          </p:spPr>
          <p:txBody>
            <a:bodyPr wrap="square" rtlCol="0">
              <a:spAutoFit/>
            </a:bodyPr>
            <a:lstStyle/>
            <a:p>
              <a:pPr algn="ctr"/>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2" name="文本框 1"/>
          <p:cNvSpPr txBox="1"/>
          <p:nvPr/>
        </p:nvSpPr>
        <p:spPr>
          <a:xfrm>
            <a:off x="1183005" y="840740"/>
            <a:ext cx="5502275" cy="452310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常用图像读取方法：</a:t>
            </a:r>
          </a:p>
          <a:p>
            <a:endParaRPr lang="zh-CN" altLang="en-US" dirty="0"/>
          </a:p>
          <a:p>
            <a:pPr marL="285750" indent="-285750">
              <a:buFont typeface="Arial" panose="020B0604020202020204" pitchFamily="34" charset="0"/>
              <a:buChar char="•"/>
            </a:pPr>
            <a:r>
              <a:rPr lang="en-US" altLang="zh-CN" dirty="0" err="1">
                <a:latin typeface="Times New Roman" panose="02020603050405020304" charset="0"/>
                <a:cs typeface="Times New Roman" panose="02020603050405020304" charset="0"/>
              </a:rPr>
              <a:t>OpenCV</a:t>
            </a:r>
            <a:r>
              <a:rPr lang="en-US" altLang="zh-CN" dirty="0">
                <a:latin typeface="Times New Roman" panose="02020603050405020304" charset="0"/>
                <a:cs typeface="Times New Roman" panose="02020603050405020304" charset="0"/>
              </a:rPr>
              <a:t>-python</a:t>
            </a:r>
          </a:p>
          <a:p>
            <a:pPr indent="0">
              <a:buFont typeface="Arial" panose="020B0604020202020204" pitchFamily="34" charset="0"/>
              <a:buNone/>
            </a:pPr>
            <a:r>
              <a:rPr lang="en-US" altLang="zh-CN" dirty="0">
                <a:solidFill>
                  <a:schemeClr val="accent1">
                    <a:lumMod val="75000"/>
                  </a:schemeClr>
                </a:solidFill>
                <a:latin typeface="Times New Roman" panose="02020603050405020304" charset="0"/>
                <a:cs typeface="Times New Roman" panose="02020603050405020304" charset="0"/>
              </a:rPr>
              <a:t>     </a:t>
            </a:r>
            <a:r>
              <a:rPr lang="en-US" altLang="zh-CN" u="sng" dirty="0">
                <a:solidFill>
                  <a:schemeClr val="accent1">
                    <a:lumMod val="75000"/>
                  </a:schemeClr>
                </a:solidFill>
                <a:latin typeface="Times New Roman" panose="02020603050405020304" charset="0"/>
                <a:cs typeface="Times New Roman" panose="02020603050405020304" charset="0"/>
                <a:sym typeface="+mn-ea"/>
              </a:rPr>
              <a:t>https://opencv.org/</a:t>
            </a:r>
            <a:endParaRPr lang="en-US" altLang="zh-CN" dirty="0">
              <a:latin typeface="Times New Roman" panose="02020603050405020304" charset="0"/>
              <a:cs typeface="Times New Roman" panose="02020603050405020304" charset="0"/>
            </a:endParaRPr>
          </a:p>
          <a:p>
            <a:pPr indent="0">
              <a:buFont typeface="Arial" panose="020B0604020202020204" pitchFamily="34" charset="0"/>
              <a:buNone/>
            </a:pPr>
            <a:endParaRPr lang="en-US" altLang="zh-C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dirty="0">
                <a:latin typeface="Times New Roman" panose="02020603050405020304" charset="0"/>
                <a:cs typeface="Times New Roman" panose="02020603050405020304" charset="0"/>
                <a:sym typeface="+mn-ea"/>
              </a:rPr>
              <a:t>Pillow</a:t>
            </a:r>
          </a:p>
          <a:p>
            <a:pPr indent="0">
              <a:buFont typeface="Arial" panose="020B0604020202020204" pitchFamily="34" charset="0"/>
              <a:buNone/>
            </a:pPr>
            <a:r>
              <a:rPr lang="en-US" altLang="zh-CN" i="1" dirty="0">
                <a:solidFill>
                  <a:schemeClr val="accent1">
                    <a:lumMod val="75000"/>
                  </a:schemeClr>
                </a:solidFill>
                <a:latin typeface="Times New Roman" panose="02020603050405020304" charset="0"/>
                <a:cs typeface="Times New Roman" panose="02020603050405020304" charset="0"/>
                <a:sym typeface="+mn-ea"/>
              </a:rPr>
              <a:t>     </a:t>
            </a:r>
            <a:r>
              <a:rPr lang="en-US" altLang="zh-CN" u="sng" dirty="0">
                <a:solidFill>
                  <a:schemeClr val="accent1">
                    <a:lumMod val="75000"/>
                  </a:schemeClr>
                </a:solidFill>
                <a:latin typeface="Times New Roman" panose="02020603050405020304" charset="0"/>
                <a:cs typeface="Times New Roman" panose="02020603050405020304" charset="0"/>
                <a:sym typeface="+mn-ea"/>
              </a:rPr>
              <a:t>https://pillow.readthedocs.io/en/stable/</a:t>
            </a:r>
          </a:p>
          <a:p>
            <a:pPr indent="0">
              <a:buFont typeface="Arial" panose="020B0604020202020204" pitchFamily="34" charset="0"/>
              <a:buNone/>
            </a:pPr>
            <a:endParaRPr lang="en-US" altLang="zh-CN" u="sng" dirty="0">
              <a:solidFill>
                <a:schemeClr val="accent1">
                  <a:lumMod val="75000"/>
                </a:schemeClr>
              </a:solidFill>
              <a:latin typeface="Times New Roman" panose="02020603050405020304" charset="0"/>
              <a:cs typeface="Times New Roman" panose="02020603050405020304" charset="0"/>
              <a:sym typeface="+mn-ea"/>
            </a:endParaRPr>
          </a:p>
          <a:p>
            <a:pPr marL="285750" indent="-285750">
              <a:buFont typeface="Arial" panose="020B0604020202020204" pitchFamily="34" charset="0"/>
              <a:buChar char="•"/>
            </a:pPr>
            <a:r>
              <a:rPr lang="en-US" altLang="zh-CN" dirty="0" err="1">
                <a:latin typeface="Times New Roman" panose="02020603050405020304" charset="0"/>
                <a:cs typeface="Times New Roman" panose="02020603050405020304" charset="0"/>
                <a:sym typeface="+mn-ea"/>
              </a:rPr>
              <a:t>matplotlib.image</a:t>
            </a:r>
            <a:endParaRPr lang="en-US" altLang="zh-CN" dirty="0">
              <a:latin typeface="Times New Roman" panose="02020603050405020304" charset="0"/>
              <a:cs typeface="Times New Roman" panose="02020603050405020304" charset="0"/>
            </a:endParaRPr>
          </a:p>
          <a:p>
            <a:pPr indent="0">
              <a:buFont typeface="Arial" panose="020B0604020202020204" pitchFamily="34" charset="0"/>
              <a:buNone/>
            </a:pPr>
            <a:r>
              <a:rPr lang="en-US" altLang="zh-CN" dirty="0">
                <a:latin typeface="Times New Roman" panose="02020603050405020304" charset="0"/>
                <a:cs typeface="Times New Roman" panose="02020603050405020304" charset="0"/>
                <a:sym typeface="+mn-ea"/>
              </a:rPr>
              <a:t>  </a:t>
            </a:r>
            <a:r>
              <a:rPr lang="en-US" altLang="zh-CN" dirty="0">
                <a:solidFill>
                  <a:schemeClr val="accent1">
                    <a:lumMod val="75000"/>
                  </a:schemeClr>
                </a:solidFill>
                <a:latin typeface="Times New Roman" panose="02020603050405020304" charset="0"/>
                <a:cs typeface="Times New Roman" panose="02020603050405020304" charset="0"/>
                <a:sym typeface="+mn-ea"/>
              </a:rPr>
              <a:t>   </a:t>
            </a:r>
            <a:r>
              <a:rPr lang="en-US" altLang="zh-CN" u="sng" dirty="0">
                <a:solidFill>
                  <a:schemeClr val="accent1">
                    <a:lumMod val="75000"/>
                  </a:schemeClr>
                </a:solidFill>
                <a:latin typeface="Times New Roman" panose="02020603050405020304" charset="0"/>
                <a:cs typeface="Times New Roman" panose="02020603050405020304" charset="0"/>
                <a:sym typeface="+mn-ea"/>
              </a:rPr>
              <a:t>http://matplotlib.org/index.html</a:t>
            </a:r>
            <a:endParaRPr lang="en-US" altLang="zh-CN" u="sng" dirty="0">
              <a:solidFill>
                <a:schemeClr val="accent1">
                  <a:lumMod val="75000"/>
                </a:schemeClr>
              </a:solidFill>
              <a:latin typeface="Times New Roman" panose="02020603050405020304" charset="0"/>
              <a:cs typeface="Times New Roman" panose="02020603050405020304" charset="0"/>
            </a:endParaRPr>
          </a:p>
          <a:p>
            <a:pPr indent="0">
              <a:buFont typeface="Arial" panose="020B0604020202020204" pitchFamily="34" charset="0"/>
              <a:buNone/>
            </a:pPr>
            <a:endParaRPr lang="en-US" altLang="zh-C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dirty="0" err="1">
                <a:latin typeface="Times New Roman" panose="02020603050405020304" charset="0"/>
                <a:cs typeface="Times New Roman" panose="02020603050405020304" charset="0"/>
              </a:rPr>
              <a:t>scipy.misc</a:t>
            </a:r>
            <a:endParaRPr lang="en-US" altLang="zh-CN" dirty="0">
              <a:latin typeface="Times New Roman" panose="02020603050405020304" charset="0"/>
              <a:cs typeface="Times New Roman" panose="02020603050405020304" charset="0"/>
            </a:endParaRPr>
          </a:p>
          <a:p>
            <a:pPr indent="0">
              <a:buFont typeface="Arial" panose="020B0604020202020204" pitchFamily="34" charset="0"/>
              <a:buNone/>
            </a:pPr>
            <a:r>
              <a:rPr lang="en-US" altLang="zh-CN" dirty="0">
                <a:solidFill>
                  <a:schemeClr val="accent1">
                    <a:lumMod val="75000"/>
                  </a:schemeClr>
                </a:solidFill>
                <a:latin typeface="Times New Roman" panose="02020603050405020304" charset="0"/>
                <a:cs typeface="Times New Roman" panose="02020603050405020304" charset="0"/>
              </a:rPr>
              <a:t>     </a:t>
            </a:r>
            <a:r>
              <a:rPr lang="en-US" altLang="zh-CN" u="sng" dirty="0">
                <a:solidFill>
                  <a:schemeClr val="accent1">
                    <a:lumMod val="75000"/>
                  </a:schemeClr>
                </a:solidFill>
                <a:latin typeface="Times New Roman" panose="02020603050405020304" charset="0"/>
                <a:cs typeface="Times New Roman" panose="02020603050405020304" charset="0"/>
              </a:rPr>
              <a:t>https://www.scipy.org/</a:t>
            </a:r>
          </a:p>
          <a:p>
            <a:pPr marL="285750" indent="-285750">
              <a:buFont typeface="Arial" panose="020B0604020202020204" pitchFamily="34" charset="0"/>
              <a:buChar char="•"/>
            </a:pPr>
            <a:endParaRPr lang="en-US" altLang="zh-CN"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zh-CN" dirty="0" err="1">
                <a:latin typeface="Times New Roman" panose="02020603050405020304" charset="0"/>
                <a:cs typeface="Times New Roman" panose="02020603050405020304" charset="0"/>
              </a:rPr>
              <a:t>skimage</a:t>
            </a:r>
            <a:endParaRPr lang="en-US" altLang="zh-CN" dirty="0">
              <a:latin typeface="Times New Roman" panose="02020603050405020304" charset="0"/>
              <a:cs typeface="Times New Roman" panose="02020603050405020304" charset="0"/>
            </a:endParaRPr>
          </a:p>
          <a:p>
            <a:pPr indent="0">
              <a:buFont typeface="Arial" panose="020B0604020202020204" pitchFamily="34" charset="0"/>
              <a:buNone/>
            </a:pPr>
            <a:r>
              <a:rPr lang="en-US" altLang="zh-CN" dirty="0"/>
              <a:t>     </a:t>
            </a:r>
            <a:r>
              <a:rPr lang="en-US" altLang="zh-CN" u="sng" dirty="0">
                <a:solidFill>
                  <a:schemeClr val="accent1">
                    <a:lumMod val="75000"/>
                  </a:schemeClr>
                </a:solidFill>
                <a:latin typeface="Times New Roman" panose="02020603050405020304" charset="0"/>
                <a:cs typeface="Times New Roman" panose="02020603050405020304" charset="0"/>
              </a:rPr>
              <a:t>https://scikit-image.org/</a:t>
            </a:r>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-OpenCV</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pic>
        <p:nvPicPr>
          <p:cNvPr id="11" name="图片 10"/>
          <p:cNvPicPr>
            <a:picLocks noChangeAspect="1"/>
          </p:cNvPicPr>
          <p:nvPr/>
        </p:nvPicPr>
        <p:blipFill>
          <a:blip r:embed="rId6"/>
          <a:stretch>
            <a:fillRect/>
          </a:stretch>
        </p:blipFill>
        <p:spPr>
          <a:xfrm>
            <a:off x="859155" y="1390650"/>
            <a:ext cx="2968625" cy="3543935"/>
          </a:xfrm>
          <a:prstGeom prst="rect">
            <a:avLst/>
          </a:prstGeom>
        </p:spPr>
      </p:pic>
      <p:pic>
        <p:nvPicPr>
          <p:cNvPr id="12" name="图片 11"/>
          <p:cNvPicPr>
            <a:picLocks noChangeAspect="1"/>
          </p:cNvPicPr>
          <p:nvPr/>
        </p:nvPicPr>
        <p:blipFill>
          <a:blip r:embed="rId7"/>
          <a:stretch>
            <a:fillRect/>
          </a:stretch>
        </p:blipFill>
        <p:spPr>
          <a:xfrm>
            <a:off x="4829810" y="1480820"/>
            <a:ext cx="2318385" cy="1547495"/>
          </a:xfrm>
          <a:prstGeom prst="rect">
            <a:avLst/>
          </a:prstGeom>
        </p:spPr>
      </p:pic>
      <p:pic>
        <p:nvPicPr>
          <p:cNvPr id="13" name="图片 12"/>
          <p:cNvPicPr>
            <a:picLocks noChangeAspect="1"/>
          </p:cNvPicPr>
          <p:nvPr/>
        </p:nvPicPr>
        <p:blipFill>
          <a:blip r:embed="rId8"/>
          <a:stretch>
            <a:fillRect/>
          </a:stretch>
        </p:blipFill>
        <p:spPr>
          <a:xfrm>
            <a:off x="4829810" y="3337560"/>
            <a:ext cx="2317750" cy="1539875"/>
          </a:xfrm>
          <a:prstGeom prst="rect">
            <a:avLst/>
          </a:prstGeom>
        </p:spPr>
      </p:pic>
      <p:sp>
        <p:nvSpPr>
          <p:cNvPr id="14" name="文本框 13"/>
          <p:cNvSpPr txBox="1"/>
          <p:nvPr/>
        </p:nvSpPr>
        <p:spPr>
          <a:xfrm>
            <a:off x="789305" y="933450"/>
            <a:ext cx="2639695" cy="368300"/>
          </a:xfrm>
          <a:prstGeom prst="rect">
            <a:avLst/>
          </a:prstGeom>
          <a:noFill/>
        </p:spPr>
        <p:txBody>
          <a:bodyPr wrap="square" rtlCol="0">
            <a:spAutoFit/>
          </a:bodyPr>
          <a:lstStyle/>
          <a:p>
            <a:pPr marL="285750" indent="-285750">
              <a:buFont typeface="Wingdings" panose="05000000000000000000" charset="0"/>
              <a:buChar char="n"/>
            </a:pPr>
            <a:r>
              <a:rPr lang="zh-CN" altLang="en-US"/>
              <a:t>直方图均衡操作</a:t>
            </a:r>
          </a:p>
        </p:txBody>
      </p:sp>
      <p:sp>
        <p:nvSpPr>
          <p:cNvPr id="15" name="右弧形箭头 14"/>
          <p:cNvSpPr/>
          <p:nvPr/>
        </p:nvSpPr>
        <p:spPr>
          <a:xfrm>
            <a:off x="7285355" y="252920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-Pillow</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黑体-简" panose="02000000000000000000" charset="-122"/>
                <a:ea typeface="黑体-简" panose="02000000000000000000" charset="-122"/>
                <a:cs typeface="+mj-lt"/>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4" name="文本框 13"/>
          <p:cNvSpPr txBox="1"/>
          <p:nvPr/>
        </p:nvSpPr>
        <p:spPr>
          <a:xfrm>
            <a:off x="789305" y="933450"/>
            <a:ext cx="2639695" cy="368300"/>
          </a:xfrm>
          <a:prstGeom prst="rect">
            <a:avLst/>
          </a:prstGeom>
          <a:noFill/>
        </p:spPr>
        <p:txBody>
          <a:bodyPr wrap="square" rtlCol="0">
            <a:spAutoFit/>
          </a:bodyPr>
          <a:lstStyle/>
          <a:p>
            <a:pPr marL="285750" indent="-285750">
              <a:buFont typeface="Wingdings" panose="05000000000000000000" charset="0"/>
              <a:buChar char="n"/>
            </a:pPr>
            <a:r>
              <a:rPr lang="zh-CN" altLang="en-US"/>
              <a:t>旋转操作</a:t>
            </a:r>
          </a:p>
        </p:txBody>
      </p:sp>
      <p:pic>
        <p:nvPicPr>
          <p:cNvPr id="6" name="图片 5"/>
          <p:cNvPicPr>
            <a:picLocks noChangeAspect="1"/>
          </p:cNvPicPr>
          <p:nvPr/>
        </p:nvPicPr>
        <p:blipFill>
          <a:blip r:embed="rId6"/>
          <a:stretch>
            <a:fillRect/>
          </a:stretch>
        </p:blipFill>
        <p:spPr>
          <a:xfrm>
            <a:off x="4829810" y="1480820"/>
            <a:ext cx="2318385" cy="1547495"/>
          </a:xfrm>
          <a:prstGeom prst="rect">
            <a:avLst/>
          </a:prstGeom>
        </p:spPr>
      </p:pic>
      <p:sp>
        <p:nvSpPr>
          <p:cNvPr id="9" name="右弧形箭头 8"/>
          <p:cNvSpPr/>
          <p:nvPr/>
        </p:nvSpPr>
        <p:spPr>
          <a:xfrm>
            <a:off x="7285355" y="252920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pic>
        <p:nvPicPr>
          <p:cNvPr id="10" name="图片 9"/>
          <p:cNvPicPr>
            <a:picLocks noChangeAspect="1"/>
          </p:cNvPicPr>
          <p:nvPr/>
        </p:nvPicPr>
        <p:blipFill>
          <a:blip r:embed="rId7"/>
          <a:stretch>
            <a:fillRect/>
          </a:stretch>
        </p:blipFill>
        <p:spPr>
          <a:xfrm>
            <a:off x="4827905" y="3333750"/>
            <a:ext cx="2320290" cy="1553845"/>
          </a:xfrm>
          <a:prstGeom prst="rect">
            <a:avLst/>
          </a:prstGeom>
        </p:spPr>
      </p:pic>
      <p:pic>
        <p:nvPicPr>
          <p:cNvPr id="16" name="图片 15"/>
          <p:cNvPicPr>
            <a:picLocks noChangeAspect="1"/>
          </p:cNvPicPr>
          <p:nvPr/>
        </p:nvPicPr>
        <p:blipFill>
          <a:blip r:embed="rId8"/>
          <a:stretch>
            <a:fillRect/>
          </a:stretch>
        </p:blipFill>
        <p:spPr>
          <a:xfrm>
            <a:off x="935355" y="1894840"/>
            <a:ext cx="3009900" cy="25336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alphaModFix amt="10000"/>
          </a:blip>
          <a:stretch>
            <a:fillRect t="35000" b="-35000"/>
          </a:stretch>
        </a:blipFill>
        <a:effectLst/>
      </p:bgPr>
    </p:bg>
    <p:spTree>
      <p:nvGrpSpPr>
        <p:cNvPr id="1" name=""/>
        <p:cNvGrpSpPr/>
        <p:nvPr/>
      </p:nvGrpSpPr>
      <p:grpSpPr>
        <a:xfrm>
          <a:off x="0" y="0"/>
          <a:ext cx="0" cy="0"/>
          <a:chOff x="0" y="0"/>
          <a:chExt cx="0" cy="0"/>
        </a:xfrm>
      </p:grpSpPr>
      <p:grpSp>
        <p:nvGrpSpPr>
          <p:cNvPr id="50" name="组合 49"/>
          <p:cNvGrpSpPr/>
          <p:nvPr/>
        </p:nvGrpSpPr>
        <p:grpSpPr>
          <a:xfrm>
            <a:off x="358185" y="319339"/>
            <a:ext cx="5255212" cy="382971"/>
            <a:chOff x="393745" y="386806"/>
            <a:chExt cx="7006949" cy="510628"/>
          </a:xfrm>
        </p:grpSpPr>
        <p:sp>
          <p:nvSpPr>
            <p:cNvPr id="51" name="文本框 50"/>
            <p:cNvSpPr txBox="1"/>
            <p:nvPr/>
          </p:nvSpPr>
          <p:spPr>
            <a:xfrm>
              <a:off x="393745" y="391886"/>
              <a:ext cx="3827780" cy="429260"/>
            </a:xfrm>
            <a:prstGeom prst="rect">
              <a:avLst/>
            </a:prstGeom>
            <a:noFill/>
            <a:ln>
              <a:noFill/>
            </a:ln>
          </p:spPr>
          <p:txBody>
            <a:bodyPr wrap="square" rtlCol="0">
              <a:spAutoFit/>
            </a:bodyPr>
            <a:lstStyle/>
            <a:p>
              <a:pPr algn="l"/>
              <a:r>
                <a:rPr lang="zh-CN" altLang="en-US" sz="1500" b="1" dirty="0" smtClean="0">
                  <a:solidFill>
                    <a:srgbClr val="131927"/>
                  </a:solidFill>
                  <a:latin typeface="微软雅黑" panose="020B0503020204020204" pitchFamily="34" charset="-122"/>
                  <a:ea typeface="微软雅黑" panose="020B0503020204020204" pitchFamily="34" charset="-122"/>
                </a:rPr>
                <a:t>图像读取</a:t>
              </a:r>
              <a:r>
                <a:rPr lang="en-US" altLang="zh-CN" sz="1500" b="1" dirty="0" smtClean="0">
                  <a:solidFill>
                    <a:srgbClr val="131927"/>
                  </a:solidFill>
                  <a:latin typeface="微软雅黑" panose="020B0503020204020204" pitchFamily="34" charset="-122"/>
                  <a:ea typeface="微软雅黑" panose="020B0503020204020204" pitchFamily="34" charset="-122"/>
                </a:rPr>
                <a:t>-matplotlib</a:t>
              </a:r>
            </a:p>
          </p:txBody>
        </p:sp>
        <p:sp>
          <p:nvSpPr>
            <p:cNvPr id="57" name="文本框 56"/>
            <p:cNvSpPr txBox="1"/>
            <p:nvPr/>
          </p:nvSpPr>
          <p:spPr>
            <a:xfrm>
              <a:off x="3237161" y="386806"/>
              <a:ext cx="1685345"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6123117" y="391831"/>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711178" y="895741"/>
              <a:ext cx="661247" cy="1693"/>
            </a:xfrm>
            <a:prstGeom prst="line">
              <a:avLst/>
            </a:prstGeom>
            <a:ln w="57150">
              <a:solidFill>
                <a:srgbClr val="131927"/>
              </a:solidFill>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829588" y="394174"/>
              <a:ext cx="1277577" cy="429260"/>
            </a:xfrm>
            <a:prstGeom prst="rect">
              <a:avLst/>
            </a:prstGeom>
            <a:noFill/>
          </p:spPr>
          <p:txBody>
            <a:bodyPr wrap="square" rtlCol="0">
              <a:spAutoFit/>
            </a:bodyPr>
            <a:lstStyle/>
            <a:p>
              <a:pPr algn="ctr"/>
              <a:endParaRPr lang="en-US" altLang="zh-CN" sz="1500" b="1" dirty="0">
                <a:latin typeface="微软雅黑" panose="020B0503020204020204" pitchFamily="34" charset="-122"/>
                <a:ea typeface="微软雅黑" panose="020B0503020204020204" pitchFamily="34" charset="-122"/>
              </a:endParaRPr>
            </a:p>
          </p:txBody>
        </p:sp>
      </p:grpSp>
      <p:sp>
        <p:nvSpPr>
          <p:cNvPr id="4" name="矩形 3"/>
          <p:cNvSpPr/>
          <p:nvPr/>
        </p:nvSpPr>
        <p:spPr>
          <a:xfrm>
            <a:off x="7474744" y="257309"/>
            <a:ext cx="328613" cy="300990"/>
          </a:xfrm>
          <a:prstGeom prst="rect">
            <a:avLst/>
          </a:prstGeom>
          <a:blipFill rotWithShape="1">
            <a:blip r:embed="rId5">
              <a:alphaModFix amt="71000"/>
            </a:blip>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1350"/>
          </a:p>
        </p:txBody>
      </p:sp>
      <p:sp>
        <p:nvSpPr>
          <p:cNvPr id="5" name="文本框 4"/>
          <p:cNvSpPr txBox="1"/>
          <p:nvPr/>
        </p:nvSpPr>
        <p:spPr>
          <a:xfrm>
            <a:off x="7804150" y="274320"/>
            <a:ext cx="1112520" cy="299085"/>
          </a:xfrm>
          <a:prstGeom prst="rect">
            <a:avLst/>
          </a:prstGeom>
          <a:noFill/>
        </p:spPr>
        <p:txBody>
          <a:bodyPr wrap="square" rtlCol="0">
            <a:spAutoFit/>
          </a:bodyPr>
          <a:lstStyle/>
          <a:p>
            <a:pPr algn="ctr"/>
            <a:r>
              <a:rPr lang="en-US" altLang="zh-CN" sz="1350" dirty="0">
                <a:solidFill>
                  <a:srgbClr val="131927"/>
                </a:solidFill>
                <a:latin typeface="Arial Unicode MS" panose="020B0604020202020204" pitchFamily="34" charset="-122"/>
                <a:ea typeface="Arial Unicode MS" panose="020B0604020202020204" pitchFamily="34" charset="-122"/>
                <a:cs typeface="Arial Unicode MS" panose="020B0604020202020204" pitchFamily="34" charset="-122"/>
              </a:rPr>
              <a:t>Datawhale</a:t>
            </a:r>
          </a:p>
        </p:txBody>
      </p:sp>
      <p:sp>
        <p:nvSpPr>
          <p:cNvPr id="7" name="PA-装饰 矩形 10"/>
          <p:cNvSpPr/>
          <p:nvPr>
            <p:custDataLst>
              <p:tags r:id="rId1"/>
            </p:custDataLst>
          </p:nvPr>
        </p:nvSpPr>
        <p:spPr>
          <a:xfrm>
            <a:off x="141605" y="144145"/>
            <a:ext cx="8860790" cy="5433060"/>
          </a:xfrm>
          <a:prstGeom prst="rect">
            <a:avLst/>
          </a:prstGeom>
          <a:noFill/>
          <a:ln>
            <a:solidFill>
              <a:srgbClr val="131927"/>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350"/>
          </a:p>
        </p:txBody>
      </p:sp>
      <p:sp>
        <p:nvSpPr>
          <p:cNvPr id="14" name="文本框 13"/>
          <p:cNvSpPr txBox="1"/>
          <p:nvPr/>
        </p:nvSpPr>
        <p:spPr>
          <a:xfrm>
            <a:off x="789305" y="933450"/>
            <a:ext cx="3853180" cy="368300"/>
          </a:xfrm>
          <a:prstGeom prst="rect">
            <a:avLst/>
          </a:prstGeom>
          <a:noFill/>
        </p:spPr>
        <p:txBody>
          <a:bodyPr wrap="square" rtlCol="0">
            <a:spAutoFit/>
          </a:bodyPr>
          <a:lstStyle/>
          <a:p>
            <a:pPr marL="285750" indent="-285750">
              <a:buFont typeface="Wingdings" panose="05000000000000000000" charset="0"/>
              <a:buChar char="n"/>
            </a:pPr>
            <a:r>
              <a:rPr lang="zh-CN" altLang="en-US"/>
              <a:t>和</a:t>
            </a:r>
            <a:r>
              <a:rPr lang="en-US" altLang="zh-CN"/>
              <a:t>OpenCV</a:t>
            </a:r>
            <a:r>
              <a:rPr lang="zh-CN" altLang="en-US"/>
              <a:t>结合（通道顺序转换）</a:t>
            </a:r>
          </a:p>
        </p:txBody>
      </p:sp>
      <p:sp>
        <p:nvSpPr>
          <p:cNvPr id="9" name="右弧形箭头 8"/>
          <p:cNvSpPr/>
          <p:nvPr/>
        </p:nvSpPr>
        <p:spPr>
          <a:xfrm>
            <a:off x="7285355" y="2511425"/>
            <a:ext cx="346710" cy="1265555"/>
          </a:xfrm>
          <a:prstGeom prst="curvedLeftArrow">
            <a:avLst/>
          </a:prstGeom>
          <a:solidFill>
            <a:schemeClr val="bg2">
              <a:lumMod val="50000"/>
            </a:schemeClr>
          </a:solidFill>
          <a:ln w="12700" cmpd="sng">
            <a:solidFill>
              <a:schemeClr val="bg2">
                <a:lumMod val="50000"/>
              </a:schemeClr>
            </a:solidFill>
            <a:prstDash val="solid"/>
            <a:beve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solidFill>
                <a:schemeClr val="tx1"/>
              </a:solidFill>
            </a:endParaRPr>
          </a:p>
        </p:txBody>
      </p:sp>
      <p:pic>
        <p:nvPicPr>
          <p:cNvPr id="3" name="图片 2"/>
          <p:cNvPicPr>
            <a:picLocks noChangeAspect="1"/>
          </p:cNvPicPr>
          <p:nvPr/>
        </p:nvPicPr>
        <p:blipFill>
          <a:blip r:embed="rId6"/>
          <a:stretch>
            <a:fillRect/>
          </a:stretch>
        </p:blipFill>
        <p:spPr>
          <a:xfrm>
            <a:off x="4828540" y="1494790"/>
            <a:ext cx="2319655" cy="1537335"/>
          </a:xfrm>
          <a:prstGeom prst="rect">
            <a:avLst/>
          </a:prstGeom>
        </p:spPr>
      </p:pic>
      <p:pic>
        <p:nvPicPr>
          <p:cNvPr id="8" name="图片 7"/>
          <p:cNvPicPr>
            <a:picLocks noChangeAspect="1"/>
          </p:cNvPicPr>
          <p:nvPr/>
        </p:nvPicPr>
        <p:blipFill>
          <a:blip r:embed="rId7"/>
          <a:stretch>
            <a:fillRect/>
          </a:stretch>
        </p:blipFill>
        <p:spPr>
          <a:xfrm>
            <a:off x="4828540" y="3256280"/>
            <a:ext cx="2318385" cy="1547495"/>
          </a:xfrm>
          <a:prstGeom prst="rect">
            <a:avLst/>
          </a:prstGeom>
        </p:spPr>
      </p:pic>
      <p:pic>
        <p:nvPicPr>
          <p:cNvPr id="12" name="图片 11"/>
          <p:cNvPicPr>
            <a:picLocks noChangeAspect="1"/>
          </p:cNvPicPr>
          <p:nvPr/>
        </p:nvPicPr>
        <p:blipFill>
          <a:blip r:embed="rId8"/>
          <a:stretch>
            <a:fillRect/>
          </a:stretch>
        </p:blipFill>
        <p:spPr>
          <a:xfrm>
            <a:off x="889635" y="1372235"/>
            <a:ext cx="3419475" cy="354330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4.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7.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10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0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11.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11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1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114.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8"/>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SMARTLAYOUT_SLIDE" val="1|4|NoFill|#FFFFFF|False|True|"/>
  <p:tag name="RESOURCELIBID_SMARTLAYOUT" val="556076"/>
</p:tagLst>
</file>

<file path=ppt/tags/tag63.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2|KeepOriginal|True|Content|None|"/>
  <p:tag name="PA" val="v5.2.6"/>
  <p:tag name="RESOURCELIBID_SMARTLAYOUT" val="556076"/>
</p:tagLst>
</file>

<file path=ppt/tags/tag64.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76"/>
</p:tagLst>
</file>

<file path=ppt/tags/tag65.xml><?xml version="1.0" encoding="utf-8"?>
<p:tagLst xmlns:a="http://schemas.openxmlformats.org/drawingml/2006/main" xmlns:r="http://schemas.openxmlformats.org/officeDocument/2006/relationships" xmlns:p="http://schemas.openxmlformats.org/presentationml/2006/main">
  <p:tag name="SMARTLAYOUT_SLIDE" val="1|4|NoFill|#FFFFFF|False|True|"/>
  <p:tag name="RESOURCELIBID_SMARTLAYOUT" val="556076"/>
</p:tagLst>
</file>

<file path=ppt/tags/tag6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78"/>
</p:tagLst>
</file>

<file path=ppt/tags/tag67.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Subtitle|None|"/>
  <p:tag name="PA" val="v5.2.6"/>
  <p:tag name="RESOURCELIBID_SMARTLAYOUT" val="556078"/>
</p:tagLst>
</file>

<file path=ppt/tags/tag6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78"/>
</p:tagLst>
</file>

<file path=ppt/tags/tag6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1.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7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3.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4.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5.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7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7.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7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3.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84.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7.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8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8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1.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2.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3.xml><?xml version="1.0" encoding="utf-8"?>
<p:tagLst xmlns:a="http://schemas.openxmlformats.org/drawingml/2006/main" xmlns:r="http://schemas.openxmlformats.org/officeDocument/2006/relationships" xmlns:p="http://schemas.openxmlformats.org/presentationml/2006/main">
  <p:tag name="SMARTLAYOUT_SLIDE" val="1|1|NoFill|#FFFFFF|False|True|"/>
  <p:tag name="RESOURCELIBID_SMARTLAYOUT" val="556069"/>
</p:tagLst>
</file>

<file path=ppt/tags/tag94.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5.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6.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7.xml><?xml version="1.0" encoding="utf-8"?>
<p:tagLst xmlns:a="http://schemas.openxmlformats.org/drawingml/2006/main" xmlns:r="http://schemas.openxmlformats.org/officeDocument/2006/relationships" xmlns:p="http://schemas.openxmlformats.org/presentationml/2006/main">
  <p:tag name="SMARTLAYOUT_SHAPETYPE" val="Text"/>
  <p:tag name="SMARTLAYOUT_SHAPETEXT" val="0|KeepOriginal|True|Title|None|"/>
  <p:tag name="PA" val="v5.2.6"/>
  <p:tag name="RESOURCELIBID_SMARTLAYOUT" val="556069"/>
</p:tagLst>
</file>

<file path=ppt/tags/tag98.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ags/tag99.xml><?xml version="1.0" encoding="utf-8"?>
<p:tagLst xmlns:a="http://schemas.openxmlformats.org/drawingml/2006/main" xmlns:r="http://schemas.openxmlformats.org/officeDocument/2006/relationships" xmlns:p="http://schemas.openxmlformats.org/presentationml/2006/main">
  <p:tag name="PA" val="v5.2.6"/>
  <p:tag name="SMARTLAYOUT_SHAPETYPE" val="Ornament"/>
  <p:tag name="RESOURCELIBID_SMARTLAYOUT" val="556069"/>
</p:tagLst>
</file>

<file path=ppt/theme/theme1.xml><?xml version="1.0" encoding="utf-8"?>
<a:theme xmlns:a="http://schemas.openxmlformats.org/drawingml/2006/main" name="Office 主题​​">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noFill/>
        <a:noFill/>
        <a:no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636989099528524091</Template>
  <TotalTime>365</TotalTime>
  <Words>2245</Words>
  <Application>Microsoft Office PowerPoint</Application>
  <PresentationFormat>自定义</PresentationFormat>
  <Paragraphs>333</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Arial Unicode MS</vt:lpstr>
      <vt:lpstr>等线</vt:lpstr>
      <vt:lpstr>等线 Light</vt:lpstr>
      <vt:lpstr>黑体-简</vt:lpstr>
      <vt:lpstr>微软雅黑</vt:lpstr>
      <vt:lpstr>Arial</vt:lpstr>
      <vt:lpstr>Times New Roman</vt:lpstr>
      <vt:lpstr>Wingdings</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文化运营团队-无多</dc:creator>
  <cp:lastModifiedBy>Microsoft 帐户</cp:lastModifiedBy>
  <cp:revision>676</cp:revision>
  <dcterms:created xsi:type="dcterms:W3CDTF">2020-03-20T05:38:00Z</dcterms:created>
  <dcterms:modified xsi:type="dcterms:W3CDTF">2020-05-25T09:47:54Z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