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3"/>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30" r:id="rId15"/>
    <p:sldId id="339" r:id="rId16"/>
    <p:sldId id="340" r:id="rId17"/>
    <p:sldId id="341" r:id="rId18"/>
    <p:sldId id="342" r:id="rId19"/>
    <p:sldId id="337" r:id="rId20"/>
    <p:sldId id="318"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127EB-B41F-47A3-92AD-055DBB52A3B4}" v="88" dt="2018-04-02T19:02:51.9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004" autoAdjust="0"/>
  </p:normalViewPr>
  <p:slideViewPr>
    <p:cSldViewPr snapToGrid="0">
      <p:cViewPr varScale="1">
        <p:scale>
          <a:sx n="82" d="100"/>
          <a:sy n="82" d="100"/>
        </p:scale>
        <p:origin x="32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2021-03-02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assessing Parts </a:t>
            </a:r>
            <a:r>
              <a:rPr lang="en-US" b="0" dirty="0" err="1">
                <a:solidFill>
                  <a:srgbClr val="000000"/>
                </a:solidFill>
                <a:effectLst/>
                <a:latin typeface="Consolas" panose="020B0609020204030204" pitchFamily="49" charset="0"/>
              </a:rPr>
              <a:t>Unlimited's</a:t>
            </a:r>
            <a:r>
              <a:rPr lang="en-US" b="0" dirty="0">
                <a:solidFill>
                  <a:srgbClr val="000000"/>
                </a:solidFill>
                <a:effectLst/>
                <a:latin typeface="Consolas" panose="020B0609020204030204" pitchFamily="49" charset="0"/>
              </a:rPr>
              <a:t> E-Commerce application with App Service Migration Assistant. Once the assessment succeeds, Parts Unlimited can move to migrate their e-commerce site to an App Service with the App Service Migration Assistant's help. In the case of Parts Unlimited, despite their fears of using an </a:t>
            </a:r>
            <a:r>
              <a:rPr lang="en-US" b="0" dirty="0" err="1">
                <a:solidFill>
                  <a:srgbClr val="000000"/>
                </a:solidFill>
                <a:effectLst/>
                <a:latin typeface="Consolas" panose="020B0609020204030204" pitchFamily="49" charset="0"/>
              </a:rPr>
              <a:t>EoL</a:t>
            </a:r>
            <a:r>
              <a:rPr lang="en-US" b="0" dirty="0">
                <a:solidFill>
                  <a:srgbClr val="000000"/>
                </a:solidFill>
                <a:effectLst/>
                <a:latin typeface="Consolas" panose="020B0609020204030204" pitchFamily="49" charset="0"/>
              </a:rPr>
              <a:t> (End-of-Live) .NET Core version, the assessment does not show any blockers. After having App Service Migration Assistant provision an App Service and migrating their application Parts, Unlimited is happy having the front-end moved to the cloud.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migrate Parts </a:t>
            </a:r>
            <a:r>
              <a:rPr lang="en-US" b="0" dirty="0" err="1">
                <a:solidFill>
                  <a:srgbClr val="000000"/>
                </a:solidFill>
                <a:effectLst/>
                <a:latin typeface="Consolas" panose="020B0609020204030204" pitchFamily="49" charset="0"/>
              </a:rPr>
              <a:t>Unlimited's</a:t>
            </a:r>
            <a:r>
              <a:rPr lang="en-US" b="0" dirty="0">
                <a:solidFill>
                  <a:srgbClr val="000000"/>
                </a:solidFill>
                <a:effectLst/>
                <a:latin typeface="Consolas" panose="020B0609020204030204" pitchFamily="49" charset="0"/>
              </a:rPr>
              <a:t> SQL Server 2008 R2 database to Azure SQL Database using the Azure Database Migration Service (DMS).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order processing,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a:t>
            </a:r>
            <a:r>
              <a:rPr lang="en-US" b="0" dirty="0" err="1">
                <a:solidFill>
                  <a:srgbClr val="000000"/>
                </a:solidFill>
                <a:effectLst/>
                <a:latin typeface="Consolas" panose="020B0609020204030204" pitchFamily="49" charset="0"/>
              </a:rPr>
              <a:t>Github</a:t>
            </a:r>
            <a:r>
              <a:rPr lang="en-US" b="0" dirty="0">
                <a:solidFill>
                  <a:srgbClr val="000000"/>
                </a:solidFill>
                <a:effectLst/>
                <a:latin typeface="Consolas" panose="020B0609020204030204" pitchFamily="49" charset="0"/>
              </a:rPr>
              <a:t> to host its codebase. A CI/CD pipeline will be hosted on top of </a:t>
            </a:r>
            <a:r>
              <a:rPr lang="en-US" b="0" dirty="0" err="1">
                <a:solidFill>
                  <a:srgbClr val="000000"/>
                </a:solidFill>
                <a:effectLst/>
                <a:latin typeface="Consolas" panose="020B0609020204030204" pitchFamily="49" charset="0"/>
              </a:rPr>
              <a:t>Github</a:t>
            </a:r>
            <a:r>
              <a:rPr lang="en-US" b="0" dirty="0">
                <a:solidFill>
                  <a:srgbClr val="000000"/>
                </a:solidFill>
                <a:effectLst/>
                <a:latin typeface="Consolas" panose="020B0609020204030204" pitchFamily="49" charset="0"/>
              </a:rPr>
              <a:t>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 </a:t>
            </a:r>
            <a:r>
              <a:rPr lang="en-US" b="0" i="0" u="none" strike="noStrike" dirty="0" err="1">
                <a:effectLst/>
                <a:latin typeface="Segoe UI" panose="020B0502040204020203" pitchFamily="34" charset="0"/>
                <a:hlinkClick r:id="rId5"/>
              </a:rPr>
              <a:t>ApiPort</a:t>
            </a:r>
            <a:r>
              <a:rPr lang="en-US" b="0" i="0" u="none" strike="noStrike" dirty="0">
                <a:effectLst/>
                <a:latin typeface="Segoe UI" panose="020B0502040204020203" pitchFamily="34" charset="0"/>
                <a:hlinkClick r:id="rId5"/>
              </a:rPr>
              <a: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a:t>
            </a:r>
            <a:r>
              <a:rPr lang="en-US" b="0" i="0" dirty="0" err="1">
                <a:solidFill>
                  <a:srgbClr val="24292E"/>
                </a:solidFill>
                <a:effectLst/>
                <a:latin typeface="-apple-system"/>
              </a:rPr>
              <a:t>Unlimited's</a:t>
            </a:r>
            <a:r>
              <a:rPr lang="en-US" b="0" i="0" dirty="0">
                <a:solidFill>
                  <a:srgbClr val="24292E"/>
                </a:solidFill>
                <a:effectLst/>
                <a:latin typeface="-apple-system"/>
              </a:rPr>
              <a:t>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b="0" dirty="0">
                <a:solidFill>
                  <a:srgbClr val="000000"/>
                </a:solidFill>
                <a:effectLst/>
                <a:latin typeface="Consolas" panose="020B0609020204030204" pitchFamily="49" charset="0"/>
              </a:rPr>
              <a:t>- We have </a:t>
            </a:r>
            <a:r>
              <a:rPr lang="en-US" sz="4800" b="0" dirty="0">
                <a:solidFill>
                  <a:srgbClr val="A31515"/>
                </a:solidFill>
                <a:effectLst/>
                <a:latin typeface="Consolas" panose="020B0609020204030204" pitchFamily="49" charset="0"/>
              </a:rPr>
              <a:t>[The .NET Portability Analyzer]</a:t>
            </a:r>
            <a:r>
              <a:rPr lang="en-US" sz="4800" b="0" dirty="0">
                <a:solidFill>
                  <a:srgbClr val="222222"/>
                </a:solidFill>
                <a:effectLst/>
                <a:latin typeface="Consolas" panose="020B0609020204030204" pitchFamily="49" charset="0"/>
              </a:rPr>
              <a:t>(</a:t>
            </a:r>
            <a:r>
              <a:rPr lang="en-US" sz="4800" b="0" u="sng" dirty="0">
                <a:solidFill>
                  <a:srgbClr val="000000"/>
                </a:solidFill>
                <a:effectLst/>
                <a:latin typeface="Consolas" panose="020B0609020204030204" pitchFamily="49" charset="0"/>
              </a:rPr>
              <a:t>https://docs.microsoft.com/en-us/dotnet/standard/analyzers/portability-analyzer</a:t>
            </a:r>
            <a:r>
              <a:rPr lang="en-US" sz="4800" b="0" dirty="0">
                <a:solidFill>
                  <a:srgbClr val="222222"/>
                </a:solidFill>
                <a:effectLst/>
                <a:latin typeface="Consolas" panose="020B0609020204030204" pitchFamily="49" charset="0"/>
              </a:rPr>
              <a:t>)</a:t>
            </a:r>
            <a:r>
              <a:rPr lang="en-US" sz="4800" b="0" dirty="0">
                <a:solidFill>
                  <a:srgbClr val="000000"/>
                </a:solidFill>
                <a:effectLst/>
                <a:latin typeface="Consolas" panose="020B0609020204030204" pitchFamily="49" charset="0"/>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 </a:t>
            </a:r>
          </a:p>
          <a:p>
            <a:r>
              <a:rPr lang="en-US" sz="4800" b="0" dirty="0">
                <a:solidFill>
                  <a:srgbClr val="000000"/>
                </a:solidFill>
                <a:effectLst/>
                <a:latin typeface="Consolas" panose="020B0609020204030204" pitchFamily="49" charset="0"/>
              </a:rPr>
              <a:t>- When a .NET Core version is </a:t>
            </a:r>
            <a:r>
              <a:rPr lang="en-US" sz="4800" b="0" dirty="0" err="1">
                <a:solidFill>
                  <a:srgbClr val="000000"/>
                </a:solidFill>
                <a:effectLst/>
                <a:latin typeface="Consolas" panose="020B0609020204030204" pitchFamily="49" charset="0"/>
              </a:rPr>
              <a:t>EoL</a:t>
            </a:r>
            <a:r>
              <a:rPr lang="en-US" sz="4800" b="0" dirty="0">
                <a:solidFill>
                  <a:srgbClr val="000000"/>
                </a:solidFill>
                <a:effectLst/>
                <a:latin typeface="Consolas" panose="020B0609020204030204" pitchFamily="49" charset="0"/>
              </a:rPr>
              <a:t> (End-of-life), does that mean we cannot host our solution in Azure?</a:t>
            </a:r>
          </a:p>
          <a:p>
            <a:r>
              <a:rPr lang="en-US" sz="4800" b="0" dirty="0">
                <a:solidFill>
                  <a:srgbClr val="000000"/>
                </a:solidFill>
                <a:effectLst/>
                <a:latin typeface="Consolas" panose="020B0609020204030204" pitchFamily="49" charset="0"/>
              </a:rPr>
              <a:t>- 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r>
              <a:rPr lang="en-US" sz="4800" b="0" dirty="0">
                <a:solidFill>
                  <a:srgbClr val="000000"/>
                </a:solidFill>
                <a:effectLst/>
                <a:latin typeface="Consolas" panose="020B0609020204030204" pitchFamily="49" charset="0"/>
              </a:rPr>
              <a:t>- Azure is an open cloud that offers multiple choices. We suggest App Service if you have a single or a few back-end services in an N-Tier architecture. Azure Kubernetes Services is a better fit for Cloud-Native (Microservices) design.</a:t>
            </a:r>
          </a:p>
          <a:p>
            <a:r>
              <a:rPr lang="en-US" sz="4800" b="0" dirty="0">
                <a:solidFill>
                  <a:srgbClr val="000000"/>
                </a:solidFill>
                <a:effectLst/>
                <a:latin typeface="Consolas" panose="020B0609020204030204" pitchFamily="49" charset="0"/>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2021-03-02 9:11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339376"/>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 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6F5720F-7FCD-4A3C-8945-A3F1267347D8}"/>
              </a:ext>
            </a:extLst>
          </p:cNvPr>
          <p:cNvSpPr/>
          <p:nvPr/>
        </p:nvSpPr>
        <p:spPr bwMode="auto">
          <a:xfrm>
            <a:off x="0" y="1346400"/>
            <a:ext cx="12192000" cy="55116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F4BE27EC-E8A8-41D7-B6BF-D53BD9F24BFA}"/>
              </a:ext>
            </a:extLst>
          </p:cNvPr>
          <p:cNvPicPr>
            <a:picLocks noChangeAspect="1"/>
          </p:cNvPicPr>
          <p:nvPr/>
        </p:nvPicPr>
        <p:blipFill>
          <a:blip r:embed="rId3"/>
          <a:stretch>
            <a:fillRect/>
          </a:stretch>
        </p:blipFill>
        <p:spPr>
          <a:xfrm>
            <a:off x="2688450" y="1548344"/>
            <a:ext cx="6815100" cy="5162955"/>
          </a:xfrm>
          <a:prstGeom prst="rect">
            <a:avLst/>
          </a:prstGeom>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6D026B-CE54-4415-BE9E-0EECBA32D757}"/>
              </a:ext>
            </a:extLst>
          </p:cNvPr>
          <p:cNvSpPr/>
          <p:nvPr/>
        </p:nvSpPr>
        <p:spPr bwMode="auto">
          <a:xfrm>
            <a:off x="0" y="1346400"/>
            <a:ext cx="12192000" cy="55116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a:extLst>
              <a:ext uri="{FF2B5EF4-FFF2-40B4-BE49-F238E27FC236}">
                <a16:creationId xmlns:a16="http://schemas.microsoft.com/office/drawing/2014/main" id="{BA09CC1A-32B6-4452-8041-260FCBFE41F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1026" name="Picture 2">
            <a:extLst>
              <a:ext uri="{FF2B5EF4-FFF2-40B4-BE49-F238E27FC236}">
                <a16:creationId xmlns:a16="http://schemas.microsoft.com/office/drawing/2014/main" id="{E818BE06-A4CE-4AF2-A682-AB29D308A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588" y="1346399"/>
            <a:ext cx="8730823" cy="547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112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a:t>
            </a:r>
            <a:r>
              <a:rPr lang="en-US" sz="2400" dirty="0" err="1">
                <a:latin typeface="Segoe UI Semilight" panose="020B0402040204020203" pitchFamily="34" charset="0"/>
                <a:cs typeface="Segoe UI Semilight" panose="020B0402040204020203" pitchFamily="34" charset="0"/>
              </a:rPr>
              <a:t>EoL</a:t>
            </a:r>
            <a:r>
              <a:rPr lang="en-US" sz="2400" dirty="0">
                <a:latin typeface="Segoe UI Semilight" panose="020B0402040204020203" pitchFamily="34" charset="0"/>
                <a:cs typeface="Segoe UI Semilight" panose="020B0402040204020203" pitchFamily="34" charset="0"/>
              </a:rPr>
              <a:t>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analyze and design a solution for moving legacy on-premises applications and infrastructure to cloud services.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a:t>
            </a:r>
          </a:p>
          <a:p>
            <a:pPr>
              <a:lnSpc>
                <a:spcPct val="150000"/>
              </a:lnSpc>
            </a:pPr>
            <a:r>
              <a:rPr lang="en-US" sz="2800" dirty="0">
                <a:solidFill>
                  <a:schemeClr val="tx1"/>
                </a:solidFill>
                <a:latin typeface="+mj-lt"/>
              </a:rPr>
              <a:t>A SQL Server 2008 R2 hosting the website.</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pic>
        <p:nvPicPr>
          <p:cNvPr id="5" name="Picture 4" descr="Contoso Insurance logo" title="Contoso Insurance logo">
            <a:extLst>
              <a:ext uri="{FF2B5EF4-FFF2-40B4-BE49-F238E27FC236}">
                <a16:creationId xmlns:a16="http://schemas.microsoft.com/office/drawing/2014/main" id="{EC3AF1FC-904F-45B4-B889-E582F43AF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3514" y="289511"/>
            <a:ext cx="1524000" cy="1524000"/>
          </a:xfrm>
          <a:prstGeom prst="rect">
            <a:avLst/>
          </a:prstGeom>
        </p:spPr>
      </p:pic>
      <p:pic>
        <p:nvPicPr>
          <p:cNvPr id="13" name="Graphic 12" descr="Mobile device icon">
            <a:extLst>
              <a:ext uri="{FF2B5EF4-FFF2-40B4-BE49-F238E27FC236}">
                <a16:creationId xmlns:a16="http://schemas.microsoft.com/office/drawing/2014/main" id="{31B50B0C-C074-4091-B6D7-15CEE888267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1096" y="2308845"/>
            <a:ext cx="914400" cy="914400"/>
          </a:xfrm>
          <a:prstGeom prst="rect">
            <a:avLst/>
          </a:prstGeom>
        </p:spPr>
      </p:pic>
      <p:pic>
        <p:nvPicPr>
          <p:cNvPr id="9" name="Graphic 8" descr="Tools icon">
            <a:extLst>
              <a:ext uri="{FF2B5EF4-FFF2-40B4-BE49-F238E27FC236}">
                <a16:creationId xmlns:a16="http://schemas.microsoft.com/office/drawing/2014/main" id="{89FEF95B-601C-4168-8437-381D7F5D66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48088" y="2308845"/>
            <a:ext cx="914400" cy="914400"/>
          </a:xfrm>
          <a:prstGeom prst="rect">
            <a:avLst/>
          </a:prstGeom>
        </p:spPr>
      </p:pic>
      <p:pic>
        <p:nvPicPr>
          <p:cNvPr id="7" name="Graphic 6" descr="Key icon">
            <a:extLst>
              <a:ext uri="{FF2B5EF4-FFF2-40B4-BE49-F238E27FC236}">
                <a16:creationId xmlns:a16="http://schemas.microsoft.com/office/drawing/2014/main" id="{5438B829-CEFC-413B-B15B-DDA2452C80C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90888" y="3471579"/>
            <a:ext cx="914400" cy="914400"/>
          </a:xfrm>
          <a:prstGeom prst="rect">
            <a:avLst/>
          </a:prstGeom>
        </p:spPr>
      </p:pic>
      <p:pic>
        <p:nvPicPr>
          <p:cNvPr id="11" name="Graphic 10" descr="Search icon">
            <a:extLst>
              <a:ext uri="{FF2B5EF4-FFF2-40B4-BE49-F238E27FC236}">
                <a16:creationId xmlns:a16="http://schemas.microsoft.com/office/drawing/2014/main" id="{7AAEC09D-AC5D-4276-B73B-F792901F31A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25911" y="4342914"/>
            <a:ext cx="914400" cy="914400"/>
          </a:xfrm>
          <a:prstGeom prst="rect">
            <a:avLst/>
          </a:prstGeom>
        </p:spPr>
      </p:pic>
      <p:pic>
        <p:nvPicPr>
          <p:cNvPr id="15" name="Graphic 14" descr="Database icon">
            <a:extLst>
              <a:ext uri="{FF2B5EF4-FFF2-40B4-BE49-F238E27FC236}">
                <a16:creationId xmlns:a16="http://schemas.microsoft.com/office/drawing/2014/main" id="{6A79573E-C9C2-4F4F-9748-2E1239AAB63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5911" y="5271941"/>
            <a:ext cx="914400" cy="914400"/>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a:t>
            </a:r>
            <a:r>
              <a:rPr lang="en-US" sz="3600" dirty="0" err="1">
                <a:solidFill>
                  <a:schemeClr val="tx1"/>
                </a:solidFill>
                <a:latin typeface="Segoe UI Semilight" panose="020B0402040204020203" pitchFamily="34" charset="0"/>
                <a:cs typeface="Segoe UI Semilight" panose="020B0402040204020203" pitchFamily="34" charset="0"/>
              </a:rPr>
              <a:t>EoL</a:t>
            </a:r>
            <a:r>
              <a:rPr lang="en-US" sz="3600" dirty="0">
                <a:solidFill>
                  <a:schemeClr val="tx1"/>
                </a:solidFill>
                <a:latin typeface="Segoe UI Semilight" panose="020B0402040204020203" pitchFamily="34" charset="0"/>
                <a:cs typeface="Segoe UI Semilight" panose="020B0402040204020203" pitchFamily="34" charset="0"/>
              </a:rPr>
              <a:t>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261874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Pair with another table.</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Microsoft team responds to the objection.</a:t>
            </a:r>
          </a:p>
          <a:p>
            <a:pPr marL="457200" lvl="0" indent="-457200">
              <a:buFont typeface="+mj-lt"/>
              <a:buAutoNum type="arabicPeriod"/>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2739</Words>
  <Application>Microsoft Office PowerPoint</Application>
  <PresentationFormat>Widescreen</PresentationFormat>
  <Paragraphs>151</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-apple-system</vt:lpstr>
      <vt:lpstr>Arial</vt:lpstr>
      <vt:lpstr>Calibri</vt:lpstr>
      <vt:lpstr>Consolas</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- 2 </vt:lpstr>
      <vt:lpstr>Customer needs </vt:lpstr>
      <vt:lpstr>Customer objections </vt:lpstr>
      <vt:lpstr>Step 2: Design the solution</vt:lpstr>
      <vt:lpstr>Step 3: Present the solution</vt:lpstr>
      <vt:lpstr>Wrap-up</vt:lpstr>
      <vt:lpstr>Preferred target audience </vt:lpstr>
      <vt:lpstr>Preferred solution </vt:lpstr>
      <vt:lpstr>Preferred solution – Data Management </vt:lpstr>
      <vt:lpstr>Assessment and Migration</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2021-03-02T06:32:57Z</dcterms:modified>
</cp:coreProperties>
</file>