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01" autoAdjust="0"/>
  </p:normalViewPr>
  <p:slideViewPr>
    <p:cSldViewPr snapToGrid="0">
      <p:cViewPr varScale="1">
        <p:scale>
          <a:sx n="62" d="100"/>
          <a:sy n="62" d="100"/>
        </p:scale>
        <p:origin x="66"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Unlimited's E-Commerce application with App Service Migration Assistant.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Unlimited's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CI/CD pipeline 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b="0" dirty="0">
                <a:solidFill>
                  <a:srgbClr val="000000"/>
                </a:solidFill>
                <a:effectLst/>
                <a:latin typeface="Consolas" panose="020B0609020204030204" pitchFamily="49" charset="0"/>
              </a:rPr>
              <a:t>- We have </a:t>
            </a:r>
            <a:r>
              <a:rPr lang="en-US" sz="4800" b="0" dirty="0">
                <a:solidFill>
                  <a:srgbClr val="A31515"/>
                </a:solidFill>
                <a:effectLst/>
                <a:latin typeface="Consolas" panose="020B0609020204030204" pitchFamily="49" charset="0"/>
              </a:rPr>
              <a:t>[The .NET Portability Analyzer]</a:t>
            </a:r>
            <a:r>
              <a:rPr lang="en-US" sz="4800" b="0" dirty="0">
                <a:solidFill>
                  <a:srgbClr val="222222"/>
                </a:solidFill>
                <a:effectLst/>
                <a:latin typeface="Consolas" panose="020B0609020204030204" pitchFamily="49" charset="0"/>
              </a:rPr>
              <a:t>(</a:t>
            </a:r>
            <a:r>
              <a:rPr lang="en-US" sz="4800" b="0" u="sng" dirty="0">
                <a:solidFill>
                  <a:srgbClr val="000000"/>
                </a:solidFill>
                <a:effectLst/>
                <a:latin typeface="Consolas" panose="020B0609020204030204" pitchFamily="49" charset="0"/>
              </a:rPr>
              <a:t>https://docs.microsoft.com/en-us/dotnet/standard/analyzers/portability-analyzer</a:t>
            </a:r>
            <a:r>
              <a:rPr lang="en-US" sz="4800" b="0" dirty="0">
                <a:solidFill>
                  <a:srgbClr val="222222"/>
                </a:solidFill>
                <a:effectLst/>
                <a:latin typeface="Consolas" panose="020B0609020204030204" pitchFamily="49" charset="0"/>
              </a:rPr>
              <a:t>)</a:t>
            </a:r>
            <a:r>
              <a:rPr lang="en-US" sz="4800" b="0" dirty="0">
                <a:solidFill>
                  <a:srgbClr val="000000"/>
                </a:solidFill>
                <a:effectLst/>
                <a:latin typeface="Consolas" panose="020B0609020204030204" pitchFamily="49" charset="0"/>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r>
              <a:rPr lang="en-US" sz="4800" b="0" dirty="0">
                <a:solidFill>
                  <a:srgbClr val="000000"/>
                </a:solidFill>
                <a:effectLst/>
                <a:latin typeface="Consolas" panose="020B0609020204030204" pitchFamily="49" charset="0"/>
              </a:rPr>
              <a:t>- When a .NET Core version is EoL (End-of-Life), does that mean we cannot host our solution in Azure?</a:t>
            </a:r>
          </a:p>
          <a:p>
            <a:r>
              <a:rPr lang="en-US" sz="4800" b="0" dirty="0">
                <a:solidFill>
                  <a:srgbClr val="000000"/>
                </a:solidFill>
                <a:effectLst/>
                <a:latin typeface="Consolas" panose="020B0609020204030204" pitchFamily="49" charset="0"/>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r>
              <a:rPr lang="en-US" sz="4800" b="0" dirty="0">
                <a:solidFill>
                  <a:srgbClr val="000000"/>
                </a:solidFill>
                <a:effectLst/>
                <a:latin typeface="Consolas" panose="020B0609020204030204" pitchFamily="49" charset="0"/>
              </a:rPr>
              <a:t>- Azure is an open cloud that offers multiple choices. We suggest App Service if you have a single or a few back-end services in an N-Tier architecture. Azure Kubernetes Services is a better fit for Cloud-Native (Microservices) design.</a:t>
            </a:r>
          </a:p>
          <a:p>
            <a:r>
              <a:rPr lang="en-US" sz="4800" b="0" dirty="0">
                <a:solidFill>
                  <a:srgbClr val="000000"/>
                </a:solidFill>
                <a:effectLst/>
                <a:latin typeface="Consolas" panose="020B0609020204030204" pitchFamily="49" charset="0"/>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3/2/2021 9:10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33937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 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Architecture diagram of the preferred solution. Azure Functions is implemented to handle order processing. Azure Storage Queue is used to hold the jobs between the web front end and Azure Functions. GitHub is used to host source code, and GitHub Actions is used to run the CI/CD.">
            <a:extLst>
              <a:ext uri="{FF2B5EF4-FFF2-40B4-BE49-F238E27FC236}">
                <a16:creationId xmlns:a16="http://schemas.microsoft.com/office/drawing/2014/main" id="{FFCEB2B3-7A63-4C93-AEBD-A138DF5B185E}"/>
              </a:ext>
            </a:extLst>
          </p:cNvPr>
          <p:cNvPicPr>
            <a:picLocks noChangeAspect="1"/>
          </p:cNvPicPr>
          <p:nvPr/>
        </p:nvPicPr>
        <p:blipFill>
          <a:blip r:embed="rId3"/>
          <a:stretch>
            <a:fillRect/>
          </a:stretch>
        </p:blipFill>
        <p:spPr>
          <a:xfrm>
            <a:off x="-1" y="1298152"/>
            <a:ext cx="12192001" cy="5559848"/>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pic>
        <p:nvPicPr>
          <p:cNvPr id="5" name="Picture 4" descr="Contoso Insurance logo" title="Contoso Insurance logo">
            <a:extLst>
              <a:ext uri="{FF2B5EF4-FFF2-40B4-BE49-F238E27FC236}">
                <a16:creationId xmlns:a16="http://schemas.microsoft.com/office/drawing/2014/main" id="{EC3AF1FC-904F-45B4-B889-E582F43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514" y="289511"/>
            <a:ext cx="1524000" cy="1524000"/>
          </a:xfrm>
          <a:prstGeom prst="rect">
            <a:avLst/>
          </a:prstGeom>
        </p:spPr>
      </p:pic>
      <p:pic>
        <p:nvPicPr>
          <p:cNvPr id="13" name="Graphic 12" descr="Mobile device icon">
            <a:extLst>
              <a:ext uri="{FF2B5EF4-FFF2-40B4-BE49-F238E27FC236}">
                <a16:creationId xmlns:a16="http://schemas.microsoft.com/office/drawing/2014/main" id="{31B50B0C-C074-4091-B6D7-15CEE888267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1096" y="2308845"/>
            <a:ext cx="914400" cy="914400"/>
          </a:xfrm>
          <a:prstGeom prst="rect">
            <a:avLst/>
          </a:prstGeom>
        </p:spPr>
      </p:pic>
      <p:pic>
        <p:nvPicPr>
          <p:cNvPr id="9" name="Graphic 8" descr="Tools icon">
            <a:extLst>
              <a:ext uri="{FF2B5EF4-FFF2-40B4-BE49-F238E27FC236}">
                <a16:creationId xmlns:a16="http://schemas.microsoft.com/office/drawing/2014/main" id="{89FEF95B-601C-4168-8437-381D7F5D66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48088" y="2308845"/>
            <a:ext cx="914400" cy="914400"/>
          </a:xfrm>
          <a:prstGeom prst="rect">
            <a:avLst/>
          </a:prstGeom>
        </p:spPr>
      </p:pic>
      <p:pic>
        <p:nvPicPr>
          <p:cNvPr id="7" name="Graphic 6" descr="Key icon">
            <a:extLst>
              <a:ext uri="{FF2B5EF4-FFF2-40B4-BE49-F238E27FC236}">
                <a16:creationId xmlns:a16="http://schemas.microsoft.com/office/drawing/2014/main" id="{5438B829-CEFC-413B-B15B-DDA2452C8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90888" y="3471579"/>
            <a:ext cx="914400" cy="914400"/>
          </a:xfrm>
          <a:prstGeom prst="rect">
            <a:avLst/>
          </a:prstGeom>
        </p:spPr>
      </p:pic>
      <p:pic>
        <p:nvPicPr>
          <p:cNvPr id="11" name="Graphic 10" descr="Search icon">
            <a:extLst>
              <a:ext uri="{FF2B5EF4-FFF2-40B4-BE49-F238E27FC236}">
                <a16:creationId xmlns:a16="http://schemas.microsoft.com/office/drawing/2014/main" id="{7AAEC09D-AC5D-4276-B73B-F792901F31A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25911" y="4342914"/>
            <a:ext cx="914400" cy="914400"/>
          </a:xfrm>
          <a:prstGeom prst="rect">
            <a:avLst/>
          </a:prstGeom>
        </p:spPr>
      </p:pic>
      <p:pic>
        <p:nvPicPr>
          <p:cNvPr id="15" name="Graphic 14" descr="Database icon">
            <a:extLst>
              <a:ext uri="{FF2B5EF4-FFF2-40B4-BE49-F238E27FC236}">
                <a16:creationId xmlns:a16="http://schemas.microsoft.com/office/drawing/2014/main" id="{6A79573E-C9C2-4F4F-9748-2E1239AAB6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911" y="5271941"/>
            <a:ext cx="914400" cy="914400"/>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Pair with another table.</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2739</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2021-03-02T17:19:38Z</dcterms:modified>
</cp:coreProperties>
</file>