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1" r:id="rId4"/>
    <p:sldId id="263" r:id="rId5"/>
    <p:sldId id="266" r:id="rId6"/>
    <p:sldId id="269" r:id="rId7"/>
    <p:sldId id="268"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2C3"/>
    <a:srgbClr val="998365"/>
    <a:srgbClr val="453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82771" autoAdjust="0"/>
  </p:normalViewPr>
  <p:slideViewPr>
    <p:cSldViewPr>
      <p:cViewPr>
        <p:scale>
          <a:sx n="100" d="100"/>
          <a:sy n="100" d="100"/>
        </p:scale>
        <p:origin x="-776" y="-8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D98410-F23C-48B6-A4F9-E06A53A737B7}" type="datetimeFigureOut">
              <a:rPr lang="en-US" smtClean="0"/>
              <a:t>5/8/14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3077BC-D8A6-4B08-8D3D-C2953E5F36A6}" type="slidenum">
              <a:rPr lang="en-US" smtClean="0"/>
              <a:t>‹#›</a:t>
            </a:fld>
            <a:endParaRPr lang="en-US"/>
          </a:p>
        </p:txBody>
      </p:sp>
    </p:spTree>
    <p:extLst>
      <p:ext uri="{BB962C8B-B14F-4D97-AF65-F5344CB8AC3E}">
        <p14:creationId xmlns:p14="http://schemas.microsoft.com/office/powerpoint/2010/main" val="2401845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 urban myth</a:t>
            </a:r>
            <a:r>
              <a:rPr lang="en-US" baseline="0" dirty="0" smtClean="0"/>
              <a:t> among Bay Area business travelers that it is better to fly out of OAK instead of SFO if you are trying to avoid delays. So we decided to use airport flight data to investigate this question and build a model to predict the delays at each airport.</a:t>
            </a:r>
            <a:endParaRPr lang="en-US" dirty="0"/>
          </a:p>
        </p:txBody>
      </p:sp>
      <p:sp>
        <p:nvSpPr>
          <p:cNvPr id="4" name="Slide Number Placeholder 3"/>
          <p:cNvSpPr>
            <a:spLocks noGrp="1"/>
          </p:cNvSpPr>
          <p:nvPr>
            <p:ph type="sldNum" sz="quarter" idx="10"/>
          </p:nvPr>
        </p:nvSpPr>
        <p:spPr/>
        <p:txBody>
          <a:bodyPr/>
          <a:lstStyle/>
          <a:p>
            <a:fld id="{C83077BC-D8A6-4B08-8D3D-C2953E5F36A6}" type="slidenum">
              <a:rPr lang="en-US" smtClean="0"/>
              <a:t>1</a:t>
            </a:fld>
            <a:endParaRPr lang="en-US"/>
          </a:p>
        </p:txBody>
      </p:sp>
    </p:spTree>
    <p:extLst>
      <p:ext uri="{BB962C8B-B14F-4D97-AF65-F5344CB8AC3E}">
        <p14:creationId xmlns:p14="http://schemas.microsoft.com/office/powerpoint/2010/main" val="258869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our main question is: on a specific day of the</a:t>
            </a:r>
            <a:r>
              <a:rPr lang="en-US" baseline="0" dirty="0" smtClean="0"/>
              <a:t> year, given my destination, is it better to fly out of SFO or OAK to avoid departure delay?</a:t>
            </a:r>
            <a:endParaRPr lang="en-US" dirty="0"/>
          </a:p>
        </p:txBody>
      </p:sp>
      <p:sp>
        <p:nvSpPr>
          <p:cNvPr id="4" name="Slide Number Placeholder 3"/>
          <p:cNvSpPr>
            <a:spLocks noGrp="1"/>
          </p:cNvSpPr>
          <p:nvPr>
            <p:ph type="sldNum" sz="quarter" idx="10"/>
          </p:nvPr>
        </p:nvSpPr>
        <p:spPr/>
        <p:txBody>
          <a:bodyPr/>
          <a:lstStyle/>
          <a:p>
            <a:fld id="{C83077BC-D8A6-4B08-8D3D-C2953E5F36A6}" type="slidenum">
              <a:rPr lang="en-US" smtClean="0"/>
              <a:t>2</a:t>
            </a:fld>
            <a:endParaRPr lang="en-US"/>
          </a:p>
        </p:txBody>
      </p:sp>
    </p:spTree>
    <p:extLst>
      <p:ext uri="{BB962C8B-B14F-4D97-AF65-F5344CB8AC3E}">
        <p14:creationId xmlns:p14="http://schemas.microsoft.com/office/powerpoint/2010/main" val="42758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p>
          <a:p>
            <a:pPr marL="228600" indent="-228600">
              <a:buAutoNum type="arabicParenR"/>
            </a:pPr>
            <a:r>
              <a:rPr lang="en-US" dirty="0" smtClean="0"/>
              <a:t>Data</a:t>
            </a:r>
            <a:r>
              <a:rPr lang="en-US" baseline="0" dirty="0" smtClean="0"/>
              <a:t> available 1987 through 2008 </a:t>
            </a:r>
            <a:r>
              <a:rPr lang="en-US" baseline="0" dirty="0" smtClean="0">
                <a:sym typeface="Wingdings" panose="05000000000000000000" pitchFamily="2" charset="2"/>
              </a:rPr>
              <a:t> used most recent data due to variable availability. Avoids El Nino/La Nina years.</a:t>
            </a:r>
          </a:p>
          <a:p>
            <a:pPr marL="228600" indent="-228600">
              <a:buAutoNum type="arabicParenR"/>
            </a:pPr>
            <a:r>
              <a:rPr lang="en-US" baseline="0" dirty="0" smtClean="0">
                <a:sym typeface="Wingdings" panose="05000000000000000000" pitchFamily="2" charset="2"/>
              </a:rPr>
              <a:t>Very large dataset - each year dataset contains approximately 7MM flight records, 30 variables.</a:t>
            </a:r>
          </a:p>
          <a:p>
            <a:pPr marL="228600" indent="-228600">
              <a:buAutoNum type="arabicParenR"/>
            </a:pPr>
            <a:r>
              <a:rPr lang="en-US" baseline="0" dirty="0" smtClean="0">
                <a:sym typeface="Wingdings" panose="05000000000000000000" pitchFamily="2" charset="2"/>
              </a:rPr>
              <a:t>Data contains variables such as Date, Day of the Week, Flight Number, </a:t>
            </a:r>
            <a:r>
              <a:rPr lang="en-US" sz="1200" kern="1200" baseline="0" dirty="0" smtClean="0">
                <a:solidFill>
                  <a:schemeClr val="tx1"/>
                </a:solidFill>
                <a:effectLst/>
                <a:latin typeface="+mn-lt"/>
                <a:ea typeface="+mn-ea"/>
                <a:cs typeface="+mn-cs"/>
              </a:rPr>
              <a:t>Origin and Destination, Departure and Arrival Delays, Carrier, Tail Number.</a:t>
            </a:r>
          </a:p>
          <a:p>
            <a:pPr marL="228600" indent="-228600">
              <a:buAutoNum type="arabicParenR"/>
            </a:pPr>
            <a:r>
              <a:rPr lang="en-US" sz="1200" kern="1200" baseline="0" dirty="0" smtClean="0">
                <a:solidFill>
                  <a:schemeClr val="tx1"/>
                </a:solidFill>
                <a:effectLst/>
                <a:latin typeface="+mn-lt"/>
                <a:ea typeface="+mn-ea"/>
                <a:cs typeface="+mn-cs"/>
              </a:rPr>
              <a:t>Since we have posed an classification problem, we chose Naïve Bayes as the baseline model.</a:t>
            </a:r>
          </a:p>
          <a:p>
            <a:pPr marL="228600" indent="-228600">
              <a:buAutoNum type="arabicParenR"/>
            </a:pPr>
            <a:r>
              <a:rPr lang="en-US" sz="1200" kern="1200" baseline="0" dirty="0" smtClean="0">
                <a:solidFill>
                  <a:schemeClr val="tx1"/>
                </a:solidFill>
                <a:effectLst/>
                <a:latin typeface="+mn-lt"/>
                <a:ea typeface="+mn-ea"/>
                <a:cs typeface="+mn-cs"/>
              </a:rPr>
              <a:t>Many variables that reflect the cause of a delay. We wanted to explore whether </a:t>
            </a:r>
            <a:r>
              <a:rPr lang="en-US" sz="1200" b="0" i="0" u="none" strike="noStrike" kern="1200" baseline="0" dirty="0" smtClean="0">
                <a:solidFill>
                  <a:schemeClr val="tx1"/>
                </a:solidFill>
                <a:latin typeface="+mn-lt"/>
                <a:ea typeface="+mn-ea"/>
                <a:cs typeface="+mn-cs"/>
              </a:rPr>
              <a:t>the probability of a flight delay at the origin airport is a linear function of a set of the predictor variables. And, to see whether </a:t>
            </a:r>
            <a:r>
              <a:rPr lang="en-US" sz="1200" kern="1200" baseline="0" dirty="0" smtClean="0">
                <a:solidFill>
                  <a:schemeClr val="tx1"/>
                </a:solidFill>
                <a:effectLst/>
                <a:latin typeface="+mn-lt"/>
                <a:ea typeface="+mn-ea"/>
                <a:cs typeface="+mn-cs"/>
              </a:rPr>
              <a:t>logistic regression could be effective to predict the binary result of delay/no delay.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83077BC-D8A6-4B08-8D3D-C2953E5F36A6}" type="slidenum">
              <a:rPr lang="en-US" smtClean="0"/>
              <a:t>3</a:t>
            </a:fld>
            <a:endParaRPr lang="en-US"/>
          </a:p>
        </p:txBody>
      </p:sp>
    </p:spTree>
    <p:extLst>
      <p:ext uri="{BB962C8B-B14F-4D97-AF65-F5344CB8AC3E}">
        <p14:creationId xmlns:p14="http://schemas.microsoft.com/office/powerpoint/2010/main" val="4078503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FontTx/>
              <a:buAutoNum type="arabicParenR"/>
            </a:pPr>
            <a:r>
              <a:rPr lang="en-US" dirty="0" smtClean="0"/>
              <a:t>Removed all canceled flights</a:t>
            </a:r>
          </a:p>
          <a:p>
            <a:pPr marL="685800" lvl="1" indent="-228600">
              <a:buFontTx/>
              <a:buAutoNum type="arabicParenR"/>
            </a:pPr>
            <a:r>
              <a:rPr lang="en-US" dirty="0" smtClean="0"/>
              <a:t>Trained and</a:t>
            </a:r>
            <a:r>
              <a:rPr lang="en-US" baseline="0" dirty="0" smtClean="0"/>
              <a:t> test on all of the data, not SFO and OAK only to ensure that we are not </a:t>
            </a:r>
            <a:r>
              <a:rPr lang="en-US" baseline="0" dirty="0" err="1" smtClean="0"/>
              <a:t>overfitting</a:t>
            </a:r>
            <a:r>
              <a:rPr lang="en-US" baseline="0" dirty="0" smtClean="0"/>
              <a:t> and that the model is flexible to be used for any airport.</a:t>
            </a:r>
            <a:endParaRPr lang="en-US" dirty="0" smtClean="0"/>
          </a:p>
        </p:txBody>
      </p:sp>
      <p:sp>
        <p:nvSpPr>
          <p:cNvPr id="4" name="Slide Number Placeholder 3"/>
          <p:cNvSpPr>
            <a:spLocks noGrp="1"/>
          </p:cNvSpPr>
          <p:nvPr>
            <p:ph type="sldNum" sz="quarter" idx="10"/>
          </p:nvPr>
        </p:nvSpPr>
        <p:spPr/>
        <p:txBody>
          <a:bodyPr/>
          <a:lstStyle/>
          <a:p>
            <a:fld id="{C83077BC-D8A6-4B08-8D3D-C2953E5F36A6}" type="slidenum">
              <a:rPr lang="en-US" smtClean="0"/>
              <a:t>4</a:t>
            </a:fld>
            <a:endParaRPr lang="en-US"/>
          </a:p>
        </p:txBody>
      </p:sp>
    </p:spTree>
    <p:extLst>
      <p:ext uri="{BB962C8B-B14F-4D97-AF65-F5344CB8AC3E}">
        <p14:creationId xmlns:p14="http://schemas.microsoft.com/office/powerpoint/2010/main" val="4444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077BC-D8A6-4B08-8D3D-C2953E5F36A6}" type="slidenum">
              <a:rPr lang="en-US" smtClean="0"/>
              <a:t>5</a:t>
            </a:fld>
            <a:endParaRPr lang="en-US"/>
          </a:p>
        </p:txBody>
      </p:sp>
    </p:spTree>
    <p:extLst>
      <p:ext uri="{BB962C8B-B14F-4D97-AF65-F5344CB8AC3E}">
        <p14:creationId xmlns:p14="http://schemas.microsoft.com/office/powerpoint/2010/main" val="44441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Precision, Recall, Accuracy, F1</a:t>
            </a:r>
          </a:p>
          <a:p>
            <a:r>
              <a:rPr lang="en-US" dirty="0" err="1" smtClean="0"/>
              <a:t>Avg</a:t>
            </a:r>
            <a:r>
              <a:rPr lang="en-US" dirty="0" smtClean="0"/>
              <a:t> F1 at the bottom </a:t>
            </a:r>
          </a:p>
          <a:p>
            <a:endParaRPr lang="en-US" dirty="0"/>
          </a:p>
        </p:txBody>
      </p:sp>
      <p:sp>
        <p:nvSpPr>
          <p:cNvPr id="4" name="Slide Number Placeholder 3"/>
          <p:cNvSpPr>
            <a:spLocks noGrp="1"/>
          </p:cNvSpPr>
          <p:nvPr>
            <p:ph type="sldNum" sz="quarter" idx="10"/>
          </p:nvPr>
        </p:nvSpPr>
        <p:spPr/>
        <p:txBody>
          <a:bodyPr/>
          <a:lstStyle/>
          <a:p>
            <a:fld id="{C83077BC-D8A6-4B08-8D3D-C2953E5F36A6}" type="slidenum">
              <a:rPr lang="en-US" smtClean="0"/>
              <a:t>7</a:t>
            </a:fld>
            <a:endParaRPr lang="en-US"/>
          </a:p>
        </p:txBody>
      </p:sp>
    </p:spTree>
    <p:extLst>
      <p:ext uri="{BB962C8B-B14F-4D97-AF65-F5344CB8AC3E}">
        <p14:creationId xmlns:p14="http://schemas.microsoft.com/office/powerpoint/2010/main" val="4444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baseline="0" dirty="0" smtClean="0"/>
              <a:t>Show 1 week for a specific destination.</a:t>
            </a:r>
          </a:p>
          <a:p>
            <a:pPr marL="228600" indent="-228600">
              <a:buAutoNum type="arabicParenR"/>
            </a:pPr>
            <a:r>
              <a:rPr lang="en-US" baseline="0" dirty="0" smtClean="0"/>
              <a:t>Look at the entire year for various destinations to see if there is a pattern. </a:t>
            </a:r>
            <a:endParaRPr lang="en-US" dirty="0"/>
          </a:p>
        </p:txBody>
      </p:sp>
      <p:sp>
        <p:nvSpPr>
          <p:cNvPr id="4" name="Slide Number Placeholder 3"/>
          <p:cNvSpPr>
            <a:spLocks noGrp="1"/>
          </p:cNvSpPr>
          <p:nvPr>
            <p:ph type="sldNum" sz="quarter" idx="10"/>
          </p:nvPr>
        </p:nvSpPr>
        <p:spPr/>
        <p:txBody>
          <a:bodyPr/>
          <a:lstStyle/>
          <a:p>
            <a:fld id="{C83077BC-D8A6-4B08-8D3D-C2953E5F36A6}" type="slidenum">
              <a:rPr lang="en-US" smtClean="0"/>
              <a:t>8</a:t>
            </a:fld>
            <a:endParaRPr lang="en-US"/>
          </a:p>
        </p:txBody>
      </p:sp>
    </p:spTree>
    <p:extLst>
      <p:ext uri="{BB962C8B-B14F-4D97-AF65-F5344CB8AC3E}">
        <p14:creationId xmlns:p14="http://schemas.microsoft.com/office/powerpoint/2010/main" val="143661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0FBBFA-04EE-42DE-B44C-E249B9E82BA7}" type="datetimeFigureOut">
              <a:rPr lang="en-US" smtClean="0"/>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2A1D7-EE6B-43DD-97FC-148B9228BDB6}" type="slidenum">
              <a:rPr lang="en-US" smtClean="0"/>
              <a:t>‹#›</a:t>
            </a:fld>
            <a:endParaRPr lang="en-US"/>
          </a:p>
        </p:txBody>
      </p:sp>
    </p:spTree>
    <p:extLst>
      <p:ext uri="{BB962C8B-B14F-4D97-AF65-F5344CB8AC3E}">
        <p14:creationId xmlns:p14="http://schemas.microsoft.com/office/powerpoint/2010/main" val="106238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FBBFA-04EE-42DE-B44C-E249B9E82BA7}" type="datetimeFigureOut">
              <a:rPr lang="en-US" smtClean="0"/>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2A1D7-EE6B-43DD-97FC-148B9228BDB6}" type="slidenum">
              <a:rPr lang="en-US" smtClean="0"/>
              <a:t>‹#›</a:t>
            </a:fld>
            <a:endParaRPr lang="en-US"/>
          </a:p>
        </p:txBody>
      </p:sp>
    </p:spTree>
    <p:extLst>
      <p:ext uri="{BB962C8B-B14F-4D97-AF65-F5344CB8AC3E}">
        <p14:creationId xmlns:p14="http://schemas.microsoft.com/office/powerpoint/2010/main" val="168180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FBBFA-04EE-42DE-B44C-E249B9E82BA7}" type="datetimeFigureOut">
              <a:rPr lang="en-US" smtClean="0"/>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2A1D7-EE6B-43DD-97FC-148B9228BDB6}" type="slidenum">
              <a:rPr lang="en-US" smtClean="0"/>
              <a:t>‹#›</a:t>
            </a:fld>
            <a:endParaRPr lang="en-US"/>
          </a:p>
        </p:txBody>
      </p:sp>
    </p:spTree>
    <p:extLst>
      <p:ext uri="{BB962C8B-B14F-4D97-AF65-F5344CB8AC3E}">
        <p14:creationId xmlns:p14="http://schemas.microsoft.com/office/powerpoint/2010/main" val="1764538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FBBFA-04EE-42DE-B44C-E249B9E82BA7}" type="datetimeFigureOut">
              <a:rPr lang="en-US" smtClean="0"/>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2A1D7-EE6B-43DD-97FC-148B9228BDB6}" type="slidenum">
              <a:rPr lang="en-US" smtClean="0"/>
              <a:t>‹#›</a:t>
            </a:fld>
            <a:endParaRPr lang="en-US"/>
          </a:p>
        </p:txBody>
      </p:sp>
    </p:spTree>
    <p:extLst>
      <p:ext uri="{BB962C8B-B14F-4D97-AF65-F5344CB8AC3E}">
        <p14:creationId xmlns:p14="http://schemas.microsoft.com/office/powerpoint/2010/main" val="3640458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0FBBFA-04EE-42DE-B44C-E249B9E82BA7}" type="datetimeFigureOut">
              <a:rPr lang="en-US" smtClean="0"/>
              <a:t>5/8/14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2A1D7-EE6B-43DD-97FC-148B9228BDB6}" type="slidenum">
              <a:rPr lang="en-US" smtClean="0"/>
              <a:t>‹#›</a:t>
            </a:fld>
            <a:endParaRPr lang="en-US"/>
          </a:p>
        </p:txBody>
      </p:sp>
    </p:spTree>
    <p:extLst>
      <p:ext uri="{BB962C8B-B14F-4D97-AF65-F5344CB8AC3E}">
        <p14:creationId xmlns:p14="http://schemas.microsoft.com/office/powerpoint/2010/main" val="234944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0FBBFA-04EE-42DE-B44C-E249B9E82BA7}" type="datetimeFigureOut">
              <a:rPr lang="en-US" smtClean="0"/>
              <a:t>5/8/14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2A1D7-EE6B-43DD-97FC-148B9228BDB6}" type="slidenum">
              <a:rPr lang="en-US" smtClean="0"/>
              <a:t>‹#›</a:t>
            </a:fld>
            <a:endParaRPr lang="en-US"/>
          </a:p>
        </p:txBody>
      </p:sp>
    </p:spTree>
    <p:extLst>
      <p:ext uri="{BB962C8B-B14F-4D97-AF65-F5344CB8AC3E}">
        <p14:creationId xmlns:p14="http://schemas.microsoft.com/office/powerpoint/2010/main" val="182783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0FBBFA-04EE-42DE-B44C-E249B9E82BA7}" type="datetimeFigureOut">
              <a:rPr lang="en-US" smtClean="0"/>
              <a:t>5/8/14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02A1D7-EE6B-43DD-97FC-148B9228BDB6}" type="slidenum">
              <a:rPr lang="en-US" smtClean="0"/>
              <a:t>‹#›</a:t>
            </a:fld>
            <a:endParaRPr lang="en-US"/>
          </a:p>
        </p:txBody>
      </p:sp>
    </p:spTree>
    <p:extLst>
      <p:ext uri="{BB962C8B-B14F-4D97-AF65-F5344CB8AC3E}">
        <p14:creationId xmlns:p14="http://schemas.microsoft.com/office/powerpoint/2010/main" val="341454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0FBBFA-04EE-42DE-B44C-E249B9E82BA7}" type="datetimeFigureOut">
              <a:rPr lang="en-US" smtClean="0"/>
              <a:t>5/8/14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02A1D7-EE6B-43DD-97FC-148B9228BDB6}" type="slidenum">
              <a:rPr lang="en-US" smtClean="0"/>
              <a:t>‹#›</a:t>
            </a:fld>
            <a:endParaRPr lang="en-US"/>
          </a:p>
        </p:txBody>
      </p:sp>
    </p:spTree>
    <p:extLst>
      <p:ext uri="{BB962C8B-B14F-4D97-AF65-F5344CB8AC3E}">
        <p14:creationId xmlns:p14="http://schemas.microsoft.com/office/powerpoint/2010/main" val="504514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FBBFA-04EE-42DE-B44C-E249B9E82BA7}" type="datetimeFigureOut">
              <a:rPr lang="en-US" smtClean="0"/>
              <a:t>5/8/14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02A1D7-EE6B-43DD-97FC-148B9228BDB6}" type="slidenum">
              <a:rPr lang="en-US" smtClean="0"/>
              <a:t>‹#›</a:t>
            </a:fld>
            <a:endParaRPr lang="en-US"/>
          </a:p>
        </p:txBody>
      </p:sp>
    </p:spTree>
    <p:extLst>
      <p:ext uri="{BB962C8B-B14F-4D97-AF65-F5344CB8AC3E}">
        <p14:creationId xmlns:p14="http://schemas.microsoft.com/office/powerpoint/2010/main" val="232535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FBBFA-04EE-42DE-B44C-E249B9E82BA7}" type="datetimeFigureOut">
              <a:rPr lang="en-US" smtClean="0"/>
              <a:t>5/8/14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2A1D7-EE6B-43DD-97FC-148B9228BDB6}" type="slidenum">
              <a:rPr lang="en-US" smtClean="0"/>
              <a:t>‹#›</a:t>
            </a:fld>
            <a:endParaRPr lang="en-US"/>
          </a:p>
        </p:txBody>
      </p:sp>
    </p:spTree>
    <p:extLst>
      <p:ext uri="{BB962C8B-B14F-4D97-AF65-F5344CB8AC3E}">
        <p14:creationId xmlns:p14="http://schemas.microsoft.com/office/powerpoint/2010/main" val="41089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FBBFA-04EE-42DE-B44C-E249B9E82BA7}" type="datetimeFigureOut">
              <a:rPr lang="en-US" smtClean="0"/>
              <a:t>5/8/14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2A1D7-EE6B-43DD-97FC-148B9228BDB6}" type="slidenum">
              <a:rPr lang="en-US" smtClean="0"/>
              <a:t>‹#›</a:t>
            </a:fld>
            <a:endParaRPr lang="en-US"/>
          </a:p>
        </p:txBody>
      </p:sp>
    </p:spTree>
    <p:extLst>
      <p:ext uri="{BB962C8B-B14F-4D97-AF65-F5344CB8AC3E}">
        <p14:creationId xmlns:p14="http://schemas.microsoft.com/office/powerpoint/2010/main" val="25189676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FBBFA-04EE-42DE-B44C-E249B9E82BA7}" type="datetimeFigureOut">
              <a:rPr lang="en-US" smtClean="0"/>
              <a:t>5/8/14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2A1D7-EE6B-43DD-97FC-148B9228BDB6}" type="slidenum">
              <a:rPr lang="en-US" smtClean="0"/>
              <a:t>‹#›</a:t>
            </a:fld>
            <a:endParaRPr lang="en-US"/>
          </a:p>
        </p:txBody>
      </p:sp>
    </p:spTree>
    <p:extLst>
      <p:ext uri="{BB962C8B-B14F-4D97-AF65-F5344CB8AC3E}">
        <p14:creationId xmlns:p14="http://schemas.microsoft.com/office/powerpoint/2010/main" val="217504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4845482"/>
          </a:xfrm>
          <a:prstGeom prst="rect">
            <a:avLst/>
          </a:prstGeom>
        </p:spPr>
      </p:pic>
      <p:sp>
        <p:nvSpPr>
          <p:cNvPr id="5" name="Rectangle 4"/>
          <p:cNvSpPr/>
          <p:nvPr/>
        </p:nvSpPr>
        <p:spPr>
          <a:xfrm>
            <a:off x="0" y="6705600"/>
            <a:ext cx="9144000" cy="1524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4876800"/>
            <a:ext cx="9144000" cy="18288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066800" y="5943600"/>
            <a:ext cx="8077200" cy="581890"/>
          </a:xfrm>
        </p:spPr>
        <p:txBody>
          <a:bodyPr>
            <a:normAutofit/>
          </a:bodyPr>
          <a:lstStyle/>
          <a:p>
            <a:r>
              <a:rPr lang="en-US" sz="1800" dirty="0" err="1">
                <a:solidFill>
                  <a:srgbClr val="F4F2C3"/>
                </a:solidFill>
                <a:latin typeface="Verdana" panose="020B0604030504040204" pitchFamily="34" charset="0"/>
                <a:ea typeface="Verdana" panose="020B0604030504040204" pitchFamily="34" charset="0"/>
                <a:cs typeface="Verdana" panose="020B0604030504040204" pitchFamily="34" charset="0"/>
              </a:rPr>
              <a:t>Eunkwang</a:t>
            </a:r>
            <a:r>
              <a:rPr lang="en-US" sz="1800" dirty="0">
                <a:solidFill>
                  <a:srgbClr val="F4F2C3"/>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F4F2C3"/>
                </a:solidFill>
                <a:latin typeface="Verdana" panose="020B0604030504040204" pitchFamily="34" charset="0"/>
                <a:ea typeface="Verdana" panose="020B0604030504040204" pitchFamily="34" charset="0"/>
                <a:cs typeface="Verdana" panose="020B0604030504040204" pitchFamily="34" charset="0"/>
              </a:rPr>
              <a:t>Joo</a:t>
            </a:r>
            <a:r>
              <a:rPr lang="en-US" sz="1800" dirty="0">
                <a:solidFill>
                  <a:srgbClr val="F4F2C3"/>
                </a:solidFill>
                <a:latin typeface="Verdana" panose="020B0604030504040204" pitchFamily="34" charset="0"/>
                <a:ea typeface="Verdana" panose="020B0604030504040204" pitchFamily="34" charset="0"/>
                <a:cs typeface="Verdana" panose="020B0604030504040204" pitchFamily="34" charset="0"/>
              </a:rPr>
              <a:t>, Ryan Jung, Julia </a:t>
            </a:r>
            <a:r>
              <a:rPr lang="en-US" sz="1800" dirty="0" err="1">
                <a:solidFill>
                  <a:srgbClr val="F4F2C3"/>
                </a:solidFill>
                <a:latin typeface="Verdana" panose="020B0604030504040204" pitchFamily="34" charset="0"/>
                <a:ea typeface="Verdana" panose="020B0604030504040204" pitchFamily="34" charset="0"/>
                <a:cs typeface="Verdana" panose="020B0604030504040204" pitchFamily="34" charset="0"/>
              </a:rPr>
              <a:t>Kosheleva</a:t>
            </a:r>
            <a:r>
              <a:rPr lang="en-US" sz="1800" dirty="0">
                <a:solidFill>
                  <a:srgbClr val="F4F2C3"/>
                </a:solidFill>
                <a:latin typeface="Verdana" panose="020B0604030504040204" pitchFamily="34" charset="0"/>
                <a:ea typeface="Verdana" panose="020B0604030504040204" pitchFamily="34" charset="0"/>
                <a:cs typeface="Verdana" panose="020B0604030504040204" pitchFamily="34" charset="0"/>
              </a:rPr>
              <a:t>-Coats, </a:t>
            </a:r>
            <a:r>
              <a:rPr lang="en-US" sz="1800" dirty="0" err="1">
                <a:solidFill>
                  <a:srgbClr val="F4F2C3"/>
                </a:solidFill>
                <a:latin typeface="Verdana" panose="020B0604030504040204" pitchFamily="34" charset="0"/>
                <a:ea typeface="Verdana" panose="020B0604030504040204" pitchFamily="34" charset="0"/>
                <a:cs typeface="Verdana" panose="020B0604030504040204" pitchFamily="34" charset="0"/>
              </a:rPr>
              <a:t>Divya</a:t>
            </a:r>
            <a:r>
              <a:rPr lang="en-US" sz="1800" dirty="0">
                <a:solidFill>
                  <a:srgbClr val="F4F2C3"/>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F4F2C3"/>
                </a:solidFill>
                <a:latin typeface="Verdana" panose="020B0604030504040204" pitchFamily="34" charset="0"/>
                <a:ea typeface="Verdana" panose="020B0604030504040204" pitchFamily="34" charset="0"/>
                <a:cs typeface="Verdana" panose="020B0604030504040204" pitchFamily="34" charset="0"/>
              </a:rPr>
              <a:t>Menghani</a:t>
            </a:r>
            <a:endParaRPr lang="en-US" sz="1800" dirty="0">
              <a:solidFill>
                <a:srgbClr val="F4F2C3"/>
              </a:solidFill>
              <a:latin typeface="Verdana" panose="020B0604030504040204" pitchFamily="34" charset="0"/>
              <a:ea typeface="Verdana" panose="020B0604030504040204" pitchFamily="34" charset="0"/>
              <a:cs typeface="Verdana" panose="020B0604030504040204" pitchFamily="34" charset="0"/>
            </a:endParaRPr>
          </a:p>
        </p:txBody>
      </p:sp>
      <p:sp>
        <p:nvSpPr>
          <p:cNvPr id="7" name="Right Triangle 6"/>
          <p:cNvSpPr/>
          <p:nvPr/>
        </p:nvSpPr>
        <p:spPr>
          <a:xfrm>
            <a:off x="0" y="3886200"/>
            <a:ext cx="9144000" cy="990600"/>
          </a:xfrm>
          <a:prstGeom prst="rtTriangl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71600" y="4702175"/>
            <a:ext cx="7772400" cy="1470025"/>
          </a:xfrm>
        </p:spPr>
        <p:txBody>
          <a:bodyPr/>
          <a:lstStyle/>
          <a:p>
            <a:pPr algn="r"/>
            <a:r>
              <a:rPr lang="en-US" dirty="0" smtClean="0">
                <a:solidFill>
                  <a:schemeClr val="bg1"/>
                </a:solidFill>
                <a:latin typeface="Arial" panose="020B0604020202020204" pitchFamily="34" charset="0"/>
                <a:cs typeface="Arial" panose="020B0604020202020204" pitchFamily="34" charset="0"/>
              </a:rPr>
              <a:t>OAK or SFO?</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38119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lstStyle/>
          <a:p>
            <a:pPr algn="l"/>
            <a:r>
              <a:rPr lang="en-US" dirty="0" smtClean="0">
                <a:solidFill>
                  <a:schemeClr val="bg1"/>
                </a:solidFill>
                <a:latin typeface="Arial" panose="020B0604020202020204" pitchFamily="34" charset="0"/>
                <a:cs typeface="Arial" panose="020B0604020202020204" pitchFamily="34" charset="0"/>
              </a:rPr>
              <a:t>Problem Statement</a:t>
            </a:r>
            <a:endParaRPr lang="en-US"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76400"/>
            <a:ext cx="4419600" cy="2286000"/>
          </a:xfrm>
          <a:ln cmpd="thinThick">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a:normAutofit lnSpcReduction="10000"/>
          </a:bodyPr>
          <a:lstStyle/>
          <a:p>
            <a:pPr marL="0" indent="0" algn="ctr">
              <a:buNone/>
            </a:pPr>
            <a:r>
              <a:rPr lang="en-US"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Given a specific date and a destination, should  I fly from </a:t>
            </a:r>
            <a:r>
              <a:rPr lang="en-US"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SFO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or</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solidFill>
                  <a:srgbClr val="FF0000"/>
                </a:solidFill>
                <a:latin typeface="Verdana" panose="020B0604030504040204" pitchFamily="34" charset="0"/>
                <a:ea typeface="Verdana" panose="020B0604030504040204" pitchFamily="34" charset="0"/>
                <a:cs typeface="Verdana" panose="020B0604030504040204" pitchFamily="34" charset="0"/>
              </a:rPr>
              <a:t>OAK </a:t>
            </a:r>
            <a:r>
              <a:rPr lang="en-US"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to avoid delays?</a:t>
            </a:r>
            <a:endParaRPr lang="en-US"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505200"/>
            <a:ext cx="3903179" cy="2595614"/>
          </a:xfrm>
          <a:prstGeom prst="rect">
            <a:avLst/>
          </a:prstGeom>
        </p:spPr>
      </p:pic>
    </p:spTree>
    <p:extLst>
      <p:ext uri="{BB962C8B-B14F-4D97-AF65-F5344CB8AC3E}">
        <p14:creationId xmlns:p14="http://schemas.microsoft.com/office/powerpoint/2010/main" val="17781035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lstStyle/>
          <a:p>
            <a:pPr algn="l"/>
            <a:r>
              <a:rPr lang="en-US" dirty="0" smtClean="0">
                <a:solidFill>
                  <a:schemeClr val="bg1"/>
                </a:solidFill>
                <a:latin typeface="Arial" panose="020B0604020202020204" pitchFamily="34" charset="0"/>
                <a:cs typeface="Arial" panose="020B0604020202020204" pitchFamily="34" charset="0"/>
              </a:rPr>
              <a:t>Our Approach</a:t>
            </a:r>
            <a:endParaRPr lang="en-US"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lumMod val="85000"/>
                    <a:lumOff val="15000"/>
                  </a:schemeClr>
                </a:solidFill>
              </a:rPr>
              <a:t>Data</a:t>
            </a:r>
          </a:p>
          <a:p>
            <a:pPr lvl="1"/>
            <a:r>
              <a:rPr lang="en-US" dirty="0" smtClean="0">
                <a:solidFill>
                  <a:schemeClr val="tx1">
                    <a:lumMod val="85000"/>
                    <a:lumOff val="15000"/>
                  </a:schemeClr>
                </a:solidFill>
              </a:rPr>
              <a:t>Flight arrivals/departures for major U.S. airports </a:t>
            </a:r>
            <a:r>
              <a:rPr lang="en-US" sz="2000" dirty="0" smtClean="0">
                <a:solidFill>
                  <a:schemeClr val="bg1">
                    <a:lumMod val="50000"/>
                  </a:schemeClr>
                </a:solidFill>
              </a:rPr>
              <a:t>(source: American Statistical Association)</a:t>
            </a:r>
          </a:p>
          <a:p>
            <a:pPr lvl="1"/>
            <a:r>
              <a:rPr lang="en-US" dirty="0">
                <a:solidFill>
                  <a:schemeClr val="tx1">
                    <a:lumMod val="85000"/>
                    <a:lumOff val="15000"/>
                  </a:schemeClr>
                </a:solidFill>
              </a:rPr>
              <a:t>D</a:t>
            </a:r>
            <a:r>
              <a:rPr lang="en-US" dirty="0" smtClean="0">
                <a:solidFill>
                  <a:schemeClr val="tx1">
                    <a:lumMod val="85000"/>
                    <a:lumOff val="15000"/>
                  </a:schemeClr>
                </a:solidFill>
              </a:rPr>
              <a:t>ata from 2001 through 2008</a:t>
            </a:r>
            <a:endParaRPr lang="en-US" dirty="0" smtClean="0">
              <a:solidFill>
                <a:schemeClr val="bg1">
                  <a:lumMod val="50000"/>
                </a:schemeClr>
              </a:solidFill>
            </a:endParaRPr>
          </a:p>
          <a:p>
            <a:r>
              <a:rPr lang="en-US" dirty="0" smtClean="0">
                <a:solidFill>
                  <a:schemeClr val="tx1">
                    <a:lumMod val="85000"/>
                    <a:lumOff val="15000"/>
                  </a:schemeClr>
                </a:solidFill>
              </a:rPr>
              <a:t>Assumptions</a:t>
            </a:r>
          </a:p>
          <a:p>
            <a:pPr lvl="1"/>
            <a:r>
              <a:rPr lang="en-US" dirty="0" smtClean="0">
                <a:solidFill>
                  <a:schemeClr val="tx1">
                    <a:lumMod val="85000"/>
                    <a:lumOff val="15000"/>
                  </a:schemeClr>
                </a:solidFill>
              </a:rPr>
              <a:t>Travelers are not price- and time-sensitive</a:t>
            </a:r>
          </a:p>
          <a:p>
            <a:pPr lvl="1"/>
            <a:r>
              <a:rPr lang="en-US" dirty="0" smtClean="0">
                <a:solidFill>
                  <a:schemeClr val="tx1">
                    <a:lumMod val="85000"/>
                    <a:lumOff val="15000"/>
                  </a:schemeClr>
                </a:solidFill>
              </a:rPr>
              <a:t>Travelers search for direct flights </a:t>
            </a:r>
          </a:p>
          <a:p>
            <a:r>
              <a:rPr lang="en-US" dirty="0" smtClean="0">
                <a:solidFill>
                  <a:schemeClr val="tx1">
                    <a:lumMod val="85000"/>
                    <a:lumOff val="15000"/>
                  </a:schemeClr>
                </a:solidFill>
              </a:rPr>
              <a:t>Models</a:t>
            </a:r>
            <a:endParaRPr lang="en-US" dirty="0" smtClean="0">
              <a:solidFill>
                <a:schemeClr val="tx1">
                  <a:lumMod val="85000"/>
                  <a:lumOff val="15000"/>
                </a:schemeClr>
              </a:solidFill>
            </a:endParaRPr>
          </a:p>
          <a:p>
            <a:pPr lvl="1"/>
            <a:r>
              <a:rPr lang="en-US" dirty="0">
                <a:solidFill>
                  <a:schemeClr val="tx1">
                    <a:lumMod val="85000"/>
                    <a:lumOff val="15000"/>
                  </a:schemeClr>
                </a:solidFill>
              </a:rPr>
              <a:t>Naïve Bayes classifier</a:t>
            </a:r>
          </a:p>
          <a:p>
            <a:pPr lvl="1"/>
            <a:r>
              <a:rPr lang="en-US" dirty="0" smtClean="0">
                <a:solidFill>
                  <a:schemeClr val="tx1">
                    <a:lumMod val="85000"/>
                    <a:lumOff val="15000"/>
                  </a:schemeClr>
                </a:solidFill>
              </a:rPr>
              <a:t>Logistic regression</a:t>
            </a:r>
          </a:p>
        </p:txBody>
      </p:sp>
    </p:spTree>
    <p:extLst>
      <p:ext uri="{BB962C8B-B14F-4D97-AF65-F5344CB8AC3E}">
        <p14:creationId xmlns:p14="http://schemas.microsoft.com/office/powerpoint/2010/main" val="26451746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lstStyle/>
          <a:p>
            <a:pPr algn="l"/>
            <a:r>
              <a:rPr lang="en-US" dirty="0" smtClean="0">
                <a:solidFill>
                  <a:schemeClr val="bg1"/>
                </a:solidFill>
                <a:latin typeface="Arial" panose="020B0604020202020204" pitchFamily="34" charset="0"/>
                <a:cs typeface="Arial" panose="020B0604020202020204" pitchFamily="34" charset="0"/>
              </a:rPr>
              <a:t>Naïve Bayes Classifier Model</a:t>
            </a:r>
            <a:endParaRPr lang="en-US" dirty="0">
              <a:solidFill>
                <a:schemeClr val="bg1"/>
              </a:solidFill>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457200" y="1600200"/>
            <a:ext cx="8229600" cy="4571999"/>
          </a:xfrm>
          <a:ln cmpd="thinThick">
            <a:noFill/>
          </a:ln>
        </p:spPr>
        <p:txBody>
          <a:bodyPr>
            <a:normAutofit fontScale="850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Input variables:</a:t>
            </a:r>
          </a:p>
          <a:p>
            <a:pPr lvl="1"/>
            <a:r>
              <a:rPr lang="en-US" sz="2400" dirty="0" smtClean="0">
                <a:latin typeface="Verdana" panose="020B0604030504040204" pitchFamily="34" charset="0"/>
                <a:ea typeface="Verdana" panose="020B0604030504040204" pitchFamily="34" charset="0"/>
                <a:cs typeface="Verdana" panose="020B0604030504040204" pitchFamily="34" charset="0"/>
              </a:rPr>
              <a:t>Year</a:t>
            </a:r>
          </a:p>
          <a:p>
            <a:pPr lvl="1"/>
            <a:r>
              <a:rPr lang="en-US" sz="2400" dirty="0" smtClean="0">
                <a:latin typeface="Verdana" panose="020B0604030504040204" pitchFamily="34" charset="0"/>
                <a:ea typeface="Verdana" panose="020B0604030504040204" pitchFamily="34" charset="0"/>
                <a:cs typeface="Verdana" panose="020B0604030504040204" pitchFamily="34" charset="0"/>
              </a:rPr>
              <a:t>Month</a:t>
            </a:r>
          </a:p>
          <a:p>
            <a:pPr lvl="1"/>
            <a:r>
              <a:rPr lang="en-US" sz="2400" dirty="0" smtClean="0">
                <a:latin typeface="Verdana" panose="020B0604030504040204" pitchFamily="34" charset="0"/>
                <a:ea typeface="Verdana" panose="020B0604030504040204" pitchFamily="34" charset="0"/>
                <a:cs typeface="Verdana" panose="020B0604030504040204" pitchFamily="34" charset="0"/>
              </a:rPr>
              <a:t>Day of month</a:t>
            </a:r>
          </a:p>
          <a:p>
            <a:pPr lvl="1"/>
            <a:r>
              <a:rPr lang="en-US" sz="2400" dirty="0" smtClean="0">
                <a:latin typeface="Verdana" panose="020B0604030504040204" pitchFamily="34" charset="0"/>
                <a:ea typeface="Verdana" panose="020B0604030504040204" pitchFamily="34" charset="0"/>
                <a:cs typeface="Verdana" panose="020B0604030504040204" pitchFamily="34" charset="0"/>
              </a:rPr>
              <a:t>Day of week</a:t>
            </a:r>
          </a:p>
          <a:p>
            <a:pPr lvl="1"/>
            <a:r>
              <a:rPr lang="en-US" sz="2400" dirty="0" smtClean="0">
                <a:latin typeface="Verdana" panose="020B0604030504040204" pitchFamily="34" charset="0"/>
                <a:ea typeface="Verdana" panose="020B0604030504040204" pitchFamily="34" charset="0"/>
                <a:cs typeface="Verdana" panose="020B0604030504040204" pitchFamily="34" charset="0"/>
              </a:rPr>
              <a:t>Departure time </a:t>
            </a:r>
          </a:p>
          <a:p>
            <a:pPr lvl="1"/>
            <a:r>
              <a:rPr lang="en-US" sz="2400" dirty="0" smtClean="0">
                <a:latin typeface="Verdana" panose="020B0604030504040204" pitchFamily="34" charset="0"/>
                <a:ea typeface="Verdana" panose="020B0604030504040204" pitchFamily="34" charset="0"/>
                <a:cs typeface="Verdana" panose="020B0604030504040204" pitchFamily="34" charset="0"/>
              </a:rPr>
              <a:t>Airline carrier</a:t>
            </a:r>
          </a:p>
          <a:p>
            <a:pPr lvl="1"/>
            <a:r>
              <a:rPr lang="en-US" sz="2400" dirty="0" smtClean="0">
                <a:latin typeface="Verdana" panose="020B0604030504040204" pitchFamily="34" charset="0"/>
                <a:ea typeface="Verdana" panose="020B0604030504040204" pitchFamily="34" charset="0"/>
                <a:cs typeface="Verdana" panose="020B0604030504040204" pitchFamily="34" charset="0"/>
              </a:rPr>
              <a:t>Tail number</a:t>
            </a:r>
          </a:p>
          <a:p>
            <a:pPr lvl="1"/>
            <a:r>
              <a:rPr lang="en-US" sz="2400" dirty="0" smtClean="0">
                <a:latin typeface="Verdana" panose="020B0604030504040204" pitchFamily="34" charset="0"/>
                <a:ea typeface="Verdana" panose="020B0604030504040204" pitchFamily="34" charset="0"/>
                <a:cs typeface="Verdana" panose="020B0604030504040204" pitchFamily="34" charset="0"/>
              </a:rPr>
              <a:t>Origin</a:t>
            </a:r>
          </a:p>
          <a:p>
            <a:pPr lvl="1"/>
            <a:r>
              <a:rPr lang="en-US" sz="2400" dirty="0" smtClean="0">
                <a:latin typeface="Verdana" panose="020B0604030504040204" pitchFamily="34" charset="0"/>
                <a:ea typeface="Verdana" panose="020B0604030504040204" pitchFamily="34" charset="0"/>
                <a:cs typeface="Verdana" panose="020B0604030504040204" pitchFamily="34" charset="0"/>
              </a:rPr>
              <a:t>Destination</a:t>
            </a:r>
          </a:p>
          <a:p>
            <a:r>
              <a:rPr lang="en-US" dirty="0" smtClean="0">
                <a:latin typeface="Verdana" panose="020B0604030504040204" pitchFamily="34" charset="0"/>
                <a:ea typeface="Verdana" panose="020B0604030504040204" pitchFamily="34" charset="0"/>
                <a:cs typeface="Verdana" panose="020B0604030504040204" pitchFamily="34" charset="0"/>
              </a:rPr>
              <a:t>8-fold cross-validation: train on 7 years, test on 1 year</a:t>
            </a:r>
          </a:p>
          <a:p>
            <a:r>
              <a:rPr lang="en-US" dirty="0" smtClean="0">
                <a:latin typeface="Verdana" panose="020B0604030504040204" pitchFamily="34" charset="0"/>
                <a:ea typeface="Verdana" panose="020B0604030504040204" pitchFamily="34" charset="0"/>
                <a:cs typeface="Verdana" panose="020B0604030504040204" pitchFamily="34" charset="0"/>
              </a:rPr>
              <a:t>Balanced sampling: 33% train and 50% test</a:t>
            </a:r>
          </a:p>
        </p:txBody>
      </p:sp>
      <p:pic>
        <p:nvPicPr>
          <p:cNvPr id="5" name="Picture 4"/>
          <p:cNvPicPr>
            <a:picLocks noChangeAspect="1"/>
          </p:cNvPicPr>
          <p:nvPr/>
        </p:nvPicPr>
        <p:blipFill>
          <a:blip r:embed="rId3"/>
          <a:stretch>
            <a:fillRect/>
          </a:stretch>
        </p:blipFill>
        <p:spPr>
          <a:xfrm>
            <a:off x="4123942" y="1524000"/>
            <a:ext cx="4105658" cy="3203799"/>
          </a:xfrm>
          <a:prstGeom prst="rect">
            <a:avLst/>
          </a:prstGeom>
        </p:spPr>
      </p:pic>
    </p:spTree>
    <p:extLst>
      <p:ext uri="{BB962C8B-B14F-4D97-AF65-F5344CB8AC3E}">
        <p14:creationId xmlns:p14="http://schemas.microsoft.com/office/powerpoint/2010/main" val="13919243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lstStyle/>
          <a:p>
            <a:pPr algn="l"/>
            <a:r>
              <a:rPr lang="en-US" dirty="0" smtClean="0">
                <a:solidFill>
                  <a:schemeClr val="bg1"/>
                </a:solidFill>
                <a:latin typeface="Arial" panose="020B0604020202020204" pitchFamily="34" charset="0"/>
                <a:cs typeface="Arial" panose="020B0604020202020204" pitchFamily="34" charset="0"/>
              </a:rPr>
              <a:t>Naïve Bayes Classifier Results</a:t>
            </a:r>
            <a:endParaRPr lang="en-US" dirty="0">
              <a:solidFill>
                <a:schemeClr val="bg1"/>
              </a:solidFill>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962090"/>
            <a:ext cx="4876800" cy="36576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254006156"/>
              </p:ext>
            </p:extLst>
          </p:nvPr>
        </p:nvGraphicFramePr>
        <p:xfrm>
          <a:off x="4648200" y="2114490"/>
          <a:ext cx="4267200" cy="3169920"/>
        </p:xfrm>
        <a:graphic>
          <a:graphicData uri="http://schemas.openxmlformats.org/drawingml/2006/table">
            <a:tbl>
              <a:tblPr firstRow="1" bandRow="1">
                <a:tableStyleId>{3B4B98B0-60AC-42C2-AFA5-B58CD77FA1E5}</a:tableStyleId>
              </a:tblPr>
              <a:tblGrid>
                <a:gridCol w="724619"/>
                <a:gridCol w="1027981"/>
                <a:gridCol w="748862"/>
                <a:gridCol w="1030014"/>
                <a:gridCol w="735724"/>
              </a:tblGrid>
              <a:tr h="594360">
                <a:tc>
                  <a:txBody>
                    <a:bodyPr/>
                    <a:lstStyle/>
                    <a:p>
                      <a:pPr algn="ctr"/>
                      <a:r>
                        <a:rPr lang="en-US" sz="1700" dirty="0" smtClean="0"/>
                        <a:t>Test Year</a:t>
                      </a:r>
                      <a:endParaRPr lang="en-US" sz="1700" dirty="0"/>
                    </a:p>
                  </a:txBody>
                  <a:tcPr/>
                </a:tc>
                <a:tc>
                  <a:txBody>
                    <a:bodyPr/>
                    <a:lstStyle/>
                    <a:p>
                      <a:pPr algn="ctr"/>
                      <a:r>
                        <a:rPr lang="en-US" sz="1700" dirty="0" smtClean="0"/>
                        <a:t>Precision</a:t>
                      </a:r>
                      <a:endParaRPr lang="en-US" sz="1700" dirty="0"/>
                    </a:p>
                  </a:txBody>
                  <a:tcPr/>
                </a:tc>
                <a:tc>
                  <a:txBody>
                    <a:bodyPr/>
                    <a:lstStyle/>
                    <a:p>
                      <a:pPr algn="ctr"/>
                      <a:r>
                        <a:rPr lang="en-US" sz="1700" dirty="0" smtClean="0"/>
                        <a:t>Recall</a:t>
                      </a:r>
                      <a:endParaRPr lang="en-US" sz="1700" dirty="0"/>
                    </a:p>
                  </a:txBody>
                  <a:tcPr/>
                </a:tc>
                <a:tc>
                  <a:txBody>
                    <a:bodyPr/>
                    <a:lstStyle/>
                    <a:p>
                      <a:pPr algn="ctr"/>
                      <a:r>
                        <a:rPr lang="en-US" sz="1700" dirty="0" smtClean="0"/>
                        <a:t>Accuracy</a:t>
                      </a:r>
                      <a:endParaRPr lang="en-US" sz="1700" dirty="0"/>
                    </a:p>
                  </a:txBody>
                  <a:tcPr/>
                </a:tc>
                <a:tc>
                  <a:txBody>
                    <a:bodyPr/>
                    <a:lstStyle/>
                    <a:p>
                      <a:pPr algn="ctr"/>
                      <a:r>
                        <a:rPr lang="en-US" sz="1700" dirty="0" smtClean="0"/>
                        <a:t>F-score</a:t>
                      </a:r>
                      <a:endParaRPr lang="en-US" sz="1700" dirty="0"/>
                    </a:p>
                  </a:txBody>
                  <a:tcPr/>
                </a:tc>
              </a:tr>
              <a:tr h="339634">
                <a:tc>
                  <a:txBody>
                    <a:bodyPr/>
                    <a:lstStyle/>
                    <a:p>
                      <a:pPr marL="0" algn="ctr" defTabSz="914400" rtl="0" eaLnBrk="1" latinLnBrk="0" hangingPunct="1"/>
                      <a:r>
                        <a:rPr lang="en-US" sz="1800" kern="1200" dirty="0" smtClean="0"/>
                        <a:t>2001</a:t>
                      </a:r>
                      <a:endParaRPr lang="en-US" sz="1800" kern="1200" dirty="0">
                        <a:solidFill>
                          <a:schemeClr val="dk1"/>
                        </a:solidFill>
                        <a:latin typeface="+mn-lt"/>
                        <a:ea typeface="+mn-ea"/>
                        <a:cs typeface="+mn-cs"/>
                      </a:endParaRPr>
                    </a:p>
                  </a:txBody>
                  <a:tcPr>
                    <a:solidFill>
                      <a:schemeClr val="accent1">
                        <a:lumMod val="20000"/>
                        <a:lumOff val="80000"/>
                        <a:alpha val="20000"/>
                      </a:schemeClr>
                    </a:solidFill>
                  </a:tcPr>
                </a:tc>
                <a:tc>
                  <a:txBody>
                    <a:bodyPr/>
                    <a:lstStyle/>
                    <a:p>
                      <a:pPr marL="0" algn="ctr" defTabSz="914400" rtl="0" eaLnBrk="1" latinLnBrk="0" hangingPunct="1"/>
                      <a:r>
                        <a:rPr lang="en-US" sz="1800" kern="1200" dirty="0"/>
                        <a:t>0.58</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c>
                  <a:txBody>
                    <a:bodyPr/>
                    <a:lstStyle/>
                    <a:p>
                      <a:pPr marL="0" algn="ctr" defTabSz="914400" rtl="0" eaLnBrk="1" latinLnBrk="0" hangingPunct="1"/>
                      <a:r>
                        <a:rPr lang="en-US" sz="1800" kern="1200" dirty="0"/>
                        <a:t>0.62</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c>
                  <a:txBody>
                    <a:bodyPr/>
                    <a:lstStyle/>
                    <a:p>
                      <a:pPr marL="0" algn="ctr" defTabSz="914400" rtl="0" eaLnBrk="1" latinLnBrk="0" hangingPunct="1"/>
                      <a:r>
                        <a:rPr lang="en-US" sz="1800" kern="1200" dirty="0"/>
                        <a:t>0.61</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c>
                  <a:txBody>
                    <a:bodyPr/>
                    <a:lstStyle/>
                    <a:p>
                      <a:pPr marL="0" algn="ctr" defTabSz="914400" rtl="0" eaLnBrk="1" latinLnBrk="0" hangingPunct="1"/>
                      <a:r>
                        <a:rPr lang="en-US" sz="1800" kern="1200" dirty="0"/>
                        <a:t>0.60</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r>
              <a:tr h="339634">
                <a:tc>
                  <a:txBody>
                    <a:bodyPr/>
                    <a:lstStyle/>
                    <a:p>
                      <a:pPr algn="ctr"/>
                      <a:r>
                        <a:rPr lang="en-US" dirty="0" smtClean="0"/>
                        <a:t>2002</a:t>
                      </a:r>
                      <a:endParaRPr lang="en-US" dirty="0"/>
                    </a:p>
                  </a:txBody>
                  <a:tcPr/>
                </a:tc>
                <a:tc>
                  <a:txBody>
                    <a:bodyPr/>
                    <a:lstStyle/>
                    <a:p>
                      <a:pPr marL="0" algn="ctr" defTabSz="914400" rtl="0" eaLnBrk="1" latinLnBrk="0" hangingPunct="1"/>
                      <a:r>
                        <a:rPr lang="en-US" sz="1800" kern="1200" dirty="0"/>
                        <a:t>0.60</a:t>
                      </a:r>
                      <a:endParaRPr lang="en-US" sz="1800" kern="1200" dirty="0">
                        <a:solidFill>
                          <a:schemeClr val="dk1"/>
                        </a:solidFill>
                        <a:latin typeface="+mn-lt"/>
                        <a:ea typeface="+mn-ea"/>
                        <a:cs typeface="+mn-cs"/>
                      </a:endParaRPr>
                    </a:p>
                  </a:txBody>
                  <a:tcPr marL="65594" marR="65594" marT="32797" marB="32797" anchor="ctr"/>
                </a:tc>
                <a:tc>
                  <a:txBody>
                    <a:bodyPr/>
                    <a:lstStyle/>
                    <a:p>
                      <a:pPr marL="0" algn="ctr" defTabSz="914400" rtl="0" eaLnBrk="1" latinLnBrk="0" hangingPunct="1"/>
                      <a:r>
                        <a:rPr lang="en-US" sz="1800" kern="1200" dirty="0"/>
                        <a:t>0.65</a:t>
                      </a:r>
                      <a:endParaRPr lang="en-US" sz="1800" kern="1200" dirty="0">
                        <a:solidFill>
                          <a:schemeClr val="dk1"/>
                        </a:solidFill>
                        <a:latin typeface="+mn-lt"/>
                        <a:ea typeface="+mn-ea"/>
                        <a:cs typeface="+mn-cs"/>
                      </a:endParaRPr>
                    </a:p>
                  </a:txBody>
                  <a:tcPr marL="65594" marR="65594" marT="32797" marB="32797" anchor="ctr"/>
                </a:tc>
                <a:tc>
                  <a:txBody>
                    <a:bodyPr/>
                    <a:lstStyle/>
                    <a:p>
                      <a:pPr marL="0" algn="ctr" defTabSz="914400" rtl="0" eaLnBrk="1" latinLnBrk="0" hangingPunct="1"/>
                      <a:r>
                        <a:rPr lang="en-US" sz="1800" kern="1200" dirty="0"/>
                        <a:t>0.65</a:t>
                      </a:r>
                      <a:endParaRPr lang="en-US" sz="1800" kern="1200" dirty="0">
                        <a:solidFill>
                          <a:schemeClr val="dk1"/>
                        </a:solidFill>
                        <a:latin typeface="+mn-lt"/>
                        <a:ea typeface="+mn-ea"/>
                        <a:cs typeface="+mn-cs"/>
                      </a:endParaRPr>
                    </a:p>
                  </a:txBody>
                  <a:tcPr marL="65594" marR="65594" marT="32797" marB="32797" anchor="ctr"/>
                </a:tc>
                <a:tc>
                  <a:txBody>
                    <a:bodyPr/>
                    <a:lstStyle/>
                    <a:p>
                      <a:pPr marL="0" algn="ctr" defTabSz="914400" rtl="0" eaLnBrk="1" latinLnBrk="0" hangingPunct="1"/>
                      <a:r>
                        <a:rPr lang="en-US" sz="1800" kern="1200" dirty="0"/>
                        <a:t>0.63</a:t>
                      </a:r>
                      <a:endParaRPr lang="en-US" sz="1800" kern="1200" dirty="0">
                        <a:solidFill>
                          <a:schemeClr val="dk1"/>
                        </a:solidFill>
                        <a:latin typeface="+mn-lt"/>
                        <a:ea typeface="+mn-ea"/>
                        <a:cs typeface="+mn-cs"/>
                      </a:endParaRPr>
                    </a:p>
                  </a:txBody>
                  <a:tcPr marL="65594" marR="65594" marT="32797" marB="32797" anchor="ctr"/>
                </a:tc>
              </a:tr>
              <a:tr h="339634">
                <a:tc>
                  <a:txBody>
                    <a:bodyPr/>
                    <a:lstStyle/>
                    <a:p>
                      <a:pPr algn="ctr"/>
                      <a:r>
                        <a:rPr lang="en-US" dirty="0" smtClean="0"/>
                        <a:t>2003</a:t>
                      </a:r>
                      <a:endParaRPr lang="en-US" dirty="0"/>
                    </a:p>
                  </a:txBody>
                  <a:tcPr>
                    <a:solidFill>
                      <a:schemeClr val="accent1">
                        <a:lumMod val="20000"/>
                        <a:lumOff val="80000"/>
                        <a:alpha val="20000"/>
                      </a:schemeClr>
                    </a:solidFill>
                  </a:tcPr>
                </a:tc>
                <a:tc>
                  <a:txBody>
                    <a:bodyPr/>
                    <a:lstStyle/>
                    <a:p>
                      <a:pPr marL="0" algn="ctr" defTabSz="914400" rtl="0" eaLnBrk="1" latinLnBrk="0" hangingPunct="1"/>
                      <a:r>
                        <a:rPr lang="en-US" sz="1800" kern="1200" dirty="0"/>
                        <a:t>0.65</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c>
                  <a:txBody>
                    <a:bodyPr/>
                    <a:lstStyle/>
                    <a:p>
                      <a:pPr marL="0" algn="ctr" defTabSz="914400" rtl="0" eaLnBrk="1" latinLnBrk="0" hangingPunct="1"/>
                      <a:r>
                        <a:rPr lang="en-US" sz="1800" kern="1200" dirty="0"/>
                        <a:t>0.70</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c>
                  <a:txBody>
                    <a:bodyPr/>
                    <a:lstStyle/>
                    <a:p>
                      <a:pPr marL="0" algn="ctr" defTabSz="914400" rtl="0" eaLnBrk="1" latinLnBrk="0" hangingPunct="1"/>
                      <a:r>
                        <a:rPr lang="en-US" sz="1800" kern="1200" dirty="0"/>
                        <a:t>0.70</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c>
                  <a:txBody>
                    <a:bodyPr/>
                    <a:lstStyle/>
                    <a:p>
                      <a:pPr marL="0" algn="ctr" defTabSz="914400" rtl="0" eaLnBrk="1" latinLnBrk="0" hangingPunct="1"/>
                      <a:r>
                        <a:rPr lang="en-US" sz="1800" kern="1200" dirty="0"/>
                        <a:t>0.67</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r>
              <a:tr h="339634">
                <a:tc>
                  <a:txBody>
                    <a:bodyPr/>
                    <a:lstStyle/>
                    <a:p>
                      <a:pPr algn="ctr"/>
                      <a:r>
                        <a:rPr lang="en-US" dirty="0" smtClean="0"/>
                        <a:t>2004</a:t>
                      </a:r>
                      <a:endParaRPr lang="en-US" dirty="0"/>
                    </a:p>
                  </a:txBody>
                  <a:tcPr/>
                </a:tc>
                <a:tc>
                  <a:txBody>
                    <a:bodyPr/>
                    <a:lstStyle/>
                    <a:p>
                      <a:pPr marL="0" algn="ctr" defTabSz="914400" rtl="0" eaLnBrk="1" latinLnBrk="0" hangingPunct="1"/>
                      <a:r>
                        <a:rPr lang="en-US" sz="1800" kern="1200"/>
                        <a:t>0.63</a:t>
                      </a:r>
                      <a:endParaRPr lang="en-US" sz="1800" kern="1200">
                        <a:solidFill>
                          <a:schemeClr val="dk1"/>
                        </a:solidFill>
                        <a:latin typeface="+mn-lt"/>
                        <a:ea typeface="+mn-ea"/>
                        <a:cs typeface="+mn-cs"/>
                      </a:endParaRPr>
                    </a:p>
                  </a:txBody>
                  <a:tcPr marL="65594" marR="65594" marT="32797" marB="32797" anchor="ctr"/>
                </a:tc>
                <a:tc>
                  <a:txBody>
                    <a:bodyPr/>
                    <a:lstStyle/>
                    <a:p>
                      <a:pPr marL="0" algn="ctr" defTabSz="914400" rtl="0" eaLnBrk="1" latinLnBrk="0" hangingPunct="1"/>
                      <a:r>
                        <a:rPr lang="en-US" sz="1800" kern="1200" dirty="0"/>
                        <a:t>0.66</a:t>
                      </a:r>
                      <a:endParaRPr lang="en-US" sz="1800" kern="1200" dirty="0">
                        <a:solidFill>
                          <a:schemeClr val="dk1"/>
                        </a:solidFill>
                        <a:latin typeface="+mn-lt"/>
                        <a:ea typeface="+mn-ea"/>
                        <a:cs typeface="+mn-cs"/>
                      </a:endParaRPr>
                    </a:p>
                  </a:txBody>
                  <a:tcPr marL="65594" marR="65594" marT="32797" marB="32797" anchor="ctr"/>
                </a:tc>
                <a:tc>
                  <a:txBody>
                    <a:bodyPr/>
                    <a:lstStyle/>
                    <a:p>
                      <a:pPr marL="0" algn="ctr" defTabSz="914400" rtl="0" eaLnBrk="1" latinLnBrk="0" hangingPunct="1"/>
                      <a:r>
                        <a:rPr lang="en-US" sz="1800" kern="1200" dirty="0"/>
                        <a:t>0.66</a:t>
                      </a:r>
                      <a:endParaRPr lang="en-US" sz="1800" kern="1200" dirty="0">
                        <a:solidFill>
                          <a:schemeClr val="dk1"/>
                        </a:solidFill>
                        <a:latin typeface="+mn-lt"/>
                        <a:ea typeface="+mn-ea"/>
                        <a:cs typeface="+mn-cs"/>
                      </a:endParaRPr>
                    </a:p>
                  </a:txBody>
                  <a:tcPr marL="65594" marR="65594" marT="32797" marB="32797" anchor="ctr"/>
                </a:tc>
                <a:tc>
                  <a:txBody>
                    <a:bodyPr/>
                    <a:lstStyle/>
                    <a:p>
                      <a:pPr marL="0" algn="ctr" defTabSz="914400" rtl="0" eaLnBrk="1" latinLnBrk="0" hangingPunct="1"/>
                      <a:r>
                        <a:rPr lang="en-US" sz="1800" kern="1200" dirty="0"/>
                        <a:t>0.64</a:t>
                      </a:r>
                      <a:endParaRPr lang="en-US" sz="1800" kern="1200" dirty="0">
                        <a:solidFill>
                          <a:schemeClr val="dk1"/>
                        </a:solidFill>
                        <a:latin typeface="+mn-lt"/>
                        <a:ea typeface="+mn-ea"/>
                        <a:cs typeface="+mn-cs"/>
                      </a:endParaRPr>
                    </a:p>
                  </a:txBody>
                  <a:tcPr marL="65594" marR="65594" marT="32797" marB="32797" anchor="ctr"/>
                </a:tc>
              </a:tr>
              <a:tr h="339634">
                <a:tc>
                  <a:txBody>
                    <a:bodyPr/>
                    <a:lstStyle/>
                    <a:p>
                      <a:pPr algn="ctr"/>
                      <a:r>
                        <a:rPr lang="en-US" dirty="0" smtClean="0"/>
                        <a:t>2005</a:t>
                      </a:r>
                      <a:endParaRPr lang="en-US" dirty="0"/>
                    </a:p>
                  </a:txBody>
                  <a:tcPr>
                    <a:solidFill>
                      <a:schemeClr val="accent1">
                        <a:lumMod val="20000"/>
                        <a:lumOff val="80000"/>
                        <a:alpha val="20000"/>
                      </a:schemeClr>
                    </a:solidFill>
                  </a:tcPr>
                </a:tc>
                <a:tc>
                  <a:txBody>
                    <a:bodyPr/>
                    <a:lstStyle/>
                    <a:p>
                      <a:pPr marL="0" algn="ctr" defTabSz="914400" rtl="0" eaLnBrk="1" latinLnBrk="0" hangingPunct="1"/>
                      <a:r>
                        <a:rPr lang="en-US" sz="1800" kern="1200" dirty="0"/>
                        <a:t>0.62</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c>
                  <a:txBody>
                    <a:bodyPr/>
                    <a:lstStyle/>
                    <a:p>
                      <a:pPr marL="0" algn="ctr" defTabSz="914400" rtl="0" eaLnBrk="1" latinLnBrk="0" hangingPunct="1"/>
                      <a:r>
                        <a:rPr lang="en-US" sz="1800" kern="1200" dirty="0"/>
                        <a:t>0.64</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c>
                  <a:txBody>
                    <a:bodyPr/>
                    <a:lstStyle/>
                    <a:p>
                      <a:pPr marL="0" algn="ctr" defTabSz="914400" rtl="0" eaLnBrk="1" latinLnBrk="0" hangingPunct="1"/>
                      <a:r>
                        <a:rPr lang="en-US" sz="1800" kern="1200" dirty="0"/>
                        <a:t>0.64</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c>
                  <a:txBody>
                    <a:bodyPr/>
                    <a:lstStyle/>
                    <a:p>
                      <a:pPr marL="0" algn="ctr" defTabSz="914400" rtl="0" eaLnBrk="1" latinLnBrk="0" hangingPunct="1"/>
                      <a:r>
                        <a:rPr lang="en-US" sz="1800" kern="1200" dirty="0"/>
                        <a:t>0.63</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r>
              <a:tr h="339634">
                <a:tc>
                  <a:txBody>
                    <a:bodyPr/>
                    <a:lstStyle/>
                    <a:p>
                      <a:pPr algn="ctr"/>
                      <a:r>
                        <a:rPr lang="en-US" dirty="0" smtClean="0"/>
                        <a:t>2006</a:t>
                      </a:r>
                      <a:endParaRPr lang="en-US" dirty="0"/>
                    </a:p>
                  </a:txBody>
                  <a:tcPr/>
                </a:tc>
                <a:tc>
                  <a:txBody>
                    <a:bodyPr/>
                    <a:lstStyle/>
                    <a:p>
                      <a:pPr marL="0" algn="ctr" defTabSz="914400" rtl="0" eaLnBrk="1" latinLnBrk="0" hangingPunct="1"/>
                      <a:r>
                        <a:rPr lang="en-US" sz="1800" kern="1200"/>
                        <a:t>0.60</a:t>
                      </a:r>
                      <a:endParaRPr lang="en-US" sz="1800" kern="1200">
                        <a:solidFill>
                          <a:schemeClr val="dk1"/>
                        </a:solidFill>
                        <a:latin typeface="+mn-lt"/>
                        <a:ea typeface="+mn-ea"/>
                        <a:cs typeface="+mn-cs"/>
                      </a:endParaRPr>
                    </a:p>
                  </a:txBody>
                  <a:tcPr marL="65594" marR="65594" marT="32797" marB="32797" anchor="ctr"/>
                </a:tc>
                <a:tc>
                  <a:txBody>
                    <a:bodyPr/>
                    <a:lstStyle/>
                    <a:p>
                      <a:pPr marL="0" algn="ctr" defTabSz="914400" rtl="0" eaLnBrk="1" latinLnBrk="0" hangingPunct="1"/>
                      <a:r>
                        <a:rPr lang="en-US" sz="1800" kern="1200" dirty="0"/>
                        <a:t>0.63</a:t>
                      </a:r>
                      <a:endParaRPr lang="en-US" sz="1800" kern="1200" dirty="0">
                        <a:solidFill>
                          <a:schemeClr val="dk1"/>
                        </a:solidFill>
                        <a:latin typeface="+mn-lt"/>
                        <a:ea typeface="+mn-ea"/>
                        <a:cs typeface="+mn-cs"/>
                      </a:endParaRPr>
                    </a:p>
                  </a:txBody>
                  <a:tcPr marL="65594" marR="65594" marT="32797" marB="32797" anchor="ctr"/>
                </a:tc>
                <a:tc>
                  <a:txBody>
                    <a:bodyPr/>
                    <a:lstStyle/>
                    <a:p>
                      <a:pPr marL="0" algn="ctr" defTabSz="914400" rtl="0" eaLnBrk="1" latinLnBrk="0" hangingPunct="1"/>
                      <a:r>
                        <a:rPr lang="en-US" sz="1800" kern="1200" dirty="0"/>
                        <a:t>0.62</a:t>
                      </a:r>
                      <a:endParaRPr lang="en-US" sz="1800" kern="1200" dirty="0">
                        <a:solidFill>
                          <a:schemeClr val="dk1"/>
                        </a:solidFill>
                        <a:latin typeface="+mn-lt"/>
                        <a:ea typeface="+mn-ea"/>
                        <a:cs typeface="+mn-cs"/>
                      </a:endParaRPr>
                    </a:p>
                  </a:txBody>
                  <a:tcPr marL="65594" marR="65594" marT="32797" marB="32797" anchor="ctr"/>
                </a:tc>
                <a:tc>
                  <a:txBody>
                    <a:bodyPr/>
                    <a:lstStyle/>
                    <a:p>
                      <a:pPr marL="0" algn="ctr" defTabSz="914400" rtl="0" eaLnBrk="1" latinLnBrk="0" hangingPunct="1"/>
                      <a:r>
                        <a:rPr lang="en-US" sz="1800" kern="1200" dirty="0"/>
                        <a:t>0.61</a:t>
                      </a:r>
                      <a:endParaRPr lang="en-US" sz="1800" kern="1200" dirty="0">
                        <a:solidFill>
                          <a:schemeClr val="dk1"/>
                        </a:solidFill>
                        <a:latin typeface="+mn-lt"/>
                        <a:ea typeface="+mn-ea"/>
                        <a:cs typeface="+mn-cs"/>
                      </a:endParaRPr>
                    </a:p>
                  </a:txBody>
                  <a:tcPr marL="65594" marR="65594" marT="32797" marB="32797" anchor="ctr"/>
                </a:tc>
              </a:tr>
              <a:tr h="339634">
                <a:tc>
                  <a:txBody>
                    <a:bodyPr/>
                    <a:lstStyle/>
                    <a:p>
                      <a:pPr algn="ctr"/>
                      <a:r>
                        <a:rPr lang="en-US" dirty="0" smtClean="0"/>
                        <a:t>2007</a:t>
                      </a:r>
                      <a:endParaRPr lang="en-US" dirty="0"/>
                    </a:p>
                  </a:txBody>
                  <a:tcPr>
                    <a:solidFill>
                      <a:schemeClr val="accent1">
                        <a:lumMod val="20000"/>
                        <a:lumOff val="80000"/>
                        <a:alpha val="20000"/>
                      </a:schemeClr>
                    </a:solidFill>
                  </a:tcPr>
                </a:tc>
                <a:tc>
                  <a:txBody>
                    <a:bodyPr/>
                    <a:lstStyle/>
                    <a:p>
                      <a:pPr marL="0" algn="ctr" defTabSz="914400" rtl="0" eaLnBrk="1" latinLnBrk="0" hangingPunct="1"/>
                      <a:r>
                        <a:rPr lang="en-US" sz="1800" kern="1200" dirty="0"/>
                        <a:t>0.60</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c>
                  <a:txBody>
                    <a:bodyPr/>
                    <a:lstStyle/>
                    <a:p>
                      <a:pPr marL="0" algn="ctr" defTabSz="914400" rtl="0" eaLnBrk="1" latinLnBrk="0" hangingPunct="1"/>
                      <a:r>
                        <a:rPr lang="en-US" sz="1800" kern="1200" dirty="0"/>
                        <a:t>0.61</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c>
                  <a:txBody>
                    <a:bodyPr/>
                    <a:lstStyle/>
                    <a:p>
                      <a:pPr marL="0" algn="ctr" defTabSz="914400" rtl="0" eaLnBrk="1" latinLnBrk="0" hangingPunct="1"/>
                      <a:r>
                        <a:rPr lang="en-US" sz="1800" kern="1200" dirty="0"/>
                        <a:t>0.60</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c>
                  <a:txBody>
                    <a:bodyPr/>
                    <a:lstStyle/>
                    <a:p>
                      <a:pPr marL="0" algn="ctr" defTabSz="914400" rtl="0" eaLnBrk="1" latinLnBrk="0" hangingPunct="1"/>
                      <a:r>
                        <a:rPr lang="en-US" sz="1800" kern="1200" dirty="0"/>
                        <a:t>0.61</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r>
            </a:tbl>
          </a:graphicData>
        </a:graphic>
      </p:graphicFrame>
      <p:sp>
        <p:nvSpPr>
          <p:cNvPr id="6" name="TextBox 5"/>
          <p:cNvSpPr txBox="1"/>
          <p:nvPr/>
        </p:nvSpPr>
        <p:spPr>
          <a:xfrm>
            <a:off x="5357611" y="5421868"/>
            <a:ext cx="3581400"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    0.61      0.64       0.64     </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0.63</a:t>
            </a:r>
            <a:endParaRPr lang="en-US" b="1" dirty="0">
              <a:latin typeface="Arial" panose="020B0604020202020204" pitchFamily="34" charset="0"/>
              <a:cs typeface="Arial" panose="020B0604020202020204" pitchFamily="34" charset="0"/>
            </a:endParaRPr>
          </a:p>
        </p:txBody>
      </p:sp>
      <p:sp>
        <p:nvSpPr>
          <p:cNvPr id="7" name="TextBox 6"/>
          <p:cNvSpPr txBox="1"/>
          <p:nvPr/>
        </p:nvSpPr>
        <p:spPr>
          <a:xfrm>
            <a:off x="1447800" y="1916668"/>
            <a:ext cx="2133600" cy="353943"/>
          </a:xfrm>
          <a:prstGeom prst="rect">
            <a:avLst/>
          </a:prstGeom>
          <a:noFill/>
        </p:spPr>
        <p:txBody>
          <a:bodyPr wrap="square" rtlCol="0">
            <a:spAutoFit/>
          </a:bodyPr>
          <a:lstStyle/>
          <a:p>
            <a:pPr algn="ctr"/>
            <a:r>
              <a:rPr lang="en-US" sz="1700" b="1" dirty="0" smtClean="0"/>
              <a:t>Recall vs. Precision</a:t>
            </a:r>
            <a:endParaRPr lang="en-US" sz="1700" b="1" dirty="0"/>
          </a:p>
        </p:txBody>
      </p:sp>
      <p:sp>
        <p:nvSpPr>
          <p:cNvPr id="8" name="TextBox 7"/>
          <p:cNvSpPr txBox="1"/>
          <p:nvPr/>
        </p:nvSpPr>
        <p:spPr>
          <a:xfrm>
            <a:off x="4114800" y="5421868"/>
            <a:ext cx="14478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   Average:    </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1348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itle 1"/>
          <p:cNvSpPr txBox="1">
            <a:spLocks/>
          </p:cNvSpPr>
          <p:nvPr/>
        </p:nvSpPr>
        <p:spPr>
          <a:xfrm>
            <a:off x="457200" y="274638"/>
            <a:ext cx="8229600" cy="1143000"/>
          </a:xfrm>
          <a:prstGeom prst="rect">
            <a:avLst/>
          </a:prstGeom>
          <a:solidFill>
            <a:schemeClr val="tx2">
              <a:lumMod val="60000"/>
              <a:lumOff val="4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mtClean="0">
                <a:solidFill>
                  <a:schemeClr val="bg1"/>
                </a:solidFill>
                <a:latin typeface="Arial" panose="020B0604020202020204" pitchFamily="34" charset="0"/>
                <a:cs typeface="Arial" panose="020B0604020202020204" pitchFamily="34" charset="0"/>
              </a:rPr>
              <a:t>Logistic Regression Model</a:t>
            </a:r>
            <a:endParaRPr lang="en-US"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5" name="Content Placeholder 2"/>
              <p:cNvSpPr txBox="1">
                <a:spLocks/>
              </p:cNvSpPr>
              <p:nvPr/>
            </p:nvSpPr>
            <p:spPr>
              <a:xfrm>
                <a:off x="457200" y="1600200"/>
                <a:ext cx="8229600" cy="4571999"/>
              </a:xfrm>
              <a:prstGeom prst="rect">
                <a:avLst/>
              </a:prstGeom>
              <a:ln cmpd="thinThick">
                <a:noFill/>
              </a:ln>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Verdana" panose="020B0604030504040204" pitchFamily="34" charset="0"/>
                    <a:ea typeface="Verdana" panose="020B0604030504040204" pitchFamily="34" charset="0"/>
                    <a:cs typeface="Verdana" panose="020B0604030504040204" pitchFamily="34" charset="0"/>
                  </a:rPr>
                  <a:t>Input variables:</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lvl="1"/>
                <a:r>
                  <a:rPr lang="en-US" sz="2400" dirty="0" smtClean="0">
                    <a:latin typeface="Verdana" panose="020B0604030504040204" pitchFamily="34" charset="0"/>
                    <a:ea typeface="Verdana" panose="020B0604030504040204" pitchFamily="34" charset="0"/>
                    <a:cs typeface="Verdana" panose="020B0604030504040204" pitchFamily="34" charset="0"/>
                  </a:rPr>
                  <a:t>Day of week</a:t>
                </a:r>
              </a:p>
              <a:p>
                <a:pPr lvl="1"/>
                <a:r>
                  <a:rPr lang="en-US" sz="2400" dirty="0" smtClean="0">
                    <a:latin typeface="Verdana" panose="020B0604030504040204" pitchFamily="34" charset="0"/>
                    <a:ea typeface="Verdana" panose="020B0604030504040204" pitchFamily="34" charset="0"/>
                    <a:cs typeface="Verdana" panose="020B0604030504040204" pitchFamily="34" charset="0"/>
                  </a:rPr>
                  <a:t>Departure time </a:t>
                </a:r>
                <a:r>
                  <a:rPr lang="en-US" sz="2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t>
                </a:r>
                <a:r>
                  <a:rPr lang="en-US" sz="2400" dirty="0" smtClean="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discretized: 0-2]</a:t>
                </a:r>
              </a:p>
              <a:p>
                <a:pPr lvl="1"/>
                <a:r>
                  <a:rPr lang="en-US" sz="2400" dirty="0" smtClean="0">
                    <a:latin typeface="Verdana" panose="020B0604030504040204" pitchFamily="34" charset="0"/>
                    <a:ea typeface="Verdana" panose="020B0604030504040204" pitchFamily="34" charset="0"/>
                    <a:cs typeface="Verdana" panose="020B0604030504040204" pitchFamily="34" charset="0"/>
                  </a:rPr>
                  <a:t>Airline carrier </a:t>
                </a:r>
                <a:r>
                  <a:rPr lang="en-US" sz="2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t>
                </a:r>
                <a:r>
                  <a:rPr lang="en-US" sz="2400" dirty="0" smtClean="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binary dummy variables]</a:t>
                </a:r>
              </a:p>
              <a:p>
                <a:pPr lvl="1"/>
                <a:r>
                  <a:rPr lang="en-US" sz="2400" dirty="0" smtClean="0">
                    <a:latin typeface="Verdana" panose="020B0604030504040204" pitchFamily="34" charset="0"/>
                    <a:ea typeface="Verdana" panose="020B0604030504040204" pitchFamily="34" charset="0"/>
                    <a:cs typeface="Verdana" panose="020B0604030504040204" pitchFamily="34" charset="0"/>
                  </a:rPr>
                  <a:t>Origin </a:t>
                </a:r>
                <a:r>
                  <a:rPr lang="en-US" sz="2400" dirty="0" smtClean="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[binary dummy variables]</a:t>
                </a:r>
              </a:p>
              <a:p>
                <a:pPr lvl="1"/>
                <a:r>
                  <a:rPr lang="en-US" sz="2400" dirty="0" smtClean="0">
                    <a:latin typeface="Verdana" panose="020B0604030504040204" pitchFamily="34" charset="0"/>
                    <a:ea typeface="Verdana" panose="020B0604030504040204" pitchFamily="34" charset="0"/>
                    <a:cs typeface="Verdana" panose="020B0604030504040204" pitchFamily="34" charset="0"/>
                  </a:rPr>
                  <a:t>Destination </a:t>
                </a:r>
                <a:r>
                  <a:rPr lang="en-US" sz="2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[binary dummy variables]</a:t>
                </a:r>
              </a:p>
              <a:p>
                <a:r>
                  <a:rPr lang="en-US" dirty="0" smtClean="0">
                    <a:latin typeface="Verdana" panose="020B0604030504040204" pitchFamily="34" charset="0"/>
                    <a:ea typeface="Verdana" panose="020B0604030504040204" pitchFamily="34" charset="0"/>
                    <a:cs typeface="Verdana" panose="020B0604030504040204" pitchFamily="34" charset="0"/>
                  </a:rPr>
                  <a:t>OAK and SFO data to train and test: random samples from all years</a:t>
                </a:r>
              </a:p>
              <a:p>
                <a:r>
                  <a:rPr lang="en-US" dirty="0" smtClean="0">
                    <a:latin typeface="Verdana" panose="020B0604030504040204" pitchFamily="34" charset="0"/>
                    <a:ea typeface="Verdana" panose="020B0604030504040204" pitchFamily="34" charset="0"/>
                    <a:cs typeface="Verdana" panose="020B0604030504040204" pitchFamily="34" charset="0"/>
                  </a:rPr>
                  <a:t>Data sampling: large volume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LR algorithm </a:t>
                </a:r>
                <a:r>
                  <a:rPr lang="en-US" smtClean="0">
                    <a:latin typeface="Verdana" panose="020B0604030504040204" pitchFamily="34" charset="0"/>
                    <a:ea typeface="Verdana" panose="020B0604030504040204" pitchFamily="34" charset="0"/>
                    <a:cs typeface="Verdana" panose="020B0604030504040204" pitchFamily="34" charset="0"/>
                  </a:rPr>
                  <a:t>using STATA, </a:t>
                </a:r>
                <a:r>
                  <a:rPr lang="en-US" dirty="0" smtClean="0">
                    <a:latin typeface="Verdana" panose="020B0604030504040204" pitchFamily="34" charset="0"/>
                    <a:ea typeface="Verdana" panose="020B0604030504040204" pitchFamily="34" charset="0"/>
                    <a:cs typeface="Verdana" panose="020B0604030504040204" pitchFamily="34" charset="0"/>
                  </a:rPr>
                  <a:t>Python Pandas…</a:t>
                </a:r>
              </a:p>
              <a:p>
                <a:pPr marL="0" indent="0">
                  <a:buFont typeface="Arial" panose="020B0604020202020204" pitchFamily="34" charse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Arial" panose="020B0604020202020204" pitchFamily="34" charset="0"/>
                  <a:buNone/>
                </a:pPr>
                <a14:m/>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p:txBody>
          </p:sp>
        </mc:Choice>
        <mc:Fallback>
          <p:sp>
            <p:nvSpPr>
              <p:cNvPr id="5" name="Content Placeholder 2"/>
              <p:cNvSpPr txBox="1">
                <a:spLocks noRot="1" noChangeAspect="1" noMove="1" noResize="1" noEditPoints="1" noAdjustHandles="1" noChangeArrowheads="1" noChangeShapeType="1" noTextEdit="1"/>
              </p:cNvSpPr>
              <p:nvPr/>
            </p:nvSpPr>
            <p:spPr>
              <a:xfrm>
                <a:off x="457200" y="1600200"/>
                <a:ext cx="8229600" cy="4571999"/>
              </a:xfrm>
              <a:prstGeom prst="rect">
                <a:avLst/>
              </a:prstGeom>
              <a:blipFill rotWithShape="1">
                <a:blip r:embed="rId2"/>
                <a:stretch>
                  <a:fillRect t="-932"/>
                </a:stretch>
              </a:blipFill>
              <a:ln cmpd="thinThick">
                <a:noFill/>
              </a:ln>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533400" y="5410200"/>
            <a:ext cx="7848600" cy="613086"/>
          </a:xfrm>
          <a:prstGeom prst="rect">
            <a:avLst/>
          </a:prstGeom>
        </p:spPr>
      </p:pic>
    </p:spTree>
    <p:extLst>
      <p:ext uri="{BB962C8B-B14F-4D97-AF65-F5344CB8AC3E}">
        <p14:creationId xmlns:p14="http://schemas.microsoft.com/office/powerpoint/2010/main" val="17697730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lstStyle/>
          <a:p>
            <a:pPr algn="l"/>
            <a:r>
              <a:rPr lang="en-US" dirty="0" smtClean="0">
                <a:solidFill>
                  <a:schemeClr val="bg1"/>
                </a:solidFill>
                <a:latin typeface="Arial" panose="020B0604020202020204" pitchFamily="34" charset="0"/>
                <a:cs typeface="Arial" panose="020B0604020202020204" pitchFamily="34" charset="0"/>
              </a:rPr>
              <a:t>Logistic Regression Results</a:t>
            </a:r>
            <a:endParaRPr lang="en-US" dirty="0">
              <a:solidFill>
                <a:schemeClr val="bg1"/>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1524000"/>
            <a:ext cx="5407330"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3802363901"/>
              </p:ext>
            </p:extLst>
          </p:nvPr>
        </p:nvGraphicFramePr>
        <p:xfrm>
          <a:off x="6096000" y="1524000"/>
          <a:ext cx="2667000" cy="1752600"/>
        </p:xfrm>
        <a:graphic>
          <a:graphicData uri="http://schemas.openxmlformats.org/drawingml/2006/table">
            <a:tbl>
              <a:tblPr firstRow="1" bandRow="1">
                <a:tableStyleId>{3B4B98B0-60AC-42C2-AFA5-B58CD77FA1E5}</a:tableStyleId>
              </a:tblPr>
              <a:tblGrid>
                <a:gridCol w="1056736"/>
                <a:gridCol w="1610264"/>
              </a:tblGrid>
              <a:tr h="259644">
                <a:tc>
                  <a:txBody>
                    <a:bodyPr/>
                    <a:lstStyle/>
                    <a:p>
                      <a:pPr algn="ctr"/>
                      <a:endParaRPr lang="en-US" sz="1000" dirty="0"/>
                    </a:p>
                  </a:txBody>
                  <a:tcPr/>
                </a:tc>
                <a:tc>
                  <a:txBody>
                    <a:bodyPr/>
                    <a:lstStyle/>
                    <a:p>
                      <a:pPr algn="ctr"/>
                      <a:endParaRPr lang="en-US" sz="1000" dirty="0"/>
                    </a:p>
                  </a:txBody>
                  <a:tcPr/>
                </a:tc>
              </a:tr>
              <a:tr h="373239">
                <a:tc>
                  <a:txBody>
                    <a:bodyPr/>
                    <a:lstStyle/>
                    <a:p>
                      <a:pPr marL="0" algn="ctr" defTabSz="914400" rtl="0" eaLnBrk="1" latinLnBrk="0" hangingPunct="1"/>
                      <a:r>
                        <a:rPr lang="en-US" sz="1700" b="1" kern="1200" dirty="0" smtClean="0">
                          <a:solidFill>
                            <a:schemeClr val="tx1"/>
                          </a:solidFill>
                          <a:latin typeface="+mn-lt"/>
                          <a:ea typeface="+mn-ea"/>
                          <a:cs typeface="+mn-cs"/>
                        </a:rPr>
                        <a:t>Precision</a:t>
                      </a:r>
                      <a:endParaRPr lang="en-US" sz="1700" b="1" kern="1200" dirty="0">
                        <a:solidFill>
                          <a:schemeClr val="tx1"/>
                        </a:solidFill>
                        <a:latin typeface="+mn-lt"/>
                        <a:ea typeface="+mn-ea"/>
                        <a:cs typeface="+mn-cs"/>
                      </a:endParaRPr>
                    </a:p>
                  </a:txBody>
                  <a:tcPr>
                    <a:solidFill>
                      <a:schemeClr val="accent1">
                        <a:lumMod val="20000"/>
                        <a:lumOff val="80000"/>
                        <a:alpha val="20000"/>
                      </a:schemeClr>
                    </a:solidFill>
                  </a:tcPr>
                </a:tc>
                <a:tc>
                  <a:txBody>
                    <a:bodyPr/>
                    <a:lstStyle/>
                    <a:p>
                      <a:pPr marL="0" algn="ctr" defTabSz="914400" rtl="0" eaLnBrk="1" latinLnBrk="0" hangingPunct="1"/>
                      <a:r>
                        <a:rPr lang="en-US" sz="1800" kern="1200" dirty="0" smtClean="0"/>
                        <a:t>0.61</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r>
              <a:tr h="373239">
                <a:tc>
                  <a:txBody>
                    <a:bodyPr/>
                    <a:lstStyle/>
                    <a:p>
                      <a:pPr marL="0" algn="ctr" defTabSz="914400" rtl="0" eaLnBrk="1" latinLnBrk="0" hangingPunct="1"/>
                      <a:r>
                        <a:rPr lang="en-US" sz="1700" b="1" kern="1200" dirty="0" smtClean="0">
                          <a:solidFill>
                            <a:schemeClr val="tx1"/>
                          </a:solidFill>
                          <a:latin typeface="+mn-lt"/>
                          <a:ea typeface="+mn-ea"/>
                          <a:cs typeface="+mn-cs"/>
                        </a:rPr>
                        <a:t>Recall</a:t>
                      </a:r>
                      <a:endParaRPr lang="en-US" sz="1700" b="1" kern="1200" dirty="0">
                        <a:solidFill>
                          <a:schemeClr val="tx1"/>
                        </a:solidFill>
                        <a:latin typeface="+mn-lt"/>
                        <a:ea typeface="+mn-ea"/>
                        <a:cs typeface="+mn-cs"/>
                      </a:endParaRPr>
                    </a:p>
                  </a:txBody>
                  <a:tcPr/>
                </a:tc>
                <a:tc>
                  <a:txBody>
                    <a:bodyPr/>
                    <a:lstStyle/>
                    <a:p>
                      <a:pPr marL="0" algn="ctr" defTabSz="914400" rtl="0" eaLnBrk="1" latinLnBrk="0" hangingPunct="1"/>
                      <a:r>
                        <a:rPr lang="en-US" sz="1800" kern="1200" dirty="0" smtClean="0"/>
                        <a:t>0.59</a:t>
                      </a:r>
                      <a:endParaRPr lang="en-US" sz="1800" kern="1200" dirty="0">
                        <a:solidFill>
                          <a:schemeClr val="dk1"/>
                        </a:solidFill>
                        <a:latin typeface="+mn-lt"/>
                        <a:ea typeface="+mn-ea"/>
                        <a:cs typeface="+mn-cs"/>
                      </a:endParaRPr>
                    </a:p>
                  </a:txBody>
                  <a:tcPr marL="65594" marR="65594" marT="32797" marB="32797" anchor="ctr"/>
                </a:tc>
              </a:tr>
              <a:tr h="373239">
                <a:tc>
                  <a:txBody>
                    <a:bodyPr/>
                    <a:lstStyle/>
                    <a:p>
                      <a:pPr marL="0" algn="ctr" defTabSz="914400" rtl="0" eaLnBrk="1" latinLnBrk="0" hangingPunct="1"/>
                      <a:r>
                        <a:rPr lang="en-US" sz="1700" b="1" kern="1200" dirty="0" smtClean="0">
                          <a:solidFill>
                            <a:schemeClr val="tx1"/>
                          </a:solidFill>
                          <a:latin typeface="+mn-lt"/>
                          <a:ea typeface="+mn-ea"/>
                          <a:cs typeface="+mn-cs"/>
                        </a:rPr>
                        <a:t>Accuracy</a:t>
                      </a:r>
                      <a:endParaRPr lang="en-US" sz="1700" b="1" kern="1200" dirty="0">
                        <a:solidFill>
                          <a:schemeClr val="tx1"/>
                        </a:solidFill>
                        <a:latin typeface="+mn-lt"/>
                        <a:ea typeface="+mn-ea"/>
                        <a:cs typeface="+mn-cs"/>
                      </a:endParaRPr>
                    </a:p>
                  </a:txBody>
                  <a:tcPr>
                    <a:solidFill>
                      <a:schemeClr val="accent1">
                        <a:lumMod val="20000"/>
                        <a:lumOff val="80000"/>
                        <a:alpha val="20000"/>
                      </a:schemeClr>
                    </a:solidFill>
                  </a:tcPr>
                </a:tc>
                <a:tc>
                  <a:txBody>
                    <a:bodyPr/>
                    <a:lstStyle/>
                    <a:p>
                      <a:pPr marL="0" algn="ctr" defTabSz="914400" rtl="0" eaLnBrk="1" latinLnBrk="0" hangingPunct="1"/>
                      <a:r>
                        <a:rPr lang="en-US" sz="1800" kern="1200" dirty="0" smtClean="0"/>
                        <a:t>0.61</a:t>
                      </a:r>
                      <a:endParaRPr lang="en-US" sz="1800" kern="1200" dirty="0">
                        <a:solidFill>
                          <a:schemeClr val="dk1"/>
                        </a:solidFill>
                        <a:latin typeface="+mn-lt"/>
                        <a:ea typeface="+mn-ea"/>
                        <a:cs typeface="+mn-cs"/>
                      </a:endParaRPr>
                    </a:p>
                  </a:txBody>
                  <a:tcPr marL="65594" marR="65594" marT="32797" marB="32797" anchor="ctr">
                    <a:solidFill>
                      <a:schemeClr val="accent1">
                        <a:lumMod val="20000"/>
                        <a:lumOff val="80000"/>
                        <a:alpha val="20000"/>
                      </a:schemeClr>
                    </a:solidFill>
                  </a:tcPr>
                </a:tc>
              </a:tr>
              <a:tr h="373239">
                <a:tc>
                  <a:txBody>
                    <a:bodyPr/>
                    <a:lstStyle/>
                    <a:p>
                      <a:pPr marL="0" algn="ctr" defTabSz="914400" rtl="0" eaLnBrk="1" latinLnBrk="0" hangingPunct="1"/>
                      <a:r>
                        <a:rPr lang="en-US" sz="1700" b="1" kern="1200" dirty="0" smtClean="0">
                          <a:solidFill>
                            <a:schemeClr val="tx1"/>
                          </a:solidFill>
                          <a:latin typeface="+mn-lt"/>
                          <a:ea typeface="+mn-ea"/>
                          <a:cs typeface="+mn-cs"/>
                        </a:rPr>
                        <a:t>F-score</a:t>
                      </a:r>
                      <a:endParaRPr lang="en-US" sz="1700" b="1" kern="1200" dirty="0">
                        <a:solidFill>
                          <a:schemeClr val="tx1"/>
                        </a:solidFill>
                        <a:latin typeface="+mn-lt"/>
                        <a:ea typeface="+mn-ea"/>
                        <a:cs typeface="+mn-cs"/>
                      </a:endParaRPr>
                    </a:p>
                  </a:txBody>
                  <a:tcPr>
                    <a:solidFill>
                      <a:schemeClr val="bg1"/>
                    </a:solidFill>
                  </a:tcPr>
                </a:tc>
                <a:tc>
                  <a:txBody>
                    <a:bodyPr/>
                    <a:lstStyle/>
                    <a:p>
                      <a:pPr marL="0" algn="ctr" defTabSz="914400" rtl="0" eaLnBrk="1" latinLnBrk="0" hangingPunct="1"/>
                      <a:r>
                        <a:rPr lang="en-US" sz="1800" kern="1200" dirty="0"/>
                        <a:t>0.60</a:t>
                      </a:r>
                      <a:endParaRPr lang="en-US" sz="1800" kern="1200" dirty="0">
                        <a:solidFill>
                          <a:schemeClr val="dk1"/>
                        </a:solidFill>
                        <a:latin typeface="+mn-lt"/>
                        <a:ea typeface="+mn-ea"/>
                        <a:cs typeface="+mn-cs"/>
                      </a:endParaRPr>
                    </a:p>
                  </a:txBody>
                  <a:tcPr marL="65594" marR="65594" marT="32797" marB="32797" anchor="ctr">
                    <a:solidFill>
                      <a:schemeClr val="bg1"/>
                    </a:solidFill>
                  </a:tcPr>
                </a:tc>
              </a:tr>
            </a:tbl>
          </a:graphicData>
        </a:graphic>
      </p:graphicFrame>
      <p:sp>
        <p:nvSpPr>
          <p:cNvPr id="3" name="Rectangle 2"/>
          <p:cNvSpPr/>
          <p:nvPr/>
        </p:nvSpPr>
        <p:spPr>
          <a:xfrm>
            <a:off x="1524000" y="2971800"/>
            <a:ext cx="609600" cy="35528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6200000">
            <a:off x="1676403" y="914400"/>
            <a:ext cx="152400" cy="2590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6200000">
            <a:off x="1676400" y="1371600"/>
            <a:ext cx="152400" cy="2590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a:off x="4267200" y="1066800"/>
            <a:ext cx="152400" cy="2590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6016931" y="3928500"/>
            <a:ext cx="3050869" cy="2396100"/>
          </a:xfrm>
          <a:prstGeom prst="rect">
            <a:avLst/>
          </a:prstGeom>
        </p:spPr>
      </p:pic>
      <p:sp>
        <p:nvSpPr>
          <p:cNvPr id="13" name="TextBox 12"/>
          <p:cNvSpPr txBox="1"/>
          <p:nvPr/>
        </p:nvSpPr>
        <p:spPr>
          <a:xfrm>
            <a:off x="6324600" y="3581400"/>
            <a:ext cx="2438400" cy="276999"/>
          </a:xfrm>
          <a:prstGeom prst="rect">
            <a:avLst/>
          </a:prstGeom>
          <a:solidFill>
            <a:schemeClr val="bg1"/>
          </a:solidFill>
        </p:spPr>
        <p:txBody>
          <a:bodyPr wrap="square" rtlCol="0">
            <a:spAutoFit/>
          </a:bodyPr>
          <a:lstStyle/>
          <a:p>
            <a:pPr algn="ctr"/>
            <a:r>
              <a:rPr lang="en-US" sz="1200" b="1" dirty="0" smtClean="0"/>
              <a:t>ROC Curve</a:t>
            </a:r>
            <a:endParaRPr lang="en-US" sz="1200" b="1" dirty="0"/>
          </a:p>
        </p:txBody>
      </p:sp>
      <p:sp>
        <p:nvSpPr>
          <p:cNvPr id="14" name="TextBox 13"/>
          <p:cNvSpPr txBox="1"/>
          <p:nvPr/>
        </p:nvSpPr>
        <p:spPr>
          <a:xfrm>
            <a:off x="5940731" y="3722385"/>
            <a:ext cx="688669" cy="261610"/>
          </a:xfrm>
          <a:prstGeom prst="rect">
            <a:avLst/>
          </a:prstGeom>
          <a:solidFill>
            <a:schemeClr val="bg1"/>
          </a:solidFill>
        </p:spPr>
        <p:txBody>
          <a:bodyPr wrap="square" rtlCol="0">
            <a:spAutoFit/>
          </a:bodyPr>
          <a:lstStyle/>
          <a:p>
            <a:pPr algn="ctr"/>
            <a:r>
              <a:rPr lang="en-US" sz="1100" dirty="0" smtClean="0"/>
              <a:t>TP rate</a:t>
            </a:r>
            <a:endParaRPr lang="en-US" sz="1100" dirty="0"/>
          </a:p>
        </p:txBody>
      </p:sp>
      <p:sp>
        <p:nvSpPr>
          <p:cNvPr id="15" name="TextBox 14"/>
          <p:cNvSpPr txBox="1"/>
          <p:nvPr/>
        </p:nvSpPr>
        <p:spPr>
          <a:xfrm>
            <a:off x="7162800" y="6291590"/>
            <a:ext cx="688669" cy="261610"/>
          </a:xfrm>
          <a:prstGeom prst="rect">
            <a:avLst/>
          </a:prstGeom>
          <a:solidFill>
            <a:schemeClr val="bg1"/>
          </a:solidFill>
        </p:spPr>
        <p:txBody>
          <a:bodyPr wrap="square" rtlCol="0">
            <a:spAutoFit/>
          </a:bodyPr>
          <a:lstStyle/>
          <a:p>
            <a:pPr algn="ctr"/>
            <a:r>
              <a:rPr lang="en-US" sz="1100" dirty="0"/>
              <a:t>F</a:t>
            </a:r>
            <a:r>
              <a:rPr lang="en-US" sz="1100" dirty="0" smtClean="0"/>
              <a:t>P rate</a:t>
            </a:r>
            <a:endParaRPr lang="en-US" sz="1100" dirty="0"/>
          </a:p>
        </p:txBody>
      </p:sp>
    </p:spTree>
    <p:extLst>
      <p:ext uri="{BB962C8B-B14F-4D97-AF65-F5344CB8AC3E}">
        <p14:creationId xmlns:p14="http://schemas.microsoft.com/office/powerpoint/2010/main" val="25255283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normAutofit fontScale="90000"/>
          </a:bodyPr>
          <a:lstStyle/>
          <a:p>
            <a:pPr algn="l"/>
            <a:r>
              <a:rPr lang="en-US" dirty="0" smtClean="0">
                <a:solidFill>
                  <a:schemeClr val="bg1"/>
                </a:solidFill>
                <a:latin typeface="Arial" panose="020B0604020202020204" pitchFamily="34" charset="0"/>
                <a:cs typeface="Arial" panose="020B0604020202020204" pitchFamily="34" charset="0"/>
              </a:rPr>
              <a:t>Imagine you have to take a trip around May 20</a:t>
            </a:r>
            <a:r>
              <a:rPr lang="en-US" baseline="30000" dirty="0" smtClean="0">
                <a:solidFill>
                  <a:schemeClr val="bg1"/>
                </a:solidFill>
                <a:latin typeface="Arial" panose="020B0604020202020204" pitchFamily="34" charset="0"/>
                <a:cs typeface="Arial" panose="020B0604020202020204" pitchFamily="34" charset="0"/>
              </a:rPr>
              <a:t>th</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3581400" cy="4525963"/>
          </a:xfrm>
        </p:spPr>
        <p:txBody>
          <a:bodyPr>
            <a:normAutofit fontScale="92500" lnSpcReduction="10000"/>
          </a:bodyPr>
          <a:lstStyle/>
          <a:p>
            <a:r>
              <a:rPr lang="en-US" sz="2600" dirty="0" smtClean="0">
                <a:solidFill>
                  <a:schemeClr val="tx1">
                    <a:lumMod val="85000"/>
                    <a:lumOff val="15000"/>
                  </a:schemeClr>
                </a:solidFill>
              </a:rPr>
              <a:t>Which airport would you prefer?</a:t>
            </a:r>
          </a:p>
          <a:p>
            <a:pPr lvl="1"/>
            <a:r>
              <a:rPr lang="en-US" sz="2200" dirty="0" smtClean="0">
                <a:solidFill>
                  <a:schemeClr val="tx1">
                    <a:lumMod val="85000"/>
                    <a:lumOff val="15000"/>
                  </a:schemeClr>
                </a:solidFill>
              </a:rPr>
              <a:t>Our algorithm shows that SFO has lower probability of delays for the 3 days before and after 5/20</a:t>
            </a:r>
            <a:endParaRPr lang="en-US" sz="2200" dirty="0" smtClean="0">
              <a:solidFill>
                <a:schemeClr val="bg1">
                  <a:lumMod val="50000"/>
                </a:schemeClr>
              </a:solidFill>
            </a:endParaRPr>
          </a:p>
          <a:p>
            <a:endParaRPr lang="en-US" sz="2600" dirty="0" smtClean="0">
              <a:solidFill>
                <a:schemeClr val="tx1">
                  <a:lumMod val="85000"/>
                  <a:lumOff val="15000"/>
                </a:schemeClr>
              </a:solidFill>
            </a:endParaRPr>
          </a:p>
          <a:p>
            <a:r>
              <a:rPr lang="en-US" sz="2600" dirty="0" smtClean="0">
                <a:solidFill>
                  <a:schemeClr val="tx1">
                    <a:lumMod val="85000"/>
                    <a:lumOff val="15000"/>
                  </a:schemeClr>
                </a:solidFill>
              </a:rPr>
              <a:t>What day would you leave?</a:t>
            </a:r>
          </a:p>
          <a:p>
            <a:pPr lvl="1"/>
            <a:r>
              <a:rPr lang="en-US" sz="2200" dirty="0" smtClean="0">
                <a:solidFill>
                  <a:schemeClr val="tx1">
                    <a:lumMod val="85000"/>
                    <a:lumOff val="15000"/>
                  </a:schemeClr>
                </a:solidFill>
              </a:rPr>
              <a:t>5/19 or 5/20 are the best days to leave, given you have departure day flexibility </a:t>
            </a:r>
          </a:p>
        </p:txBody>
      </p:sp>
      <p:pic>
        <p:nvPicPr>
          <p:cNvPr id="4" name="Picture 3" descr="On Time vs. Delays.png"/>
          <p:cNvPicPr>
            <a:picLocks noChangeAspect="1"/>
          </p:cNvPicPr>
          <p:nvPr/>
        </p:nvPicPr>
        <p:blipFill rotWithShape="1">
          <a:blip r:embed="rId3">
            <a:extLst>
              <a:ext uri="{28A0092B-C50C-407E-A947-70E740481C1C}">
                <a14:useLocalDpi xmlns:a14="http://schemas.microsoft.com/office/drawing/2010/main" val="0"/>
              </a:ext>
            </a:extLst>
          </a:blip>
          <a:srcRect l="5104" r="7299"/>
          <a:stretch/>
        </p:blipFill>
        <p:spPr>
          <a:xfrm>
            <a:off x="4038600" y="1447800"/>
            <a:ext cx="4578531" cy="2514600"/>
          </a:xfrm>
          <a:prstGeom prst="rect">
            <a:avLst/>
          </a:prstGeom>
        </p:spPr>
      </p:pic>
      <p:pic>
        <p:nvPicPr>
          <p:cNvPr id="5" name="Picture 4" descr="figure_1.png"/>
          <p:cNvPicPr>
            <a:picLocks noChangeAspect="1"/>
          </p:cNvPicPr>
          <p:nvPr/>
        </p:nvPicPr>
        <p:blipFill rotWithShape="1">
          <a:blip r:embed="rId4" cstate="print">
            <a:extLst>
              <a:ext uri="{28A0092B-C50C-407E-A947-70E740481C1C}">
                <a14:useLocalDpi xmlns:a14="http://schemas.microsoft.com/office/drawing/2010/main" val="0"/>
              </a:ext>
            </a:extLst>
          </a:blip>
          <a:srcRect l="7203" r="5705"/>
          <a:stretch/>
        </p:blipFill>
        <p:spPr>
          <a:xfrm>
            <a:off x="4038601" y="4114800"/>
            <a:ext cx="4572000" cy="2286000"/>
          </a:xfrm>
          <a:prstGeom prst="rect">
            <a:avLst/>
          </a:prstGeom>
        </p:spPr>
      </p:pic>
      <p:sp>
        <p:nvSpPr>
          <p:cNvPr id="6" name="TextBox 5"/>
          <p:cNvSpPr txBox="1"/>
          <p:nvPr/>
        </p:nvSpPr>
        <p:spPr>
          <a:xfrm>
            <a:off x="5410200" y="4081790"/>
            <a:ext cx="2895600" cy="261610"/>
          </a:xfrm>
          <a:prstGeom prst="rect">
            <a:avLst/>
          </a:prstGeom>
          <a:solidFill>
            <a:schemeClr val="bg1"/>
          </a:solidFill>
        </p:spPr>
        <p:txBody>
          <a:bodyPr wrap="square" rtlCol="0">
            <a:spAutoFit/>
          </a:bodyPr>
          <a:lstStyle/>
          <a:p>
            <a:pPr algn="ctr"/>
            <a:r>
              <a:rPr lang="en-US" sz="1100" b="1" dirty="0" smtClean="0"/>
              <a:t>Probability of flight delays – SFO vs. OAK</a:t>
            </a:r>
            <a:endParaRPr lang="en-US" sz="1100" b="1" dirty="0"/>
          </a:p>
        </p:txBody>
      </p:sp>
      <p:sp>
        <p:nvSpPr>
          <p:cNvPr id="7" name="TextBox 6"/>
          <p:cNvSpPr txBox="1"/>
          <p:nvPr/>
        </p:nvSpPr>
        <p:spPr>
          <a:xfrm>
            <a:off x="4495800" y="1490990"/>
            <a:ext cx="4114800" cy="261610"/>
          </a:xfrm>
          <a:prstGeom prst="rect">
            <a:avLst/>
          </a:prstGeom>
          <a:solidFill>
            <a:schemeClr val="bg1"/>
          </a:solidFill>
        </p:spPr>
        <p:txBody>
          <a:bodyPr wrap="square" rtlCol="0">
            <a:spAutoFit/>
          </a:bodyPr>
          <a:lstStyle/>
          <a:p>
            <a:pPr algn="ctr"/>
            <a:r>
              <a:rPr lang="en-US" sz="1100" b="1" dirty="0" smtClean="0"/>
              <a:t>On-time (blue) and delayed (red) flights at SFO</a:t>
            </a:r>
            <a:endParaRPr lang="en-US" sz="1100" b="1" dirty="0"/>
          </a:p>
        </p:txBody>
      </p:sp>
      <p:sp>
        <p:nvSpPr>
          <p:cNvPr id="8" name="TextBox 7"/>
          <p:cNvSpPr txBox="1"/>
          <p:nvPr/>
        </p:nvSpPr>
        <p:spPr>
          <a:xfrm>
            <a:off x="4495800" y="2633990"/>
            <a:ext cx="3810000" cy="261610"/>
          </a:xfrm>
          <a:prstGeom prst="rect">
            <a:avLst/>
          </a:prstGeom>
          <a:solidFill>
            <a:schemeClr val="bg1"/>
          </a:solidFill>
        </p:spPr>
        <p:txBody>
          <a:bodyPr wrap="square" rtlCol="0">
            <a:spAutoFit/>
          </a:bodyPr>
          <a:lstStyle/>
          <a:p>
            <a:pPr algn="ctr"/>
            <a:r>
              <a:rPr lang="en-US" sz="1100" b="1" dirty="0" smtClean="0"/>
              <a:t>On-time (blue) and delayed (red) flights at OAK</a:t>
            </a:r>
            <a:endParaRPr lang="en-US" sz="1100" b="1" dirty="0"/>
          </a:p>
        </p:txBody>
      </p:sp>
      <p:pic>
        <p:nvPicPr>
          <p:cNvPr id="11" name="Picture 10"/>
          <p:cNvPicPr>
            <a:picLocks noChangeAspect="1"/>
          </p:cNvPicPr>
          <p:nvPr/>
        </p:nvPicPr>
        <p:blipFill>
          <a:blip r:embed="rId5"/>
          <a:stretch>
            <a:fillRect/>
          </a:stretch>
        </p:blipFill>
        <p:spPr>
          <a:xfrm>
            <a:off x="1600200" y="2514600"/>
            <a:ext cx="5892800" cy="2469166"/>
          </a:xfrm>
          <a:prstGeom prst="rect">
            <a:avLst/>
          </a:prstGeom>
        </p:spPr>
      </p:pic>
      <p:grpSp>
        <p:nvGrpSpPr>
          <p:cNvPr id="15" name="Group 14"/>
          <p:cNvGrpSpPr/>
          <p:nvPr/>
        </p:nvGrpSpPr>
        <p:grpSpPr>
          <a:xfrm>
            <a:off x="8153400" y="2667000"/>
            <a:ext cx="533400" cy="381000"/>
            <a:chOff x="8610600" y="2514600"/>
            <a:chExt cx="533400" cy="381000"/>
          </a:xfrm>
        </p:grpSpPr>
        <p:sp>
          <p:nvSpPr>
            <p:cNvPr id="9" name="Rectangle 8"/>
            <p:cNvSpPr/>
            <p:nvPr/>
          </p:nvSpPr>
          <p:spPr>
            <a:xfrm>
              <a:off x="8610600" y="2514600"/>
              <a:ext cx="457200" cy="381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686800" y="2743200"/>
              <a:ext cx="76200" cy="76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686800" y="2590800"/>
              <a:ext cx="76200" cy="762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8763000" y="2514600"/>
              <a:ext cx="338554" cy="169277"/>
            </a:xfrm>
            <a:prstGeom prst="rect">
              <a:avLst/>
            </a:prstGeom>
            <a:noFill/>
          </p:spPr>
          <p:txBody>
            <a:bodyPr wrap="none" rtlCol="0">
              <a:spAutoFit/>
            </a:bodyPr>
            <a:lstStyle/>
            <a:p>
              <a:r>
                <a:rPr lang="en-US" sz="500" dirty="0" smtClean="0"/>
                <a:t>Delay</a:t>
              </a:r>
              <a:endParaRPr lang="en-US" sz="500" dirty="0"/>
            </a:p>
          </p:txBody>
        </p:sp>
        <p:sp>
          <p:nvSpPr>
            <p:cNvPr id="14" name="TextBox 13"/>
            <p:cNvSpPr txBox="1"/>
            <p:nvPr/>
          </p:nvSpPr>
          <p:spPr>
            <a:xfrm>
              <a:off x="8728502" y="2667000"/>
              <a:ext cx="415498" cy="169277"/>
            </a:xfrm>
            <a:prstGeom prst="rect">
              <a:avLst/>
            </a:prstGeom>
            <a:noFill/>
          </p:spPr>
          <p:txBody>
            <a:bodyPr wrap="none" rtlCol="0">
              <a:spAutoFit/>
            </a:bodyPr>
            <a:lstStyle/>
            <a:p>
              <a:r>
                <a:rPr lang="en-US" sz="500" dirty="0" smtClean="0"/>
                <a:t>On Time</a:t>
              </a:r>
              <a:endParaRPr lang="en-US" sz="500" dirty="0"/>
            </a:p>
          </p:txBody>
        </p:sp>
      </p:grpSp>
    </p:spTree>
    <p:extLst>
      <p:ext uri="{BB962C8B-B14F-4D97-AF65-F5344CB8AC3E}">
        <p14:creationId xmlns:p14="http://schemas.microsoft.com/office/powerpoint/2010/main" val="34159540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TotalTime>
  <Words>737</Words>
  <Application>Microsoft Macintosh PowerPoint</Application>
  <PresentationFormat>On-screen Show (4:3)</PresentationFormat>
  <Paragraphs>127</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OAK or SFO?</vt:lpstr>
      <vt:lpstr>Problem Statement</vt:lpstr>
      <vt:lpstr>Our Approach</vt:lpstr>
      <vt:lpstr>Naïve Bayes Classifier Model</vt:lpstr>
      <vt:lpstr>Naïve Bayes Classifier Results</vt:lpstr>
      <vt:lpstr>PowerPoint Presentation</vt:lpstr>
      <vt:lpstr>Logistic Regression Results</vt:lpstr>
      <vt:lpstr>Imagine you have to take a trip around May 20th…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Ryan Jung</cp:lastModifiedBy>
  <cp:revision>54</cp:revision>
  <cp:lastPrinted>2014-05-08T22:06:06Z</cp:lastPrinted>
  <dcterms:created xsi:type="dcterms:W3CDTF">2014-05-03T20:53:12Z</dcterms:created>
  <dcterms:modified xsi:type="dcterms:W3CDTF">2014-05-08T22:38:23Z</dcterms:modified>
</cp:coreProperties>
</file>