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0" r:id="rId4"/>
  </p:sldMasterIdLst>
  <p:notesMasterIdLst>
    <p:notesMasterId r:id="rId39"/>
  </p:notesMasterIdLst>
  <p:handoutMasterIdLst>
    <p:handoutMasterId r:id="rId40"/>
  </p:handoutMasterIdLst>
  <p:sldIdLst>
    <p:sldId id="1508" r:id="rId5"/>
    <p:sldId id="1511" r:id="rId6"/>
    <p:sldId id="1541" r:id="rId7"/>
    <p:sldId id="1458" r:id="rId8"/>
    <p:sldId id="1514" r:id="rId9"/>
    <p:sldId id="1515" r:id="rId10"/>
    <p:sldId id="1516" r:id="rId11"/>
    <p:sldId id="1517" r:id="rId12"/>
    <p:sldId id="1544" r:id="rId13"/>
    <p:sldId id="1519" r:id="rId14"/>
    <p:sldId id="1549" r:id="rId15"/>
    <p:sldId id="1546" r:id="rId16"/>
    <p:sldId id="1547" r:id="rId17"/>
    <p:sldId id="1548" r:id="rId18"/>
    <p:sldId id="1524" r:id="rId19"/>
    <p:sldId id="1525" r:id="rId20"/>
    <p:sldId id="1545" r:id="rId21"/>
    <p:sldId id="1527" r:id="rId22"/>
    <p:sldId id="1528" r:id="rId23"/>
    <p:sldId id="1530" r:id="rId24"/>
    <p:sldId id="1531" r:id="rId25"/>
    <p:sldId id="1532" r:id="rId26"/>
    <p:sldId id="1533" r:id="rId27"/>
    <p:sldId id="1534" r:id="rId28"/>
    <p:sldId id="1535" r:id="rId29"/>
    <p:sldId id="1536" r:id="rId30"/>
    <p:sldId id="1550" r:id="rId31"/>
    <p:sldId id="1551" r:id="rId32"/>
    <p:sldId id="1538" r:id="rId33"/>
    <p:sldId id="1539" r:id="rId34"/>
    <p:sldId id="1542" r:id="rId35"/>
    <p:sldId id="1503" r:id="rId36"/>
    <p:sldId id="1459" r:id="rId37"/>
    <p:sldId id="1326"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719473F-C681-4F66-881D-6F0089128EC9}">
          <p14:sldIdLst>
            <p14:sldId id="1508"/>
            <p14:sldId id="1511"/>
            <p14:sldId id="1541"/>
            <p14:sldId id="1458"/>
            <p14:sldId id="1514"/>
            <p14:sldId id="1515"/>
            <p14:sldId id="1516"/>
            <p14:sldId id="1517"/>
            <p14:sldId id="1544"/>
            <p14:sldId id="1519"/>
            <p14:sldId id="1549"/>
            <p14:sldId id="1546"/>
            <p14:sldId id="1547"/>
            <p14:sldId id="1548"/>
            <p14:sldId id="1524"/>
            <p14:sldId id="1525"/>
            <p14:sldId id="1545"/>
            <p14:sldId id="1527"/>
            <p14:sldId id="1528"/>
            <p14:sldId id="1530"/>
            <p14:sldId id="1531"/>
            <p14:sldId id="1532"/>
            <p14:sldId id="1533"/>
            <p14:sldId id="1534"/>
            <p14:sldId id="1535"/>
            <p14:sldId id="1536"/>
            <p14:sldId id="1550"/>
            <p14:sldId id="1551"/>
            <p14:sldId id="1538"/>
            <p14:sldId id="1539"/>
            <p14:sldId id="1542"/>
            <p14:sldId id="1503"/>
            <p14:sldId id="1459"/>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82828"/>
    <a:srgbClr val="505050"/>
    <a:srgbClr val="D2D2D2"/>
    <a:srgbClr val="F0F0F0"/>
    <a:srgbClr val="1979CA"/>
    <a:srgbClr val="F5F6F7"/>
    <a:srgbClr val="66CBEA"/>
    <a:srgbClr val="0078D7"/>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8" autoAdjust="0"/>
    <p:restoredTop sz="85076" autoAdjust="0"/>
  </p:normalViewPr>
  <p:slideViewPr>
    <p:cSldViewPr>
      <p:cViewPr varScale="1">
        <p:scale>
          <a:sx n="107" d="100"/>
          <a:sy n="107" d="100"/>
        </p:scale>
        <p:origin x="132" y="96"/>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66" d="100"/>
        <a:sy n="66" d="100"/>
      </p:scale>
      <p:origin x="0" y="-660"/>
    </p:cViewPr>
  </p:sorterViewPr>
  <p:notesViewPr>
    <p:cSldViewPr showGuides="1">
      <p:cViewPr varScale="1">
        <p:scale>
          <a:sx n="99" d="100"/>
          <a:sy n="99" d="100"/>
        </p:scale>
        <p:origin x="3492"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5475E5-75D1-4C33-9E52-4B6587B7681B}" type="datetime8">
              <a:rPr lang="en-US" smtClean="0">
                <a:latin typeface="Segoe UI" pitchFamily="34" charset="0"/>
              </a:rPr>
              <a:t>6/6/2016 5:25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F44D8DC-50DB-4AC8-8B0C-DEB464313C91}" type="datetime8">
              <a:rPr lang="en-US" smtClean="0"/>
              <a:t>6/6/2016 5:25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office.microsoft.com/en-us/sharepoint-server-help/redir/HA104138582.aspx?CTT=5&amp;origin=HA10278838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office.microsoft.com/en-us/sharepoint-server-help/redir/HA102832401.aspx?CTT=5&amp;origin=HA102822076"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XT104067049.aspx?CTT=5&amp;origin=HA102822076"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217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B9534E-CFA2-448D-9546-F18A47A9051D}"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13350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FB02C2-3BE0-4658-AF50-21A72AC0331E}"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63207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A884FF-3B22-4CA0-B50B-446CA71DF5C7}"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947069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6FD2222-6AF0-47BF-A8B6-3E13757549B1}"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796273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2E20CE-9FD3-4E76-AB10-947749B06769}"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858814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discovery service discovers the “</a:t>
            </a:r>
            <a:r>
              <a:rPr lang="en-US" dirty="0" err="1"/>
              <a:t>MyFiles</a:t>
            </a:r>
            <a:r>
              <a:rPr lang="en-US" dirty="0"/>
              <a:t>” capability,</a:t>
            </a:r>
            <a:r>
              <a:rPr lang="en-US" baseline="0" dirty="0"/>
              <a:t> which will always try to access the OneDrive for Business library</a:t>
            </a:r>
            <a:endParaRPr lang="en-US" dirty="0"/>
          </a:p>
        </p:txBody>
      </p:sp>
      <p:sp>
        <p:nvSpPr>
          <p:cNvPr id="4" name="Date Placeholder 3"/>
          <p:cNvSpPr>
            <a:spLocks noGrp="1"/>
          </p:cNvSpPr>
          <p:nvPr>
            <p:ph type="dt" idx="10"/>
          </p:nvPr>
        </p:nvSpPr>
        <p:spPr/>
        <p:txBody>
          <a:bodyPr/>
          <a:lstStyle/>
          <a:p>
            <a:fld id="{E4FBD6BB-0826-4999-89B3-AE50420903E0}" type="datetime8">
              <a:rPr lang="en-US" smtClean="0">
                <a:solidFill>
                  <a:prstClr val="black"/>
                </a:solidFill>
              </a:rPr>
              <a:t>6/6/2016 5:25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2096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No support for $skip</a:t>
            </a:r>
            <a:r>
              <a:rPr lang="en-US" baseline="0" dirty="0"/>
              <a:t> and $</a:t>
            </a:r>
            <a:r>
              <a:rPr lang="en-US" baseline="0" dirty="0" err="1"/>
              <a:t>orderby</a:t>
            </a:r>
            <a:r>
              <a:rPr lang="en-US" baseline="0" dirty="0"/>
              <a:t> so paging is post-query</a:t>
            </a:r>
            <a:endParaRPr lang="en-US" dirty="0"/>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A3F2FD8-7467-4257-B885-8842D5F53D44}"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195923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2FEC1FF-C326-43CF-8133-F69E1956B004}"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42926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92D6AA4-2BCB-4FBE-A882-D08BD96E43D3}"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25100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C4FEBFD-20B8-47FF-9732-4951009F8750}"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592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6C93C65-D873-46DC-8A97-4A4DE205FB30}"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77175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Date Placeholder 9"/>
          <p:cNvSpPr>
            <a:spLocks noGrp="1"/>
          </p:cNvSpPr>
          <p:nvPr>
            <p:ph type="dt" idx="13"/>
          </p:nvPr>
        </p:nvSpPr>
        <p:spPr/>
        <p:txBody>
          <a:bodyPr/>
          <a:lstStyle/>
          <a:p>
            <a:fld id="{9ECBEE7F-C0EF-46E0-8E34-23B88C90EF19}" type="datetime8">
              <a:rPr lang="en-US" smtClean="0">
                <a:solidFill>
                  <a:prstClr val="black"/>
                </a:solidFill>
              </a:rPr>
              <a:t>6/6/2016 5:25 PM</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37253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10" name="Date Placeholder 9"/>
          <p:cNvSpPr>
            <a:spLocks noGrp="1"/>
          </p:cNvSpPr>
          <p:nvPr>
            <p:ph type="dt" idx="13"/>
          </p:nvPr>
        </p:nvSpPr>
        <p:spPr/>
        <p:txBody>
          <a:bodyPr/>
          <a:lstStyle/>
          <a:p>
            <a:fld id="{06CE3974-113A-49C8-9029-314009FD8D4B}" type="datetime8">
              <a:rPr lang="en-US" smtClean="0">
                <a:solidFill>
                  <a:prstClr val="black"/>
                </a:solidFill>
              </a:rPr>
              <a:t>6/6/2016 5:25 PM</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40471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Note that the OneDrive URI is hard-coded just for clarity. Normally, you would get this from the discover service.</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a:p>
            <a:pPr marL="0" marR="0" indent="0" algn="l" defTabSz="914363" rtl="0" eaLnBrk="1" fontAlgn="auto" latinLnBrk="0" hangingPunct="1">
              <a:lnSpc>
                <a:spcPct val="90000"/>
              </a:lnSpc>
              <a:spcBef>
                <a:spcPts val="0"/>
              </a:spcBef>
              <a:spcAft>
                <a:spcPts val="333"/>
              </a:spcAft>
              <a:buClrTx/>
              <a:buSzTx/>
              <a:buFontTx/>
              <a:buNone/>
              <a:tabLst/>
              <a:defRPr/>
            </a:pPr>
            <a:r>
              <a:rPr lang="en-US" dirty="0"/>
              <a:t>Paging is implemented using a $</a:t>
            </a:r>
            <a:r>
              <a:rPr lang="en-US" dirty="0" err="1"/>
              <a:t>skipToken</a:t>
            </a:r>
            <a:r>
              <a:rPr lang="en-US" baseline="0" dirty="0"/>
              <a:t> parameter on the query</a:t>
            </a:r>
            <a:endParaRPr lang="en-US" dirty="0"/>
          </a:p>
          <a:p>
            <a:endParaRPr lang="en-US" dirty="0"/>
          </a:p>
        </p:txBody>
      </p:sp>
      <p:sp>
        <p:nvSpPr>
          <p:cNvPr id="4" name="Date Placeholder 3"/>
          <p:cNvSpPr>
            <a:spLocks noGrp="1"/>
          </p:cNvSpPr>
          <p:nvPr>
            <p:ph type="dt" idx="10"/>
          </p:nvPr>
        </p:nvSpPr>
        <p:spPr/>
        <p:txBody>
          <a:bodyPr/>
          <a:lstStyle/>
          <a:p>
            <a:fld id="{132828E4-3340-4D3B-8B43-45BFE5D1ABFC}" type="datetime8">
              <a:rPr lang="en-US" smtClean="0">
                <a:solidFill>
                  <a:prstClr val="black"/>
                </a:solidFill>
              </a:rPr>
              <a:t>6/6/2016 5:26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82538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Note that the OneDrive URI is hard-coded just for clarity. Normally, you would get this from the discover service.</a:t>
            </a:r>
          </a:p>
          <a:p>
            <a:endParaRPr lang="en-US" dirty="0"/>
          </a:p>
        </p:txBody>
      </p:sp>
      <p:sp>
        <p:nvSpPr>
          <p:cNvPr id="4" name="Date Placeholder 3"/>
          <p:cNvSpPr>
            <a:spLocks noGrp="1"/>
          </p:cNvSpPr>
          <p:nvPr>
            <p:ph type="dt" idx="10"/>
          </p:nvPr>
        </p:nvSpPr>
        <p:spPr/>
        <p:txBody>
          <a:bodyPr/>
          <a:lstStyle/>
          <a:p>
            <a:fld id="{3E355E5F-392C-4985-BFF1-B9188349514E}" type="datetime8">
              <a:rPr lang="en-US" smtClean="0">
                <a:solidFill>
                  <a:prstClr val="black"/>
                </a:solidFill>
              </a:rPr>
              <a:t>6/6/2016 5:33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1845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Note that the OneDrive URI is hard-coded just for clarity. </a:t>
            </a:r>
            <a:r>
              <a:rPr lang="en-US"/>
              <a:t>Normally, you would get this from the discover service.</a:t>
            </a:r>
          </a:p>
          <a:p>
            <a:endParaRPr lang="en-US"/>
          </a:p>
        </p:txBody>
      </p:sp>
      <p:sp>
        <p:nvSpPr>
          <p:cNvPr id="4" name="Date Placeholder 3"/>
          <p:cNvSpPr>
            <a:spLocks noGrp="1"/>
          </p:cNvSpPr>
          <p:nvPr>
            <p:ph type="dt" idx="10"/>
          </p:nvPr>
        </p:nvSpPr>
        <p:spPr/>
        <p:txBody>
          <a:bodyPr/>
          <a:lstStyle/>
          <a:p>
            <a:fld id="{260139CD-3F19-4140-B395-40B86CA9C90D}" type="datetime8">
              <a:rPr lang="en-US" smtClean="0">
                <a:solidFill>
                  <a:prstClr val="black"/>
                </a:solidFill>
              </a:rPr>
              <a:t>6/6/2016 5:32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4519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759194C-FAEF-49FD-BBD4-43B243C9E4F8}"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673023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17E263E-01EC-434F-A211-C14CA6DE9D4B}"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908681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09F7516-517D-4A84-80C2-E6DD1B4C9E05}"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77345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19421F1-BDEF-421B-A6B1-CADA321D046B}"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240907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B3D44C4-D437-44B5-BADC-D1285B791729}"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4301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2632320-B926-46A2-9038-7D0C57859D7D}"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80113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669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6D312B5-779C-4E7E-8186-5A3AE8ACB5D0}" type="datetime8">
              <a:rPr lang="en-US" smtClean="0">
                <a:solidFill>
                  <a:prstClr val="black"/>
                </a:solidFill>
              </a:rPr>
              <a:t>6/6/2016 5:25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13893EF-55E8-48A3-848D-3EF51275C2D2}"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75199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20F1E4E-F224-46DC-A338-4A4DDD63BBB1}" type="datetime8">
              <a:rPr lang="en-US" smtClean="0"/>
              <a:t>6/6/2016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149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a:t> Note </a:t>
            </a:r>
            <a:r>
              <a:rPr lang="en-US" dirty="0"/>
              <a:t>   </a:t>
            </a:r>
            <a:r>
              <a:rPr lang="en-US" dirty="0">
                <a:hlinkClick r:id="rId3"/>
              </a:rPr>
              <a:t>OneDrive for Business is different from OneDrive</a:t>
            </a:r>
            <a:r>
              <a:rPr lang="en-US" dirty="0"/>
              <a:t>, which is intended for personal storage separate from your workplace. </a:t>
            </a:r>
            <a:r>
              <a:rPr lang="en-US" dirty="0">
                <a:hlinkClick r:id="rId4"/>
              </a:rPr>
              <a:t>OneDrive for Business is also different from your team site</a:t>
            </a:r>
            <a:r>
              <a:rPr lang="en-US" dirty="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4E7BCB1F-EFAC-47EA-9B7B-F2CDDEBF574C}" type="datetime8">
              <a:rPr lang="en-US" smtClean="0">
                <a:solidFill>
                  <a:prstClr val="black"/>
                </a:solidFill>
              </a:rPr>
              <a:t>6/6/2016 5:25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505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documents and folders you store in OneDrive for Business are private until you decide to share them. When you share documents and folders, you can decide whether to let people edit them, or just view them. You can also </a:t>
            </a:r>
            <a:r>
              <a:rPr lang="en-US" dirty="0">
                <a:effectLst/>
                <a:hlinkClick r:id="rId3"/>
              </a:rPr>
              <a:t>share documents or folders in a site library</a:t>
            </a:r>
            <a:r>
              <a:rPr lang="en-US" dirty="0">
                <a:effectLst/>
              </a:rPr>
              <a:t>.</a:t>
            </a:r>
          </a:p>
          <a:p>
            <a:r>
              <a:rPr lang="en-US" b="1" dirty="0"/>
              <a:t> Note </a:t>
            </a:r>
            <a:r>
              <a:rPr lang="en-US" dirty="0"/>
              <a:t>   If you’re using Office 365, you may be able share documents with external users (people not on your network) by inviting them as “Guests,” or by creating and posting guest links</a:t>
            </a:r>
          </a:p>
          <a:p>
            <a:endParaRPr lang="en-US" dirty="0"/>
          </a:p>
        </p:txBody>
      </p:sp>
      <p:sp>
        <p:nvSpPr>
          <p:cNvPr id="4" name="Date Placeholder 3"/>
          <p:cNvSpPr>
            <a:spLocks noGrp="1"/>
          </p:cNvSpPr>
          <p:nvPr>
            <p:ph type="dt" idx="10"/>
          </p:nvPr>
        </p:nvSpPr>
        <p:spPr/>
        <p:txBody>
          <a:bodyPr/>
          <a:lstStyle/>
          <a:p>
            <a:fld id="{821C22C0-1F3E-4D27-9643-E40736FFE753}" type="datetime8">
              <a:rPr lang="en-US" smtClean="0">
                <a:solidFill>
                  <a:prstClr val="black"/>
                </a:solidFill>
              </a:rPr>
              <a:t>6/6/2016 5:25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21972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OneDrive for Business sync app lets you </a:t>
            </a:r>
            <a:r>
              <a:rPr lang="en-US" dirty="0">
                <a:hlinkClick r:id="rId3"/>
              </a:rPr>
              <a:t>synchronize your OneDrive for Business library or other SharePoint site libraries to your local computer</a:t>
            </a:r>
            <a:r>
              <a:rPr lang="en-US" dirty="0"/>
              <a:t>. This sync app is available with Office 2013 or with Office 365 subscriptions that include Office 2013 applications. If you don’t have Office 2013, a </a:t>
            </a:r>
            <a:r>
              <a:rPr lang="en-US" dirty="0">
                <a:hlinkClick r:id="rId4"/>
              </a:rPr>
              <a:t>free download</a:t>
            </a:r>
            <a:r>
              <a:rPr lang="en-US" dirty="0"/>
              <a:t> of the OneDrive for Business sync app is also available. </a:t>
            </a:r>
          </a:p>
          <a:p>
            <a:r>
              <a:rPr lang="en-US" dirty="0"/>
              <a:t>To sync OneDrive for Business, sign in to Office 365 or SharePoint, select </a:t>
            </a:r>
            <a:r>
              <a:rPr lang="en-US" b="1" dirty="0"/>
              <a:t>OneDrive</a:t>
            </a:r>
            <a:r>
              <a:rPr lang="en-US" dirty="0"/>
              <a:t> at the top of the page, and then click </a:t>
            </a:r>
            <a:r>
              <a:rPr lang="en-US" b="1" dirty="0"/>
              <a:t>Sync</a:t>
            </a:r>
            <a:r>
              <a:rPr lang="en-US" dirty="0"/>
              <a:t>.</a:t>
            </a:r>
          </a:p>
          <a:p>
            <a:endParaRPr lang="en-US" dirty="0"/>
          </a:p>
          <a:p>
            <a:r>
              <a:rPr lang="en-US" dirty="0"/>
              <a:t>You’ll find your synchronized files in your File Explorer, under Favorites. If you’re syncing an Office 365 OneDrive for Business library, your synchronized files appear in the OneDrive@&lt;</a:t>
            </a:r>
            <a:r>
              <a:rPr lang="en-US" i="1" dirty="0"/>
              <a:t>organization</a:t>
            </a:r>
            <a:r>
              <a:rPr lang="en-US" dirty="0"/>
              <a:t>&gt; folder. Work on them locally if you like and your changes will be synchronized automatically with your OneDrive for Business library when you’re online.</a:t>
            </a:r>
          </a:p>
        </p:txBody>
      </p:sp>
      <p:sp>
        <p:nvSpPr>
          <p:cNvPr id="4" name="Date Placeholder 3"/>
          <p:cNvSpPr>
            <a:spLocks noGrp="1"/>
          </p:cNvSpPr>
          <p:nvPr>
            <p:ph type="dt" idx="10"/>
          </p:nvPr>
        </p:nvSpPr>
        <p:spPr/>
        <p:txBody>
          <a:bodyPr/>
          <a:lstStyle/>
          <a:p>
            <a:fld id="{A9279DD6-C44B-49F0-8543-C603BE16FAEE}" type="datetime8">
              <a:rPr lang="en-US" smtClean="0">
                <a:solidFill>
                  <a:prstClr val="black"/>
                </a:solidFill>
              </a:rPr>
              <a:t>6/6/2016 5:25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8100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a:t>
            </a:r>
            <a:r>
              <a:rPr lang="en-US" dirty="0" err="1"/>
              <a:t>api</a:t>
            </a:r>
            <a:r>
              <a:rPr lang="en-US" dirty="0"/>
              <a:t>/Files always targets the “Documents” library in a SharePoint site</a:t>
            </a:r>
          </a:p>
          <a:p>
            <a:r>
              <a:rPr lang="en-US" dirty="0"/>
              <a:t>For personal sites, this is the OneDrive for Business library</a:t>
            </a:r>
          </a:p>
        </p:txBody>
      </p:sp>
      <p:sp>
        <p:nvSpPr>
          <p:cNvPr id="4" name="Date Placeholder 3"/>
          <p:cNvSpPr>
            <a:spLocks noGrp="1"/>
          </p:cNvSpPr>
          <p:nvPr>
            <p:ph type="dt" idx="10"/>
          </p:nvPr>
        </p:nvSpPr>
        <p:spPr/>
        <p:txBody>
          <a:bodyPr/>
          <a:lstStyle/>
          <a:p>
            <a:fld id="{F62CF072-6F1E-4420-A5C7-A19CDA48A1E7}" type="datetime8">
              <a:rPr lang="en-US" smtClean="0">
                <a:solidFill>
                  <a:prstClr val="black"/>
                </a:solidFill>
              </a:rPr>
              <a:t>6/6/2016 5:25 PM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6203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20747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5361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2847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165167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46930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235688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784712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40393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34871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24160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5560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59749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626105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237346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04995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259796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49603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37701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21942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23277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81269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4657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0725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90151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44622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37248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508433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483182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1038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0257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
        <p:nvSpPr>
          <p:cNvPr id="2" name="Footer Placeholder 1"/>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3288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521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41668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5063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664901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2364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Tree>
    <p:extLst>
      <p:ext uri="{BB962C8B-B14F-4D97-AF65-F5344CB8AC3E}">
        <p14:creationId xmlns:p14="http://schemas.microsoft.com/office/powerpoint/2010/main" val="276440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rgbClr val="FFFFFF"/>
                  </a:solidFill>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rgbClr val="FFFFFF"/>
                    </a:solidFill>
                  </a:rPr>
                  <a:t>@</a:t>
                </a:r>
                <a:r>
                  <a:rPr lang="en-US" sz="1799" u="sng" dirty="0" err="1">
                    <a:solidFill>
                      <a:srgbClr val="FFFFFF"/>
                    </a:solidFill>
                  </a:rPr>
                  <a:t>OfficeDev</a:t>
                </a:r>
                <a:r>
                  <a:rPr lang="en-US" sz="1799" u="sng" dirty="0">
                    <a:solidFill>
                      <a:srgbClr val="FFFFFF"/>
                    </a:solidFill>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rPr>
              </a:br>
              <a:r>
                <a:rPr lang="en-US" sz="1799" u="sng" spc="-50" dirty="0">
                  <a:solidFill>
                    <a:srgbClr val="FFFFFF"/>
                  </a:solidFill>
                </a:rPr>
                <a:t>http://</a:t>
              </a:r>
              <a:r>
                <a:rPr lang="en-US" sz="1799" u="sng" dirty="0">
                  <a:solidFill>
                    <a:srgbClr val="FFFFFF"/>
                  </a:solidFill>
                </a:rPr>
                <a:t>dev.office.com/podcasts</a:t>
              </a:r>
              <a:r>
                <a:rPr lang="en-US" sz="1799" u="sng" spc="-50" dirty="0">
                  <a:solidFill>
                    <a:srgbClr val="FFFFFF"/>
                  </a:solidFill>
                </a:rPr>
                <a:t> </a:t>
              </a:r>
            </a:p>
            <a:p>
              <a:pPr algn="ctr" defTabSz="914005">
                <a:defRPr/>
              </a:pPr>
              <a:endParaRPr lang="en-US" sz="1764" dirty="0">
                <a:solidFill>
                  <a:srgbClr val="404040"/>
                </a:solidFill>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rgbClr val="FFFFFF"/>
                  </a:solidFill>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7635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
        <p:nvSpPr>
          <p:cNvPr id="4" name="Footer Placeholder 3"/>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9606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gs>
                    <a:gs pos="100000">
                      <a:srgbClr val="000000"/>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56297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13521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6115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9103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4820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2211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505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8273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53218779"/>
      </p:ext>
    </p:extLst>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4" r:id="rId14"/>
    <p:sldLayoutId id="2147484385" r:id="rId15"/>
    <p:sldLayoutId id="2147484386" r:id="rId16"/>
    <p:sldLayoutId id="2147484387" r:id="rId17"/>
    <p:sldLayoutId id="2147484388" r:id="rId18"/>
    <p:sldLayoutId id="2147484389" r:id="rId19"/>
    <p:sldLayoutId id="2147484390" r:id="rId20"/>
    <p:sldLayoutId id="2147484391" r:id="rId21"/>
    <p:sldLayoutId id="2147484392" r:id="rId22"/>
    <p:sldLayoutId id="2147484393" r:id="rId23"/>
    <p:sldLayoutId id="2147484394" r:id="rId24"/>
    <p:sldLayoutId id="2147484395" r:id="rId25"/>
    <p:sldLayoutId id="2147484396" r:id="rId26"/>
    <p:sldLayoutId id="2147484397" r:id="rId27"/>
    <p:sldLayoutId id="2147484398" r:id="rId28"/>
    <p:sldLayoutId id="2147484399" r:id="rId29"/>
    <p:sldLayoutId id="2147484400" r:id="rId30"/>
    <p:sldLayoutId id="2147484401" r:id="rId31"/>
    <p:sldLayoutId id="2147484402" r:id="rId32"/>
    <p:sldLayoutId id="2147484403" r:id="rId33"/>
    <p:sldLayoutId id="2147484404" r:id="rId34"/>
    <p:sldLayoutId id="2147484405" r:id="rId35"/>
    <p:sldLayoutId id="2147484406" r:id="rId36"/>
    <p:sldLayoutId id="2147484407" r:id="rId37"/>
    <p:sldLayoutId id="2147484408" r:id="rId38"/>
    <p:sldLayoutId id="2147484409" r:id="rId39"/>
    <p:sldLayoutId id="2147484410" r:id="rId40"/>
    <p:sldLayoutId id="2147484411" r:id="rId41"/>
    <p:sldLayoutId id="2147484412" r:id="rId42"/>
    <p:sldLayoutId id="2147484413" r:id="rId43"/>
    <p:sldLayoutId id="2147484414" r:id="rId44"/>
    <p:sldLayoutId id="2147484415" r:id="rId45"/>
    <p:sldLayoutId id="2147484416" r:id="rId46"/>
    <p:sldLayoutId id="2147484417"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github.com/OneDrive/onedrive-explorer-js"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hyperlink" Target="https://dev.onedrive.com/sdk/javascript-picker-saver.htm" TargetMode="External"/><Relationship Id="rId4" Type="http://schemas.openxmlformats.org/officeDocument/2006/relationships/hyperlink" Target="http://github.com/OneDrive/onedrive-explorer-wi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hyperlink" Target="https://graph.microsoft.io/docs/api-reference/v1.0/resources/drive"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hyperlink" Target="https://dev.onedrive.com/"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25.emf"/><Relationship Id="rId4" Type="http://schemas.openxmlformats.org/officeDocument/2006/relationships/image" Target="../media/image2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90137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Files API</a:t>
            </a:r>
          </a:p>
        </p:txBody>
      </p:sp>
      <p:sp>
        <p:nvSpPr>
          <p:cNvPr id="5" name="TextBox 4"/>
          <p:cNvSpPr txBox="1"/>
          <p:nvPr/>
        </p:nvSpPr>
        <p:spPr>
          <a:xfrm>
            <a:off x="274638" y="1211287"/>
            <a:ext cx="11887199" cy="683264"/>
          </a:xfrm>
          <a:prstGeom prst="rect">
            <a:avLst/>
          </a:prstGeom>
        </p:spPr>
        <p:txBody>
          <a:bodyPr vert="horz" wrap="square" lIns="182880" tIns="146304" rIns="182880" bIns="146304" rtlCol="0">
            <a:spAutoFit/>
          </a:bodyPr>
          <a:lstStyle>
            <a:defPPr>
              <a:defRPr lang="en-US"/>
            </a:defPPr>
            <a:lvl1pPr marR="0" indent="0" fontAlgn="auto">
              <a:lnSpc>
                <a:spcPct val="90000"/>
              </a:lnSpc>
              <a:spcBef>
                <a:spcPct val="20000"/>
              </a:spcBef>
              <a:spcAft>
                <a:spcPts val="0"/>
              </a:spcAft>
              <a:buClrTx/>
              <a:buSzPct val="90000"/>
              <a:buFont typeface="Arial" pitchFamily="34" charset="0"/>
              <a:buNone/>
              <a:tabLst/>
              <a:defRPr sz="4000" spc="0" baseline="0">
                <a:gradFill>
                  <a:gsLst>
                    <a:gs pos="1250">
                      <a:schemeClr val="tx2"/>
                    </a:gs>
                    <a:gs pos="99000">
                      <a:schemeClr val="tx2"/>
                    </a:gs>
                  </a:gsLst>
                  <a:lin ang="5400000" scaled="0"/>
                </a:gradFill>
                <a:latin typeface="+mj-lt"/>
              </a:defRPr>
            </a:lvl1pPr>
            <a:lvl2pPr marL="0" marR="0" lvl="1" indent="0" fontAlgn="auto">
              <a:lnSpc>
                <a:spcPct val="90000"/>
              </a:lnSpc>
              <a:spcBef>
                <a:spcPct val="20000"/>
              </a:spcBef>
              <a:spcAft>
                <a:spcPts val="0"/>
              </a:spcAft>
              <a:buClrTx/>
              <a:buSzPct val="90000"/>
              <a:buFontTx/>
              <a:buNone/>
              <a:tabLst/>
              <a:defRPr sz="2000" spc="0" baseline="0">
                <a:gradFill>
                  <a:gsLst>
                    <a:gs pos="92515">
                      <a:srgbClr val="262626"/>
                    </a:gs>
                    <a:gs pos="75000">
                      <a:srgbClr val="262626"/>
                    </a:gs>
                  </a:gsLst>
                  <a:lin ang="5400000" scaled="0"/>
                </a:gradFill>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92515">
                      <a:srgbClr val="262626"/>
                    </a:gs>
                    <a:gs pos="75000">
                      <a:srgbClr val="262626"/>
                    </a:gs>
                  </a:gsLst>
                  <a:lin ang="5400000" scaled="0"/>
                </a:gradFill>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2800" dirty="0">
                <a:latin typeface="Segoe UI Semilight" panose="020B0402040204020203" pitchFamily="34" charset="0"/>
                <a:cs typeface="Segoe UI Semilight" panose="020B0402040204020203" pitchFamily="34" charset="0"/>
              </a:rPr>
              <a:t>https://[site]/_api/Files</a:t>
            </a:r>
          </a:p>
        </p:txBody>
      </p:sp>
      <p:grpSp>
        <p:nvGrpSpPr>
          <p:cNvPr id="20" name="Group 19"/>
          <p:cNvGrpSpPr>
            <a:grpSpLocks noChangeAspect="1"/>
          </p:cNvGrpSpPr>
          <p:nvPr/>
        </p:nvGrpSpPr>
        <p:grpSpPr>
          <a:xfrm>
            <a:off x="457580" y="1845095"/>
            <a:ext cx="10244424" cy="4480560"/>
            <a:chOff x="819491" y="1845095"/>
            <a:chExt cx="10258636" cy="448677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491" y="1845095"/>
              <a:ext cx="10258636" cy="4486776"/>
            </a:xfrm>
            <a:prstGeom prst="rect">
              <a:avLst/>
            </a:prstGeom>
          </p:spPr>
        </p:pic>
        <p:sp>
          <p:nvSpPr>
            <p:cNvPr id="8" name="TextBox 7"/>
            <p:cNvSpPr txBox="1"/>
            <p:nvPr/>
          </p:nvSpPr>
          <p:spPr>
            <a:xfrm>
              <a:off x="2005201" y="3378755"/>
              <a:ext cx="3470051" cy="462305"/>
            </a:xfrm>
            <a:prstGeom prst="rect">
              <a:avLst/>
            </a:prstGeom>
            <a:noFill/>
          </p:spPr>
          <p:txBody>
            <a:bodyPr wrap="none" lIns="146304" tIns="91440" rIns="146304" bIns="91440" rtlCol="0">
              <a:spAutoFit/>
            </a:bodyPr>
            <a:lstStyle/>
            <a:p>
              <a:pPr algn="ctr">
                <a:lnSpc>
                  <a:spcPct val="90000"/>
                </a:lnSpc>
                <a:spcAft>
                  <a:spcPts val="600"/>
                </a:spcAft>
              </a:pPr>
              <a:r>
                <a:rPr lang="en-US" sz="2000" dirty="0">
                  <a:gradFill>
                    <a:gsLst>
                      <a:gs pos="92515">
                        <a:schemeClr val="tx2"/>
                      </a:gs>
                      <a:gs pos="75000">
                        <a:schemeClr val="tx2"/>
                      </a:gs>
                    </a:gsLst>
                    <a:lin ang="5400000" scaled="0"/>
                  </a:gradFill>
                </a:rPr>
                <a:t>“Entry” element for each file</a:t>
              </a:r>
            </a:p>
          </p:txBody>
        </p:sp>
        <p:sp>
          <p:nvSpPr>
            <p:cNvPr id="9" name="TextBox 8"/>
            <p:cNvSpPr txBox="1"/>
            <p:nvPr/>
          </p:nvSpPr>
          <p:spPr>
            <a:xfrm>
              <a:off x="3450911" y="5201037"/>
              <a:ext cx="1822447" cy="462305"/>
            </a:xfrm>
            <a:prstGeom prst="rect">
              <a:avLst/>
            </a:prstGeom>
            <a:noFill/>
          </p:spPr>
          <p:txBody>
            <a:bodyPr wrap="none" lIns="146304" tIns="91440" rIns="146304" bIns="91440" rtlCol="0" anchor="ctr" anchorCtr="0">
              <a:spAutoFit/>
            </a:bodyPr>
            <a:lstStyle/>
            <a:p>
              <a:pPr algn="r">
                <a:lnSpc>
                  <a:spcPct val="90000"/>
                </a:lnSpc>
                <a:spcAft>
                  <a:spcPts val="600"/>
                </a:spcAft>
              </a:pPr>
              <a:r>
                <a:rPr lang="en-US" sz="2000" dirty="0">
                  <a:gradFill>
                    <a:gsLst>
                      <a:gs pos="92515">
                        <a:schemeClr val="tx2"/>
                      </a:gs>
                      <a:gs pos="75000">
                        <a:schemeClr val="tx2"/>
                      </a:gs>
                    </a:gsLst>
                    <a:lin ang="5400000" scaled="0"/>
                  </a:gradFill>
                </a:rPr>
                <a:t>File metadata</a:t>
              </a:r>
            </a:p>
          </p:txBody>
        </p:sp>
        <p:sp>
          <p:nvSpPr>
            <p:cNvPr id="10" name="Rectangle 9"/>
            <p:cNvSpPr/>
            <p:nvPr/>
          </p:nvSpPr>
          <p:spPr bwMode="auto">
            <a:xfrm>
              <a:off x="6126480" y="2755590"/>
              <a:ext cx="502920" cy="228600"/>
            </a:xfrm>
            <a:prstGeom prst="rect">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ectangle 10"/>
            <p:cNvSpPr/>
            <p:nvPr/>
          </p:nvSpPr>
          <p:spPr bwMode="auto">
            <a:xfrm>
              <a:off x="6126480" y="4609230"/>
              <a:ext cx="502920" cy="1645920"/>
            </a:xfrm>
            <a:custGeom>
              <a:avLst/>
              <a:gdLst>
                <a:gd name="connsiteX0" fmla="*/ 0 w 548640"/>
                <a:gd name="connsiteY0" fmla="*/ 0 h 1645920"/>
                <a:gd name="connsiteX1" fmla="*/ 548640 w 548640"/>
                <a:gd name="connsiteY1" fmla="*/ 0 h 1645920"/>
                <a:gd name="connsiteX2" fmla="*/ 548640 w 548640"/>
                <a:gd name="connsiteY2" fmla="*/ 1645920 h 1645920"/>
                <a:gd name="connsiteX3" fmla="*/ 0 w 548640"/>
                <a:gd name="connsiteY3" fmla="*/ 1645920 h 1645920"/>
                <a:gd name="connsiteX4" fmla="*/ 0 w 548640"/>
                <a:gd name="connsiteY4" fmla="*/ 0 h 1645920"/>
                <a:gd name="connsiteX0" fmla="*/ 0 w 548640"/>
                <a:gd name="connsiteY0" fmla="*/ 0 h 1645920"/>
                <a:gd name="connsiteX1" fmla="*/ 548640 w 548640"/>
                <a:gd name="connsiteY1" fmla="*/ 0 h 1645920"/>
                <a:gd name="connsiteX2" fmla="*/ 548322 w 548640"/>
                <a:gd name="connsiteY2" fmla="*/ 1242930 h 1645920"/>
                <a:gd name="connsiteX3" fmla="*/ 548640 w 548640"/>
                <a:gd name="connsiteY3" fmla="*/ 1645920 h 1645920"/>
                <a:gd name="connsiteX4" fmla="*/ 0 w 548640"/>
                <a:gd name="connsiteY4" fmla="*/ 1645920 h 1645920"/>
                <a:gd name="connsiteX5" fmla="*/ 0 w 548640"/>
                <a:gd name="connsiteY5" fmla="*/ 0 h 1645920"/>
                <a:gd name="connsiteX0" fmla="*/ 548322 w 639762"/>
                <a:gd name="connsiteY0" fmla="*/ 1242930 h 1645920"/>
                <a:gd name="connsiteX1" fmla="*/ 548640 w 639762"/>
                <a:gd name="connsiteY1" fmla="*/ 1645920 h 1645920"/>
                <a:gd name="connsiteX2" fmla="*/ 0 w 639762"/>
                <a:gd name="connsiteY2" fmla="*/ 1645920 h 1645920"/>
                <a:gd name="connsiteX3" fmla="*/ 0 w 639762"/>
                <a:gd name="connsiteY3" fmla="*/ 0 h 1645920"/>
                <a:gd name="connsiteX4" fmla="*/ 548640 w 639762"/>
                <a:gd name="connsiteY4" fmla="*/ 0 h 1645920"/>
                <a:gd name="connsiteX5" fmla="*/ 639762 w 639762"/>
                <a:gd name="connsiteY5" fmla="*/ 1334370 h 1645920"/>
                <a:gd name="connsiteX0" fmla="*/ 548322 w 548640"/>
                <a:gd name="connsiteY0" fmla="*/ 1242930 h 1645920"/>
                <a:gd name="connsiteX1" fmla="*/ 548640 w 548640"/>
                <a:gd name="connsiteY1" fmla="*/ 1645920 h 1645920"/>
                <a:gd name="connsiteX2" fmla="*/ 0 w 548640"/>
                <a:gd name="connsiteY2" fmla="*/ 1645920 h 1645920"/>
                <a:gd name="connsiteX3" fmla="*/ 0 w 548640"/>
                <a:gd name="connsiteY3" fmla="*/ 0 h 1645920"/>
                <a:gd name="connsiteX4" fmla="*/ 548640 w 548640"/>
                <a:gd name="connsiteY4" fmla="*/ 0 h 1645920"/>
                <a:gd name="connsiteX0" fmla="*/ 548640 w 548640"/>
                <a:gd name="connsiteY0" fmla="*/ 1645920 h 1645920"/>
                <a:gd name="connsiteX1" fmla="*/ 0 w 548640"/>
                <a:gd name="connsiteY1" fmla="*/ 1645920 h 1645920"/>
                <a:gd name="connsiteX2" fmla="*/ 0 w 548640"/>
                <a:gd name="connsiteY2" fmla="*/ 0 h 1645920"/>
                <a:gd name="connsiteX3" fmla="*/ 548640 w 548640"/>
                <a:gd name="connsiteY3" fmla="*/ 0 h 1645920"/>
              </a:gdLst>
              <a:ahLst/>
              <a:cxnLst>
                <a:cxn ang="0">
                  <a:pos x="connsiteX0" y="connsiteY0"/>
                </a:cxn>
                <a:cxn ang="0">
                  <a:pos x="connsiteX1" y="connsiteY1"/>
                </a:cxn>
                <a:cxn ang="0">
                  <a:pos x="connsiteX2" y="connsiteY2"/>
                </a:cxn>
                <a:cxn ang="0">
                  <a:pos x="connsiteX3" y="connsiteY3"/>
                </a:cxn>
              </a:cxnLst>
              <a:rect l="l" t="t" r="r" b="b"/>
              <a:pathLst>
                <a:path w="548640" h="1645920">
                  <a:moveTo>
                    <a:pt x="548640" y="1645920"/>
                  </a:moveTo>
                  <a:lnTo>
                    <a:pt x="0" y="1645920"/>
                  </a:lnTo>
                  <a:lnTo>
                    <a:pt x="0" y="0"/>
                  </a:lnTo>
                  <a:lnTo>
                    <a:pt x="548640" y="0"/>
                  </a:lnTo>
                </a:path>
              </a:pathLst>
            </a:custGeom>
            <a:ln w="3175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7" name="Straight Arrow Connector 16"/>
            <p:cNvCxnSpPr/>
            <p:nvPr/>
          </p:nvCxnSpPr>
          <p:spPr>
            <a:xfrm>
              <a:off x="5212080" y="5432190"/>
              <a:ext cx="897355" cy="0"/>
            </a:xfrm>
            <a:prstGeom prst="straightConnector1">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cxnSp>
        <p:sp>
          <p:nvSpPr>
            <p:cNvPr id="18" name="Rectangle 13"/>
            <p:cNvSpPr/>
            <p:nvPr/>
          </p:nvSpPr>
          <p:spPr bwMode="auto">
            <a:xfrm flipV="1">
              <a:off x="3740226" y="2869890"/>
              <a:ext cx="2362425" cy="549401"/>
            </a:xfrm>
            <a:custGeom>
              <a:avLst/>
              <a:gdLst>
                <a:gd name="connsiteX0" fmla="*/ 0 w 4471722"/>
                <a:gd name="connsiteY0" fmla="*/ 0 h 640080"/>
                <a:gd name="connsiteX1" fmla="*/ 4471722 w 4471722"/>
                <a:gd name="connsiteY1" fmla="*/ 0 h 640080"/>
                <a:gd name="connsiteX2" fmla="*/ 4471722 w 4471722"/>
                <a:gd name="connsiteY2" fmla="*/ 640080 h 640080"/>
                <a:gd name="connsiteX3" fmla="*/ 0 w 4471722"/>
                <a:gd name="connsiteY3" fmla="*/ 640080 h 640080"/>
                <a:gd name="connsiteX4" fmla="*/ 0 w 4471722"/>
                <a:gd name="connsiteY4" fmla="*/ 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640080 h 640080"/>
                <a:gd name="connsiteX1" fmla="*/ 0 w 4563162"/>
                <a:gd name="connsiteY1" fmla="*/ 640080 h 640080"/>
                <a:gd name="connsiteX2" fmla="*/ 0 w 4563162"/>
                <a:gd name="connsiteY2" fmla="*/ 0 h 640080"/>
                <a:gd name="connsiteX3" fmla="*/ 4563162 w 4563162"/>
                <a:gd name="connsiteY3" fmla="*/ 91440 h 640080"/>
                <a:gd name="connsiteX0" fmla="*/ 4471722 w 4471722"/>
                <a:gd name="connsiteY0" fmla="*/ 640080 h 640080"/>
                <a:gd name="connsiteX1" fmla="*/ 0 w 4471722"/>
                <a:gd name="connsiteY1" fmla="*/ 640080 h 640080"/>
                <a:gd name="connsiteX2" fmla="*/ 0 w 4471722"/>
                <a:gd name="connsiteY2" fmla="*/ 0 h 640080"/>
              </a:gdLst>
              <a:ahLst/>
              <a:cxnLst>
                <a:cxn ang="0">
                  <a:pos x="connsiteX0" y="connsiteY0"/>
                </a:cxn>
                <a:cxn ang="0">
                  <a:pos x="connsiteX1" y="connsiteY1"/>
                </a:cxn>
                <a:cxn ang="0">
                  <a:pos x="connsiteX2" y="connsiteY2"/>
                </a:cxn>
              </a:cxnLst>
              <a:rect l="l" t="t" r="r" b="b"/>
              <a:pathLst>
                <a:path w="4471722" h="640080">
                  <a:moveTo>
                    <a:pt x="4471722" y="640080"/>
                  </a:moveTo>
                  <a:lnTo>
                    <a:pt x="0" y="640080"/>
                  </a:lnTo>
                  <a:lnTo>
                    <a:pt x="0" y="0"/>
                  </a:lnTo>
                </a:path>
              </a:pathLst>
            </a:custGeom>
            <a:ln w="31750">
              <a:solidFill>
                <a:schemeClr val="tx2"/>
              </a:solidFill>
              <a:miter lim="800000"/>
              <a:headEnd type="arrow"/>
              <a:tailEnd type="none"/>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1" name="Footer Placeholder 20"/>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414147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39" y="754092"/>
            <a:ext cx="5669599"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Use the colon to denote a path within the drive</a:t>
            </a:r>
          </a:p>
          <a:p>
            <a:pPr marL="0" lvl="1" indent="0">
              <a:buNone/>
            </a:pPr>
            <a:r>
              <a:rPr lang="en-US" sz="1900" dirty="0">
                <a:latin typeface="Consolas" panose="020B0609020204030204" pitchFamily="49" charset="0"/>
                <a:cs typeface="Consolas" panose="020B0609020204030204" pitchFamily="49" charset="0"/>
              </a:rPr>
              <a:t>/drive/root:/Contoso/</a:t>
            </a:r>
            <a:r>
              <a:rPr lang="en-US" sz="1900" dirty="0" err="1">
                <a:latin typeface="Consolas" panose="020B0609020204030204" pitchFamily="49" charset="0"/>
                <a:cs typeface="Consolas" panose="020B0609020204030204" pitchFamily="49" charset="0"/>
              </a:rPr>
              <a:t>ProjectA</a:t>
            </a:r>
            <a:r>
              <a:rPr lang="en-US" sz="1900" dirty="0">
                <a:latin typeface="Consolas" panose="020B0609020204030204" pitchFamily="49" charset="0"/>
                <a:cs typeface="Consolas" panose="020B0609020204030204" pitchFamily="49" charset="0"/>
              </a:rPr>
              <a:t>:/children</a:t>
            </a:r>
          </a:p>
          <a:p>
            <a:pPr marL="0" lvl="1" indent="0">
              <a:buNone/>
            </a:pPr>
            <a:r>
              <a:rPr lang="en-US" sz="1900" dirty="0">
                <a:latin typeface="Consolas" panose="020B0609020204030204" pitchFamily="49" charset="0"/>
                <a:cs typeface="Consolas" panose="020B0609020204030204" pitchFamily="49" charset="0"/>
              </a:rPr>
              <a:t>/drive/items/F0A1291828!101/children</a:t>
            </a:r>
            <a:endParaRPr lang="en-US" sz="1900" dirty="0"/>
          </a:p>
          <a:p>
            <a:r>
              <a:rPr lang="en-US"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Combine ID and path</a:t>
            </a:r>
          </a:p>
          <a:p>
            <a:pPr marL="0" lvl="1" indent="0">
              <a:buNone/>
            </a:pPr>
            <a:r>
              <a:rPr lang="en-US" sz="1900" dirty="0">
                <a:latin typeface="Consolas" panose="020B0609020204030204" pitchFamily="49" charset="0"/>
                <a:cs typeface="Consolas" panose="020B0609020204030204" pitchFamily="49" charset="0"/>
              </a:rPr>
              <a:t>/drive/items/F0A..19:/document1.docx</a:t>
            </a:r>
          </a:p>
          <a:p>
            <a:r>
              <a:rPr lang="en-US"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Address entities on items</a:t>
            </a:r>
          </a:p>
          <a:p>
            <a:pPr marL="0" lvl="1" indent="0">
              <a:buNone/>
            </a:pPr>
            <a:r>
              <a:rPr lang="en-US" sz="1900" dirty="0">
                <a:latin typeface="Consolas" panose="020B0609020204030204" pitchFamily="49" charset="0"/>
                <a:cs typeface="Consolas" panose="020B0609020204030204" pitchFamily="49" charset="0"/>
              </a:rPr>
              <a:t>/drive/items/F0A..19/thumbnails/0/large</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Navigating items </a:t>
            </a:r>
            <a:br>
              <a:rPr lang="en-US" sz="4400" dirty="0">
                <a:gradFill>
                  <a:gsLst>
                    <a:gs pos="100000">
                      <a:srgbClr val="FFFFFF"/>
                    </a:gs>
                    <a:gs pos="0">
                      <a:srgbClr val="FFFFFF"/>
                    </a:gs>
                  </a:gsLst>
                  <a:lin ang="5400000" scaled="0"/>
                </a:gradFill>
                <a:latin typeface="+mj-lt"/>
                <a:cs typeface="Segoe UI" pitchFamily="34" charset="0"/>
              </a:rPr>
            </a:br>
            <a:r>
              <a:rPr lang="en-US" sz="4400" dirty="0">
                <a:gradFill>
                  <a:gsLst>
                    <a:gs pos="100000">
                      <a:srgbClr val="FFFFFF"/>
                    </a:gs>
                    <a:gs pos="0">
                      <a:srgbClr val="FFFFFF"/>
                    </a:gs>
                  </a:gsLst>
                  <a:lin ang="5400000" scaled="0"/>
                </a:gradFill>
                <a:latin typeface="+mj-lt"/>
                <a:cs typeface="Segoe UI" pitchFamily="34" charset="0"/>
              </a:rPr>
              <a:t>your way</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296538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5212347"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Callable on any folder, not just the root</a:t>
            </a:r>
          </a:p>
          <a:p>
            <a:r>
              <a:rPr lang="en-US" dirty="0"/>
              <a:t>Based on a sync token, returns items changed since token was generated</a:t>
            </a:r>
          </a:p>
          <a:p>
            <a:r>
              <a:rPr lang="en-US" dirty="0"/>
              <a:t>Deleted items are returned with “deleted” property</a:t>
            </a:r>
          </a:p>
          <a:p>
            <a:r>
              <a:rPr lang="en-US" dirty="0"/>
              <a:t>Moving an item out of the hierarchy will make you resync</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Sync changes</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209684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4663703"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A home for content created in your app</a:t>
            </a:r>
          </a:p>
          <a:p>
            <a:r>
              <a:rPr lang="en-US" dirty="0"/>
              <a:t>Keep your app files in a known location</a:t>
            </a:r>
          </a:p>
          <a:p>
            <a:r>
              <a:rPr lang="en-US" dirty="0"/>
              <a:t>No need to create folders</a:t>
            </a:r>
          </a:p>
          <a:p>
            <a:r>
              <a:rPr lang="en-US" dirty="0"/>
              <a:t>Restricted access to only your folder makes your app more trustworthy</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App folders</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378543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5669598"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2700"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Upload up to 10 GB using this method </a:t>
            </a:r>
          </a:p>
          <a:p>
            <a:pPr marL="0" lvl="1" indent="0">
              <a:buNone/>
            </a:pP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upload.createSession</a:t>
            </a:r>
            <a:endParaRPr lang="en-US" dirty="0">
              <a:latin typeface="Consolas" panose="020B0609020204030204" pitchFamily="49" charset="0"/>
              <a:cs typeface="Consolas" panose="020B0609020204030204" pitchFamily="49" charset="0"/>
            </a:endParaRPr>
          </a:p>
          <a:p>
            <a:pPr marL="233363" lvl="2" indent="0">
              <a:buNone/>
            </a:pPr>
            <a:r>
              <a:rPr lang="en-US" dirty="0"/>
              <a:t>Provide the details of the file you are uploading</a:t>
            </a:r>
          </a:p>
          <a:p>
            <a:r>
              <a:rPr lang="en-US" sz="2700" dirty="0">
                <a:gradFill>
                  <a:gsLst>
                    <a:gs pos="92515">
                      <a:schemeClr val="tx2"/>
                    </a:gs>
                    <a:gs pos="75000">
                      <a:schemeClr val="tx2"/>
                    </a:gs>
                  </a:gsLst>
                  <a:lin ang="5400000" scaled="0"/>
                </a:gradFill>
                <a:latin typeface="Segoe UI Semilight" panose="020B0402040204020203" pitchFamily="34" charset="0"/>
                <a:cs typeface="Segoe UI Semilight" panose="020B0402040204020203" pitchFamily="34" charset="0"/>
              </a:rPr>
              <a:t>If the file is available on the internet, use “Upload from URL” instead </a:t>
            </a:r>
          </a:p>
          <a:p>
            <a:pPr marL="0" lvl="1" indent="0">
              <a:buNone/>
            </a:pPr>
            <a:r>
              <a:rPr lang="en-US" dirty="0"/>
              <a:t>PUT fragments until complete</a:t>
            </a:r>
          </a:p>
          <a:p>
            <a:pPr marL="233363" lvl="2" indent="0">
              <a:buNone/>
            </a:pPr>
            <a:r>
              <a:rPr lang="en-US" dirty="0"/>
              <a:t>Create and upload requests with sequential fragments of the file until the whole file is uploaded</a:t>
            </a:r>
          </a:p>
          <a:p>
            <a:pPr marL="233363" lvl="2" indent="0">
              <a:buNone/>
            </a:pPr>
            <a:r>
              <a:rPr lang="en-US" dirty="0"/>
              <a:t>When the last fragment is received, the file is added to the user’s OneDrive</a:t>
            </a:r>
            <a:endParaRPr lang="en-US" sz="3200" dirty="0"/>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Large files</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247971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5938838" cy="1292662"/>
          </a:xfrm>
        </p:spPr>
        <p:txBody>
          <a:bodyPr/>
          <a:lstStyle/>
          <a:p>
            <a:r>
              <a:rPr lang="en-US" dirty="0"/>
              <a:t>File operations with </a:t>
            </a:r>
            <a:r>
              <a:rPr lang="en-US" dirty="0" err="1"/>
              <a:t>SharePointClient</a:t>
            </a:r>
            <a:endParaRPr lang="en-US" dirty="0"/>
          </a:p>
        </p:txBody>
      </p:sp>
      <p:sp>
        <p:nvSpPr>
          <p:cNvPr id="3" name="Text Placeholder 2"/>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360506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SharePointClient class</a:t>
            </a:r>
            <a:endParaRPr lang="en-US" dirty="0"/>
          </a:p>
        </p:txBody>
      </p:sp>
      <p:sp>
        <p:nvSpPr>
          <p:cNvPr id="2" name="Text Placeholder 1"/>
          <p:cNvSpPr>
            <a:spLocks noGrp="1"/>
          </p:cNvSpPr>
          <p:nvPr>
            <p:ph type="body" sz="quarter" idx="10"/>
          </p:nvPr>
        </p:nvSpPr>
        <p:spPr>
          <a:xfrm>
            <a:off x="274638" y="1212850"/>
            <a:ext cx="11887200" cy="2092881"/>
          </a:xfrm>
        </p:spPr>
        <p:txBody>
          <a:bodyPr/>
          <a:lstStyle/>
          <a:p>
            <a:r>
              <a:rPr lang="en-US" dirty="0"/>
              <a:t>Discovery Service discovers “</a:t>
            </a:r>
            <a:r>
              <a:rPr lang="en-US" dirty="0" err="1">
                <a:latin typeface="Consolas" panose="020B0609020204030204" pitchFamily="49" charset="0"/>
                <a:cs typeface="Consolas" panose="020B0609020204030204" pitchFamily="49" charset="0"/>
              </a:rPr>
              <a:t>MyFiles</a:t>
            </a:r>
            <a:r>
              <a:rPr lang="en-US" dirty="0"/>
              <a:t>” capability</a:t>
            </a:r>
          </a:p>
          <a:p>
            <a:pPr lvl="1"/>
            <a:r>
              <a:rPr lang="en-US" dirty="0"/>
              <a:t>Returns tenant and user-specific URL for user’s OneDrive for Business</a:t>
            </a:r>
          </a:p>
          <a:p>
            <a:pPr lvl="1"/>
            <a:endParaRPr lang="en-US" dirty="0"/>
          </a:p>
          <a:p>
            <a:r>
              <a:rPr lang="en-US" dirty="0" err="1">
                <a:latin typeface="Consolas" panose="020B0609020204030204" pitchFamily="49" charset="0"/>
                <a:cs typeface="Consolas" panose="020B0609020204030204" pitchFamily="49" charset="0"/>
              </a:rPr>
              <a:t>SharePointClient.Files</a:t>
            </a:r>
            <a:r>
              <a:rPr lang="en-US" dirty="0"/>
              <a:t> abstracts Files API</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File operations with </a:t>
            </a:r>
            <a:r>
              <a:rPr lang="en-US" sz="1400" dirty="0" err="1">
                <a:gradFill>
                  <a:gsLst>
                    <a:gs pos="8367">
                      <a:srgbClr val="000000"/>
                    </a:gs>
                    <a:gs pos="31000">
                      <a:srgbClr val="000000"/>
                    </a:gs>
                  </a:gsLst>
                  <a:lin ang="5400000" scaled="0"/>
                </a:gradFill>
              </a:rPr>
              <a:t>SharePointClient</a:t>
            </a:r>
            <a:endParaRPr lang="en-US" dirty="0">
              <a:solidFill>
                <a:srgbClr val="000000">
                  <a:tint val="75000"/>
                </a:srgbClr>
              </a:solidFill>
            </a:endParaRPr>
          </a:p>
        </p:txBody>
      </p:sp>
      <p:sp>
        <p:nvSpPr>
          <p:cNvPr id="8" name="Rectangle 7"/>
          <p:cNvSpPr/>
          <p:nvPr/>
        </p:nvSpPr>
        <p:spPr>
          <a:xfrm>
            <a:off x="457580" y="3131506"/>
            <a:ext cx="10104231" cy="3323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r>
              <a:rPr lang="en-US" sz="1600" dirty="0" err="1">
                <a:solidFill>
                  <a:srgbClr val="2B91AF"/>
                </a:solidFill>
                <a:highlight>
                  <a:srgbClr val="FFFFFF"/>
                </a:highlight>
                <a:latin typeface="Consolas" panose="020B0609020204030204" pitchFamily="49" charset="0"/>
              </a:rPr>
              <a:t>DiscoveryContext</a:t>
            </a:r>
            <a:r>
              <a:rPr lang="en-US" sz="1600" dirty="0">
                <a:solidFill>
                  <a:srgbClr val="000000"/>
                </a:solidFill>
                <a:highlight>
                  <a:srgbClr val="FFFFFF"/>
                </a:highlight>
                <a:latin typeface="Consolas" panose="020B0609020204030204" pitchFamily="49" charset="0"/>
              </a:rPr>
              <a:t> disco = </a:t>
            </a:r>
            <a:r>
              <a:rPr lang="en-US" sz="1600" dirty="0" err="1">
                <a:solidFill>
                  <a:srgbClr val="000000"/>
                </a:solidFill>
                <a:highlight>
                  <a:srgbClr val="FFFFFF"/>
                </a:highlight>
                <a:latin typeface="Consolas" panose="020B0609020204030204" pitchFamily="49" charset="0"/>
              </a:rPr>
              <a:t>GetFromCache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DiscoveryContext</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DiscoveryContext</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err="1">
                <a:solidFill>
                  <a:srgbClr val="0000FF"/>
                </a:solidFill>
                <a:highlight>
                  <a:srgbClr val="FFFFFF"/>
                </a:highlight>
                <a:latin typeface="Consolas" panose="020B0609020204030204" pitchFamily="49" charset="0"/>
              </a:rPr>
              <a:t>var</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dcr</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disco.DiscoverCapabilityAsync</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MyFiles</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SharePointClient</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dcr.ServiceEndpointUri</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async</a:t>
            </a:r>
            <a:r>
              <a:rPr lang="en-US" sz="1600" dirty="0">
                <a:solidFill>
                  <a:srgbClr val="000000"/>
                </a:solidFill>
                <a:highlight>
                  <a:srgbClr val="FFFFFF"/>
                </a:highlight>
                <a:latin typeface="Consolas" panose="020B0609020204030204" pitchFamily="49" charset="0"/>
              </a:rPr>
              <a:t> () =&gt;</a:t>
            </a:r>
          </a:p>
          <a:p>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await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disco.AuthenticationContext.AcquireTokenByRefreshTokenAsync</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SessionCache</a:t>
            </a:r>
            <a:r>
              <a:rPr lang="en-US" sz="1600" dirty="0">
                <a:solidFill>
                  <a:srgbClr val="000000"/>
                </a:solidFill>
                <a:highlight>
                  <a:srgbClr val="FFFFFF"/>
                </a:highlight>
                <a:latin typeface="Consolas" panose="020B0609020204030204" pitchFamily="49" charset="0"/>
              </a:rPr>
              <a:t>().Read(</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RefreshToken</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Microsoft.IdentityModel.Clients.ActiveDirectory.ClientCredential(</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disco.AppIdentity.ClientId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disco.AppIdentity.ClientSecret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dcr.ServiceResourceId</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AccessToken</a:t>
            </a:r>
            <a:r>
              <a:rPr lang="en-US" sz="1600"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87961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5212347"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t>Read files collection</a:t>
            </a:r>
          </a:p>
          <a:p>
            <a:r>
              <a:rPr lang="en-US" dirty="0"/>
              <a:t>Can also read an individual folder</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Reading file metadata</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ooter Placeholder 3"/>
          <p:cNvSpPr>
            <a:spLocks noGrp="1"/>
          </p:cNvSpPr>
          <p:nvPr>
            <p:ph type="ftr" sz="quarter" idx="10"/>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File operations with </a:t>
            </a:r>
            <a:r>
              <a:rPr lang="en-US" sz="1400" dirty="0" err="1">
                <a:gradFill>
                  <a:gsLst>
                    <a:gs pos="8367">
                      <a:srgbClr val="000000"/>
                    </a:gs>
                    <a:gs pos="31000">
                      <a:srgbClr val="000000"/>
                    </a:gs>
                  </a:gsLst>
                  <a:lin ang="5400000" scaled="0"/>
                </a:gradFill>
              </a:rPr>
              <a:t>SharePointClient</a:t>
            </a:r>
            <a:endParaRPr lang="en-US" dirty="0">
              <a:solidFill>
                <a:srgbClr val="000000">
                  <a:tint val="75000"/>
                </a:srgbClr>
              </a:solidFill>
            </a:endParaRPr>
          </a:p>
        </p:txBody>
      </p:sp>
    </p:spTree>
    <p:extLst>
      <p:ext uri="{BB962C8B-B14F-4D97-AF65-F5344CB8AC3E}">
        <p14:creationId xmlns:p14="http://schemas.microsoft.com/office/powerpoint/2010/main" val="221604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Uploading a new file</a:t>
            </a:r>
          </a:p>
        </p:txBody>
      </p:sp>
      <p:sp>
        <p:nvSpPr>
          <p:cNvPr id="2" name="Text Placeholder 1"/>
          <p:cNvSpPr>
            <a:spLocks noGrp="1"/>
          </p:cNvSpPr>
          <p:nvPr>
            <p:ph type="body" sz="quarter" idx="10"/>
          </p:nvPr>
        </p:nvSpPr>
        <p:spPr>
          <a:xfrm>
            <a:off x="274638" y="1212850"/>
            <a:ext cx="11887200" cy="1754326"/>
          </a:xfrm>
        </p:spPr>
        <p:txBody>
          <a:bodyPr/>
          <a:lstStyle/>
          <a:p>
            <a:r>
              <a:rPr lang="en-US" dirty="0"/>
              <a:t>Use </a:t>
            </a:r>
            <a:r>
              <a:rPr lang="en-US" dirty="0" err="1">
                <a:latin typeface="Consolas" panose="020B0609020204030204" pitchFamily="49" charset="0"/>
                <a:cs typeface="Consolas" panose="020B0609020204030204" pitchFamily="49" charset="0"/>
              </a:rPr>
              <a:t>AddAsync</a:t>
            </a:r>
            <a:r>
              <a:rPr lang="en-US" dirty="0"/>
              <a:t> method</a:t>
            </a:r>
          </a:p>
          <a:p>
            <a:pPr lvl="1"/>
            <a:endParaRPr lang="en-US" dirty="0"/>
          </a:p>
          <a:p>
            <a:r>
              <a:rPr lang="en-US" dirty="0"/>
              <a:t>Provide a file name and the file stream</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File operations with </a:t>
            </a:r>
            <a:r>
              <a:rPr lang="en-US" sz="1400" dirty="0" err="1">
                <a:gradFill>
                  <a:gsLst>
                    <a:gs pos="8367">
                      <a:srgbClr val="000000"/>
                    </a:gs>
                    <a:gs pos="31000">
                      <a:srgbClr val="000000"/>
                    </a:gs>
                  </a:gsLst>
                  <a:lin ang="5400000" scaled="0"/>
                </a:gradFill>
              </a:rPr>
              <a:t>SharePointClient</a:t>
            </a:r>
            <a:endParaRPr lang="en-US" dirty="0">
              <a:solidFill>
                <a:srgbClr val="000000">
                  <a:tint val="75000"/>
                </a:srgbClr>
              </a:solidFill>
            </a:endParaRPr>
          </a:p>
        </p:txBody>
      </p:sp>
      <p:sp>
        <p:nvSpPr>
          <p:cNvPr id="7" name="Rectangle 6"/>
          <p:cNvSpPr/>
          <p:nvPr/>
        </p:nvSpPr>
        <p:spPr>
          <a:xfrm>
            <a:off x="457580" y="3131506"/>
            <a:ext cx="942068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r>
              <a:rPr lang="en-US" dirty="0" err="1">
                <a:solidFill>
                  <a:srgbClr val="2B91AF"/>
                </a:solidFill>
                <a:highlight>
                  <a:srgbClr val="FFFFFF"/>
                </a:highlight>
                <a:latin typeface="Consolas" panose="020B0609020204030204" pitchFamily="49" charset="0"/>
              </a:rPr>
              <a:t>SharePointClient</a:t>
            </a:r>
            <a:r>
              <a:rPr lang="en-US" dirty="0">
                <a:solidFill>
                  <a:srgbClr val="000000"/>
                </a:solidFill>
                <a:highlight>
                  <a:srgbClr val="FFFFFF"/>
                </a:highlight>
                <a:latin typeface="Consolas" panose="020B0609020204030204" pitchFamily="49" charset="0"/>
              </a:rPr>
              <a:t> client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EnsureClientCreated</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IFile</a:t>
            </a:r>
            <a:r>
              <a:rPr lang="en-US" dirty="0">
                <a:solidFill>
                  <a:srgbClr val="000000"/>
                </a:solidFill>
                <a:highlight>
                  <a:srgbClr val="FFFFFF"/>
                </a:highlight>
                <a:latin typeface="Consolas" panose="020B0609020204030204" pitchFamily="49" charset="0"/>
              </a:rPr>
              <a:t> file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client.Files.AddAsync</a:t>
            </a:r>
            <a:r>
              <a:rPr lang="en-US" dirty="0">
                <a:solidFill>
                  <a:srgbClr val="000000"/>
                </a:solidFill>
                <a:highlight>
                  <a:srgbClr val="FFFFFF"/>
                </a:highlight>
                <a:latin typeface="Consolas" panose="020B0609020204030204" pitchFamily="49" charset="0"/>
              </a:rPr>
              <a:t>(filename,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filestream</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04843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Deleting a file</a:t>
            </a:r>
          </a:p>
        </p:txBody>
      </p:sp>
      <p:sp>
        <p:nvSpPr>
          <p:cNvPr id="2" name="Text Placeholder 1"/>
          <p:cNvSpPr>
            <a:spLocks noGrp="1"/>
          </p:cNvSpPr>
          <p:nvPr>
            <p:ph type="body" sz="quarter" idx="10"/>
          </p:nvPr>
        </p:nvSpPr>
        <p:spPr>
          <a:xfrm>
            <a:off x="274638" y="1212850"/>
            <a:ext cx="11887200" cy="1754326"/>
          </a:xfrm>
        </p:spPr>
        <p:txBody>
          <a:bodyPr/>
          <a:lstStyle/>
          <a:p>
            <a:r>
              <a:rPr lang="en-US" dirty="0"/>
              <a:t>Get the target file using </a:t>
            </a:r>
            <a:r>
              <a:rPr lang="en-US" dirty="0" err="1">
                <a:latin typeface="Consolas" panose="020B0609020204030204" pitchFamily="49" charset="0"/>
                <a:cs typeface="Consolas" panose="020B0609020204030204" pitchFamily="49" charset="0"/>
              </a:rPr>
              <a:t>GetByAsync</a:t>
            </a:r>
            <a:r>
              <a:rPr lang="en-US" dirty="0"/>
              <a:t> method</a:t>
            </a:r>
          </a:p>
          <a:p>
            <a:pPr lvl="1"/>
            <a:endParaRPr lang="en-US" dirty="0"/>
          </a:p>
          <a:p>
            <a:r>
              <a:rPr lang="en-US" dirty="0"/>
              <a:t>Delete using </a:t>
            </a:r>
            <a:r>
              <a:rPr lang="en-US" dirty="0" err="1">
                <a:latin typeface="Consolas" panose="020B0609020204030204" pitchFamily="49" charset="0"/>
                <a:cs typeface="Consolas" panose="020B0609020204030204" pitchFamily="49" charset="0"/>
              </a:rPr>
              <a:t>DeleteAsync</a:t>
            </a:r>
            <a:r>
              <a:rPr lang="en-US" dirty="0"/>
              <a:t> method</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File operations with </a:t>
            </a:r>
            <a:r>
              <a:rPr lang="en-US" sz="1400" dirty="0" err="1">
                <a:gradFill>
                  <a:gsLst>
                    <a:gs pos="8367">
                      <a:srgbClr val="000000"/>
                    </a:gs>
                    <a:gs pos="31000">
                      <a:srgbClr val="000000"/>
                    </a:gs>
                  </a:gsLst>
                  <a:lin ang="5400000" scaled="0"/>
                </a:gradFill>
              </a:rPr>
              <a:t>SharePointClient</a:t>
            </a:r>
            <a:endParaRPr lang="en-US" dirty="0">
              <a:solidFill>
                <a:srgbClr val="000000">
                  <a:tint val="75000"/>
                </a:srgbClr>
              </a:solidFill>
            </a:endParaRPr>
          </a:p>
        </p:txBody>
      </p:sp>
      <p:sp>
        <p:nvSpPr>
          <p:cNvPr id="6" name="Rectangle 5"/>
          <p:cNvSpPr/>
          <p:nvPr/>
        </p:nvSpPr>
        <p:spPr>
          <a:xfrm>
            <a:off x="457580" y="3131506"/>
            <a:ext cx="9420685"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r>
              <a:rPr lang="en-US" dirty="0" err="1">
                <a:solidFill>
                  <a:srgbClr val="2B91AF"/>
                </a:solidFill>
                <a:highlight>
                  <a:srgbClr val="FFFFFF"/>
                </a:highlight>
                <a:latin typeface="Consolas" panose="020B0609020204030204" pitchFamily="49" charset="0"/>
              </a:rPr>
              <a:t>SharePointClient</a:t>
            </a:r>
            <a:r>
              <a:rPr lang="en-US" dirty="0">
                <a:solidFill>
                  <a:srgbClr val="000000"/>
                </a:solidFill>
                <a:highlight>
                  <a:srgbClr val="FFFFFF"/>
                </a:highlight>
                <a:latin typeface="Consolas" panose="020B0609020204030204" pitchFamily="49" charset="0"/>
              </a:rPr>
              <a:t> client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EnsureClientCreated</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IFileSystemItem</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fileSystemItem</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client.Files.GetByIdAsync</a:t>
            </a:r>
            <a:r>
              <a:rPr lang="en-US" dirty="0">
                <a:solidFill>
                  <a:srgbClr val="000000"/>
                </a:solidFill>
                <a:highlight>
                  <a:srgbClr val="FFFFFF"/>
                </a:highlight>
                <a:latin typeface="Consolas" panose="020B0609020204030204" pitchFamily="49" charset="0"/>
              </a:rPr>
              <a:t>(id);</a:t>
            </a:r>
          </a:p>
          <a:p>
            <a:r>
              <a:rPr lang="en-US" dirty="0">
                <a:solidFill>
                  <a:srgbClr val="0000FF"/>
                </a:solidFill>
                <a:highlight>
                  <a:srgbClr val="FFFFFF"/>
                </a:highlight>
                <a:latin typeface="Consolas" panose="020B0609020204030204" pitchFamily="49" charset="0"/>
              </a:rPr>
              <a:t>await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fileSystemItem.DeleteAsync</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69692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147734"/>
            <a:ext cx="11978573" cy="3176254"/>
          </a:xfrm>
        </p:spPr>
        <p:txBody>
          <a:bodyPr/>
          <a:lstStyle/>
          <a:p>
            <a:r>
              <a:rPr lang="en-US" dirty="0"/>
              <a:t>Deep dive into </a:t>
            </a:r>
            <a:r>
              <a:rPr lang="en-US" altLang="zh-CN" dirty="0"/>
              <a:t>Microsoft Graph </a:t>
            </a:r>
            <a:r>
              <a:rPr lang="en-US" dirty="0"/>
              <a:t>for OneDrive for Business</a:t>
            </a:r>
          </a:p>
        </p:txBody>
      </p:sp>
      <p:grpSp>
        <p:nvGrpSpPr>
          <p:cNvPr id="7" name="Group 6"/>
          <p:cNvGrpSpPr/>
          <p:nvPr/>
        </p:nvGrpSpPr>
        <p:grpSpPr>
          <a:xfrm>
            <a:off x="6913335" y="3434059"/>
            <a:ext cx="5065940" cy="2992142"/>
            <a:chOff x="5240338" y="3342655"/>
            <a:chExt cx="5516562" cy="3258297"/>
          </a:xfrm>
        </p:grpSpPr>
        <p:grpSp>
          <p:nvGrpSpPr>
            <p:cNvPr id="8" name="Group 7"/>
            <p:cNvGrpSpPr/>
            <p:nvPr/>
          </p:nvGrpSpPr>
          <p:grpSpPr>
            <a:xfrm>
              <a:off x="5240338" y="3342655"/>
              <a:ext cx="5516562" cy="3258297"/>
              <a:chOff x="503238" y="38100"/>
              <a:chExt cx="11425238" cy="6748191"/>
            </a:xfrm>
          </p:grpSpPr>
          <p:sp>
            <p:nvSpPr>
              <p:cNvPr id="10"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p:nvSpPr>
          <p:spPr>
            <a:xfrm>
              <a:off x="6402829" y="3765574"/>
              <a:ext cx="3191579" cy="1911292"/>
            </a:xfrm>
            <a:prstGeom prst="rect">
              <a:avLst/>
            </a:prstGeom>
            <a:noFill/>
          </p:spPr>
          <p:txBody>
            <a:bodyPr wrap="none" lIns="0" tIns="0" rIns="0" bIns="0" rtlCol="0">
              <a:spAutoFit/>
            </a:bodyPr>
            <a:lstStyle/>
            <a:p>
              <a:pPr>
                <a:lnSpc>
                  <a:spcPct val="90000"/>
                </a:lnSpc>
              </a:pPr>
              <a:r>
                <a:rPr lang="en-US" sz="13800" dirty="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347350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5938838" cy="1292662"/>
          </a:xfrm>
        </p:spPr>
        <p:txBody>
          <a:bodyPr/>
          <a:lstStyle/>
          <a:p>
            <a:r>
              <a:rPr lang="en-US" dirty="0"/>
              <a:t>File operations with </a:t>
            </a:r>
            <a:r>
              <a:rPr lang="en-US" altLang="zh-CN" dirty="0"/>
              <a:t>Microsoft Graph</a:t>
            </a:r>
            <a:endParaRPr lang="en-US" dirty="0"/>
          </a:p>
        </p:txBody>
      </p:sp>
      <p:sp>
        <p:nvSpPr>
          <p:cNvPr id="3" name="Text Placeholder 2"/>
          <p:cNvSpPr>
            <a:spLocks noGrp="1"/>
          </p:cNvSpPr>
          <p:nvPr>
            <p:ph type="body" sz="quarter" idx="12"/>
          </p:nvPr>
        </p:nvSpPr>
        <p:spPr/>
        <p:txBody>
          <a:bodyPr/>
          <a:lstStyle/>
          <a:p>
            <a:r>
              <a:rPr lang="en-US"/>
              <a:t>3</a:t>
            </a:r>
            <a:endParaRPr lang="en-US" dirty="0"/>
          </a:p>
        </p:txBody>
      </p:sp>
    </p:spTree>
    <p:extLst>
      <p:ext uri="{BB962C8B-B14F-4D97-AF65-F5344CB8AC3E}">
        <p14:creationId xmlns:p14="http://schemas.microsoft.com/office/powerpoint/2010/main" val="33827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 for OneDrive for Business files</a:t>
            </a:r>
          </a:p>
        </p:txBody>
      </p:sp>
      <p:sp>
        <p:nvSpPr>
          <p:cNvPr id="7" name="Text Placeholder 4"/>
          <p:cNvSpPr txBox="1">
            <a:spLocks/>
          </p:cNvSpPr>
          <p:nvPr/>
        </p:nvSpPr>
        <p:spPr>
          <a:xfrm>
            <a:off x="274639" y="1212850"/>
            <a:ext cx="11887200" cy="4964436"/>
          </a:xfrm>
          <a:prstGeom prst="rect">
            <a:avLst/>
          </a:prstGeom>
        </p:spPr>
        <p:txBody>
          <a:bodyPr vert="horz" wrap="square" lIns="182880" tIns="146304" rIns="182880" bIns="14630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800"/>
              </a:spcBef>
            </a:pPr>
            <a:r>
              <a:rPr lang="en-US" sz="2400" dirty="0">
                <a:latin typeface="Segoe UI Semilight" panose="020B0402040204020203" pitchFamily="34" charset="0"/>
                <a:cs typeface="Segoe UI Semilight" panose="020B0402040204020203" pitchFamily="34" charset="0"/>
              </a:rPr>
              <a:t>Get the metadata for all files in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https://graph.microsoft.com/v1.0/me/drive/root/children</a:t>
            </a:r>
            <a:endParaRPr lang="en-US" sz="2000" dirty="0">
              <a:latin typeface="Segoe UI Semilight" panose="020B0402040204020203" pitchFamily="34" charset="0"/>
              <a:cs typeface="Segoe UI Semilight" panose="020B0402040204020203" pitchFamily="34" charset="0"/>
            </a:endParaRPr>
          </a:p>
          <a:p>
            <a:pPr>
              <a:spcBef>
                <a:spcPts val="1800"/>
              </a:spcBef>
            </a:pPr>
            <a:r>
              <a:rPr lang="en-US" sz="2400" dirty="0">
                <a:latin typeface="Segoe UI Semilight" panose="020B0402040204020203" pitchFamily="34" charset="0"/>
                <a:cs typeface="Segoe UI Semilight" panose="020B0402040204020203" pitchFamily="34" charset="0"/>
              </a:rPr>
              <a:t>Get the metadata for a</a:t>
            </a:r>
            <a:r>
              <a:rPr lang="en-US" altLang="zh-CN" sz="2400" dirty="0">
                <a:latin typeface="Segoe UI Semilight" panose="020B0402040204020203" pitchFamily="34" charset="0"/>
                <a:cs typeface="Segoe UI Semilight" panose="020B0402040204020203" pitchFamily="34" charset="0"/>
              </a:rPr>
              <a:t>n</a:t>
            </a:r>
            <a:r>
              <a:rPr lang="en-US" sz="2400" dirty="0">
                <a:latin typeface="Segoe UI Semilight" panose="020B0402040204020203" pitchFamily="34" charset="0"/>
                <a:cs typeface="Segoe UI Semilight" panose="020B0402040204020203" pitchFamily="34" charset="0"/>
              </a:rPr>
              <a:t> item in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https://graph.microsoft.com/v1.0/me/drive/root:/{item-path}</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https://graph.microsoft.com/v1.0/me/drive/items/{item-id}</a:t>
            </a:r>
          </a:p>
          <a:p>
            <a:pPr>
              <a:spcBef>
                <a:spcPts val="1800"/>
              </a:spcBef>
            </a:pPr>
            <a:r>
              <a:rPr lang="en-US" sz="2400" dirty="0">
                <a:latin typeface="Segoe UI Semilight" panose="020B0402040204020203" pitchFamily="34" charset="0"/>
                <a:cs typeface="Segoe UI Semilight" panose="020B0402040204020203" pitchFamily="34" charset="0"/>
              </a:rPr>
              <a:t>Get the metadata for the children of a folder in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https://graph.microsoft.com/v1.0/me/drive/root:/{item-path}:/children</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https://graph.microsoft.com/v1.0/me/dirve/items/{item-id}/children</a:t>
            </a:r>
          </a:p>
          <a:p>
            <a:pPr>
              <a:spcBef>
                <a:spcPts val="1800"/>
              </a:spcBef>
            </a:pPr>
            <a:r>
              <a:rPr lang="en-US" sz="2400" dirty="0">
                <a:latin typeface="Segoe UI Semilight" panose="020B0402040204020203" pitchFamily="34" charset="0"/>
                <a:cs typeface="Segoe UI Semilight" panose="020B0402040204020203" pitchFamily="34" charset="0"/>
              </a:rPr>
              <a:t>Download a single file from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https://graph.microsoft.com/v1.0/me/drive/root:/{item-path and filename}:/content</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https://graph.microsoft.com/v1.0/me/drive/items/{item-id}/content</a:t>
            </a:r>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Tree>
    <p:extLst>
      <p:ext uri="{BB962C8B-B14F-4D97-AF65-F5344CB8AC3E}">
        <p14:creationId xmlns:p14="http://schemas.microsoft.com/office/powerpoint/2010/main" val="192736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 for OneDrive for Business files</a:t>
            </a:r>
          </a:p>
        </p:txBody>
      </p:sp>
      <p:sp>
        <p:nvSpPr>
          <p:cNvPr id="11" name="Text Placeholder 4"/>
          <p:cNvSpPr txBox="1">
            <a:spLocks/>
          </p:cNvSpPr>
          <p:nvPr/>
        </p:nvSpPr>
        <p:spPr>
          <a:xfrm>
            <a:off x="274639" y="1212850"/>
            <a:ext cx="11887200" cy="5025991"/>
          </a:xfrm>
          <a:prstGeom prst="rect">
            <a:avLst/>
          </a:prstGeom>
        </p:spPr>
        <p:txBody>
          <a:bodyPr vert="horz" wrap="square" lIns="182880" tIns="146304" rIns="182880" bIns="14630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800"/>
              </a:spcBef>
            </a:pPr>
            <a:r>
              <a:rPr lang="en-US" sz="2400" dirty="0">
                <a:latin typeface="Segoe UI Semilight" panose="020B0402040204020203" pitchFamily="34" charset="0"/>
                <a:cs typeface="Segoe UI Semilight" panose="020B0402040204020203" pitchFamily="34" charset="0"/>
              </a:rPr>
              <a:t>Upload a file to the specified path in OneDrive (pass file in body)</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PUT /drive/root:/{parent-path}/{filename}:/content</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PUT /drive/items/{parent-id}:/{filename}:/content</a:t>
            </a:r>
          </a:p>
          <a:p>
            <a:pPr>
              <a:spcBef>
                <a:spcPts val="1800"/>
              </a:spcBef>
            </a:pPr>
            <a:r>
              <a:rPr lang="en-US" sz="2400" dirty="0">
                <a:latin typeface="Segoe UI Semilight" panose="020B0402040204020203" pitchFamily="34" charset="0"/>
                <a:cs typeface="Segoe UI Semilight" panose="020B0402040204020203" pitchFamily="34" charset="0"/>
              </a:rPr>
              <a:t>Delete a file from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DELETE /drive/root:/{item-path}</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DELETE /drive/items/{item-id}</a:t>
            </a:r>
          </a:p>
          <a:p>
            <a:pPr>
              <a:spcBef>
                <a:spcPts val="1800"/>
              </a:spcBef>
            </a:pPr>
            <a:r>
              <a:rPr lang="en-US" sz="2400" dirty="0">
                <a:latin typeface="Segoe UI Semilight" panose="020B0402040204020203" pitchFamily="34" charset="0"/>
                <a:cs typeface="Segoe UI Semilight" panose="020B0402040204020203" pitchFamily="34" charset="0"/>
              </a:rPr>
              <a:t>Get metadata for a folder and its children</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/drive/root:/{folder-path}?$expand=children</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/dr</a:t>
            </a:r>
            <a:r>
              <a:rPr lang="en-US" altLang="zh-CN"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i</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ve/items/{item-id}? $expand=children</a:t>
            </a:r>
          </a:p>
          <a:p>
            <a:pPr>
              <a:spcBef>
                <a:spcPts val="1800"/>
              </a:spcBef>
            </a:pPr>
            <a:r>
              <a:rPr lang="en-US" sz="2400" dirty="0">
                <a:latin typeface="Segoe UI Semilight" panose="020B0402040204020203" pitchFamily="34" charset="0"/>
                <a:cs typeface="Segoe UI Semilight" panose="020B0402040204020203" pitchFamily="34" charset="0"/>
              </a:rPr>
              <a:t>Get selected metadata fields back for first five files in OneDrive</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/drive/root:/{item-path}?$select=</a:t>
            </a:r>
            <a:r>
              <a:rPr lang="en-US" sz="2000" dirty="0" err="1">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Name,Id,TimeCreated,Size</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&amp;$top=5</a:t>
            </a:r>
          </a:p>
          <a:p>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GET /dr</a:t>
            </a:r>
            <a:r>
              <a:rPr lang="en-US" altLang="zh-CN"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i</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ve/items/{item-id}?$select=</a:t>
            </a:r>
            <a:r>
              <a:rPr lang="en-US" sz="2000" dirty="0" err="1">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Name,Id,TimeCreated,Size</a:t>
            </a:r>
            <a:r>
              <a:rPr lang="en-US" sz="2000" dirty="0">
                <a:gradFill>
                  <a:gsLst>
                    <a:gs pos="1250">
                      <a:schemeClr val="tx1"/>
                    </a:gs>
                    <a:gs pos="100000">
                      <a:schemeClr val="tx1"/>
                    </a:gs>
                  </a:gsLst>
                  <a:lin ang="5400000" scaled="0"/>
                </a:gradFill>
                <a:latin typeface="Consolas" panose="020B0609020204030204" pitchFamily="49" charset="0"/>
                <a:cs typeface="Consolas" panose="020B0609020204030204" pitchFamily="49" charset="0"/>
              </a:rPr>
              <a:t>&amp;$top=5</a:t>
            </a:r>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Tree>
    <p:extLst>
      <p:ext uri="{BB962C8B-B14F-4D97-AF65-F5344CB8AC3E}">
        <p14:creationId xmlns:p14="http://schemas.microsoft.com/office/powerpoint/2010/main" val="111760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Reading file metadata</a:t>
            </a:r>
          </a:p>
        </p:txBody>
      </p:sp>
      <p:sp>
        <p:nvSpPr>
          <p:cNvPr id="2" name="Text Placeholder 1"/>
          <p:cNvSpPr>
            <a:spLocks noGrp="1"/>
          </p:cNvSpPr>
          <p:nvPr>
            <p:ph type="body" sz="quarter" idx="10"/>
          </p:nvPr>
        </p:nvSpPr>
        <p:spPr>
          <a:xfrm>
            <a:off x="274638" y="1212850"/>
            <a:ext cx="11887200" cy="738664"/>
          </a:xfrm>
        </p:spPr>
        <p:txBody>
          <a:bodyPr/>
          <a:lstStyle/>
          <a:p>
            <a:r>
              <a:rPr lang="en-US" dirty="0"/>
              <a:t>GET </a:t>
            </a:r>
            <a:r>
              <a:rPr lang="en-US" dirty="0">
                <a:latin typeface="Consolas" panose="020B0609020204030204" pitchFamily="49" charset="0"/>
                <a:cs typeface="Consolas" panose="020B0609020204030204" pitchFamily="49" charset="0"/>
              </a:rPr>
              <a:t>Files</a:t>
            </a:r>
            <a:endParaRPr lang="en-US" dirty="0"/>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
        <p:nvSpPr>
          <p:cNvPr id="8" name="Rectangle 7"/>
          <p:cNvSpPr/>
          <p:nvPr/>
        </p:nvSpPr>
        <p:spPr>
          <a:xfrm>
            <a:off x="366109" y="1952308"/>
            <a:ext cx="11704258" cy="317317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30" dirty="0">
                <a:solidFill>
                  <a:srgbClr val="0000FF"/>
                </a:solidFill>
                <a:highlight>
                  <a:srgbClr val="FFFFFF"/>
                </a:highlight>
                <a:latin typeface="Consolas" panose="020B0609020204030204" pitchFamily="49" charset="0"/>
              </a:rPr>
              <a:t>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&lt;</a:t>
            </a:r>
            <a:r>
              <a:rPr lang="en-US" sz="1430" dirty="0">
                <a:solidFill>
                  <a:srgbClr val="2B91AF"/>
                </a:solidFill>
                <a:highlight>
                  <a:srgbClr val="FFFFFF"/>
                </a:highlight>
                <a:latin typeface="Consolas" panose="020B0609020204030204" pitchFamily="49" charset="0"/>
              </a:rPr>
              <a:t>List</a:t>
            </a:r>
            <a:r>
              <a:rPr lang="en-US" sz="1430" dirty="0">
                <a:solidFill>
                  <a:srgbClr val="000000"/>
                </a:solidFill>
                <a:highlight>
                  <a:srgbClr val="FFFFFF"/>
                </a:highlight>
                <a:latin typeface="Consolas" panose="020B0609020204030204" pitchFamily="49" charset="0"/>
              </a:rPr>
              <a:t>&lt;</a:t>
            </a:r>
            <a:r>
              <a:rPr lang="en-US" sz="1430" dirty="0" err="1">
                <a:solidFill>
                  <a:srgbClr val="2B91AF"/>
                </a:solidFill>
                <a:highlight>
                  <a:srgbClr val="FFFFFF"/>
                </a:highlight>
                <a:latin typeface="Consolas" panose="020B0609020204030204" pitchFamily="49" charset="0"/>
              </a:rPr>
              <a:t>DriveItem</a:t>
            </a:r>
            <a:r>
              <a:rPr lang="en-US" sz="1430" dirty="0">
                <a:solidFill>
                  <a:srgbClr val="000000"/>
                </a:solidFill>
                <a:highlight>
                  <a:srgbClr val="FFFFFF"/>
                </a:highlight>
                <a:latin typeface="Consolas" panose="020B0609020204030204" pitchFamily="49" charset="0"/>
              </a:rPr>
              <a:t>&gt;&gt; </a:t>
            </a:r>
            <a:r>
              <a:rPr lang="en-US" sz="1430" dirty="0" err="1">
                <a:solidFill>
                  <a:srgbClr val="000000"/>
                </a:solidFill>
                <a:highlight>
                  <a:srgbClr val="FFFFFF"/>
                </a:highlight>
                <a:latin typeface="Consolas" panose="020B0609020204030204" pitchFamily="49" charset="0"/>
              </a:rPr>
              <a:t>GetMyFiles</a:t>
            </a:r>
            <a:r>
              <a:rPr lang="en-US" sz="1430" dirty="0">
                <a:solidFill>
                  <a:srgbClr val="000000"/>
                </a:solidFill>
                <a:highlight>
                  <a:srgbClr val="FFFFFF"/>
                </a:highlight>
                <a:latin typeface="Consolas" panose="020B0609020204030204" pitchFamily="49" charset="0"/>
              </a:rPr>
              <a:t>(</a:t>
            </a:r>
            <a:r>
              <a:rPr lang="en-US" sz="1430" dirty="0" err="1">
                <a:solidFill>
                  <a:srgbClr val="0000FF"/>
                </a:solidFill>
                <a:highlight>
                  <a:srgbClr val="FFFFFF"/>
                </a:highlight>
                <a:latin typeface="Consolas" panose="020B0609020204030204" pitchFamily="49" charset="0"/>
              </a:rPr>
              <a:t>int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pageIndex</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int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pageSize</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requestFiles</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graphServiceClient.Me.Drive.Root.Children.Request</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GetAsync</a:t>
            </a:r>
            <a:r>
              <a:rPr lang="en-US" sz="1430" dirty="0">
                <a:solidFill>
                  <a:srgbClr val="000000"/>
                </a:solidFill>
                <a:highlight>
                  <a:srgbClr val="FFFFFF"/>
                </a:highlight>
                <a:latin typeface="Consolas" panose="020B0609020204030204" pitchFamily="49" charset="0"/>
              </a:rPr>
              <a:t>();</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return</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requestFiles.CurrentPage.OrderBy</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i</a:t>
            </a:r>
            <a:r>
              <a:rPr lang="en-US" sz="1430" dirty="0">
                <a:solidFill>
                  <a:srgbClr val="000000"/>
                </a:solidFill>
                <a:highlight>
                  <a:srgbClr val="FFFFFF"/>
                </a:highlight>
                <a:latin typeface="Consolas" panose="020B0609020204030204" pitchFamily="49" charset="0"/>
              </a:rPr>
              <a:t> =&gt; </a:t>
            </a:r>
            <a:r>
              <a:rPr lang="en-US" sz="1430" dirty="0" err="1">
                <a:solidFill>
                  <a:srgbClr val="000000"/>
                </a:solidFill>
                <a:highlight>
                  <a:srgbClr val="FFFFFF"/>
                </a:highlight>
                <a:latin typeface="Consolas" panose="020B0609020204030204" pitchFamily="49" charset="0"/>
              </a:rPr>
              <a:t>i.Name</a:t>
            </a:r>
            <a:r>
              <a:rPr lang="en-US" sz="1430" dirty="0">
                <a:solidFill>
                  <a:srgbClr val="000000"/>
                </a:solidFill>
                <a:highlight>
                  <a:srgbClr val="FFFFFF"/>
                </a:highlight>
                <a:latin typeface="Consolas" panose="020B0609020204030204" pitchFamily="49" charset="0"/>
              </a:rPr>
              <a:t>).Skip(</a:t>
            </a:r>
            <a:r>
              <a:rPr lang="en-US" sz="1430" dirty="0" err="1">
                <a:solidFill>
                  <a:srgbClr val="000000"/>
                </a:solidFill>
                <a:highlight>
                  <a:srgbClr val="FFFFFF"/>
                </a:highlight>
                <a:latin typeface="Consolas" panose="020B0609020204030204" pitchFamily="49" charset="0"/>
              </a:rPr>
              <a:t>pageIndex</a:t>
            </a:r>
            <a:r>
              <a:rPr lang="en-US" sz="1430" dirty="0">
                <a:solidFill>
                  <a:srgbClr val="000000"/>
                </a:solidFill>
                <a:highlight>
                  <a:srgbClr val="FFFFFF"/>
                </a:highlight>
                <a:latin typeface="Consolas" panose="020B0609020204030204" pitchFamily="49" charset="0"/>
              </a:rPr>
              <a:t> * </a:t>
            </a:r>
            <a:r>
              <a:rPr lang="en-US" sz="1430" dirty="0" err="1">
                <a:solidFill>
                  <a:srgbClr val="000000"/>
                </a:solidFill>
                <a:highlight>
                  <a:srgbClr val="FFFFFF"/>
                </a:highlight>
                <a:latin typeface="Consolas" panose="020B0609020204030204" pitchFamily="49" charset="0"/>
              </a:rPr>
              <a:t>pageSize</a:t>
            </a:r>
            <a:r>
              <a:rPr lang="en-US" sz="1430" dirty="0">
                <a:solidFill>
                  <a:srgbClr val="000000"/>
                </a:solidFill>
                <a:highlight>
                  <a:srgbClr val="FFFFFF"/>
                </a:highlight>
                <a:latin typeface="Consolas" panose="020B0609020204030204" pitchFamily="49" charset="0"/>
              </a:rPr>
              <a:t>).Take(</a:t>
            </a:r>
            <a:r>
              <a:rPr lang="en-US" sz="1430" dirty="0" err="1">
                <a:solidFill>
                  <a:srgbClr val="000000"/>
                </a:solidFill>
                <a:highlight>
                  <a:srgbClr val="FFFFFF"/>
                </a:highlight>
                <a:latin typeface="Consolas" panose="020B0609020204030204" pitchFamily="49" charset="0"/>
              </a:rPr>
              <a:t>pageSize</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ToList</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catch</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throw</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a:t>
            </a:r>
            <a:endParaRPr lang="en-US" sz="1430" dirty="0"/>
          </a:p>
        </p:txBody>
      </p:sp>
    </p:spTree>
    <p:extLst>
      <p:ext uri="{BB962C8B-B14F-4D97-AF65-F5344CB8AC3E}">
        <p14:creationId xmlns:p14="http://schemas.microsoft.com/office/powerpoint/2010/main" val="306252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Uploading a new file</a:t>
            </a:r>
          </a:p>
        </p:txBody>
      </p:sp>
      <p:sp>
        <p:nvSpPr>
          <p:cNvPr id="2" name="Text Placeholder 1"/>
          <p:cNvSpPr>
            <a:spLocks noGrp="1"/>
          </p:cNvSpPr>
          <p:nvPr>
            <p:ph type="body" sz="quarter" idx="10"/>
          </p:nvPr>
        </p:nvSpPr>
        <p:spPr>
          <a:xfrm>
            <a:off x="274638" y="1212850"/>
            <a:ext cx="11887200" cy="1415772"/>
          </a:xfrm>
        </p:spPr>
        <p:txBody>
          <a:bodyPr/>
          <a:lstStyle/>
          <a:p>
            <a:r>
              <a:rPr lang="en-US" dirty="0"/>
              <a:t>PUT to </a:t>
            </a:r>
            <a:r>
              <a:rPr lang="en-US" dirty="0">
                <a:latin typeface="Consolas" panose="020B0609020204030204" pitchFamily="49" charset="0"/>
                <a:cs typeface="Consolas" panose="020B0609020204030204" pitchFamily="49" charset="0"/>
              </a:rPr>
              <a:t>Add</a:t>
            </a:r>
            <a:r>
              <a:rPr lang="en-US" dirty="0"/>
              <a:t> endpoint</a:t>
            </a:r>
          </a:p>
          <a:p>
            <a:r>
              <a:rPr lang="en-US" dirty="0"/>
              <a:t>Provide a file name and the file stream</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
        <p:nvSpPr>
          <p:cNvPr id="7" name="Rectangle 6"/>
          <p:cNvSpPr/>
          <p:nvPr/>
        </p:nvSpPr>
        <p:spPr>
          <a:xfrm>
            <a:off x="457580" y="2765750"/>
            <a:ext cx="11704258" cy="36132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30" dirty="0">
                <a:solidFill>
                  <a:srgbClr val="0000FF"/>
                </a:solidFill>
                <a:highlight>
                  <a:srgbClr val="FFFFFF"/>
                </a:highlight>
                <a:latin typeface="Consolas" panose="020B0609020204030204" pitchFamily="49" charset="0"/>
              </a:rPr>
              <a:t>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&lt;</a:t>
            </a:r>
            <a:r>
              <a:rPr lang="en-US" sz="1430" dirty="0" err="1">
                <a:solidFill>
                  <a:srgbClr val="2B91AF"/>
                </a:solidFill>
                <a:highlight>
                  <a:srgbClr val="FFFFFF"/>
                </a:highlight>
                <a:latin typeface="Consolas" panose="020B0609020204030204" pitchFamily="49" charset="0"/>
              </a:rPr>
              <a:t>DriveItem</a:t>
            </a:r>
            <a:r>
              <a:rPr lang="en-US" sz="1430" dirty="0">
                <a:solidFill>
                  <a:srgbClr val="000000"/>
                </a:solidFill>
                <a:highlight>
                  <a:srgbClr val="FFFFFF"/>
                </a:highlight>
                <a:latin typeface="Consolas" panose="020B0609020204030204" pitchFamily="49" charset="0"/>
              </a:rPr>
              <a:t>&gt; </a:t>
            </a:r>
            <a:r>
              <a:rPr lang="en-US" sz="1430" dirty="0" err="1">
                <a:solidFill>
                  <a:srgbClr val="000000"/>
                </a:solidFill>
                <a:highlight>
                  <a:srgbClr val="FFFFFF"/>
                </a:highlight>
                <a:latin typeface="Consolas" panose="020B0609020204030204" pitchFamily="49" charset="0"/>
              </a:rPr>
              <a:t>UploadFile</a:t>
            </a:r>
            <a:r>
              <a:rPr lang="en-US" sz="1430" dirty="0">
                <a:solidFill>
                  <a:srgbClr val="000000"/>
                </a:solidFill>
                <a:highlight>
                  <a:srgbClr val="FFFFFF"/>
                </a:highlight>
                <a:latin typeface="Consolas" panose="020B0609020204030204" pitchFamily="49" charset="0"/>
              </a:rPr>
              <a:t>(</a:t>
            </a:r>
            <a:r>
              <a:rPr lang="en-US" sz="1430" dirty="0">
                <a:solidFill>
                  <a:srgbClr val="2B91AF"/>
                </a:solidFill>
                <a:highlight>
                  <a:srgbClr val="FFFFFF"/>
                </a:highlight>
                <a:latin typeface="Consolas" panose="020B0609020204030204" pitchFamily="49" charset="0"/>
              </a:rPr>
              <a:t>Stream</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filestream</a:t>
            </a:r>
            <a:r>
              <a:rPr lang="en-US" sz="1430"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string</a:t>
            </a:r>
            <a:r>
              <a:rPr lang="en-US" sz="1430" dirty="0">
                <a:solidFill>
                  <a:srgbClr val="000000"/>
                </a:solidFill>
                <a:highlight>
                  <a:srgbClr val="FFFFFF"/>
                </a:highlight>
                <a:latin typeface="Consolas" panose="020B0609020204030204" pitchFamily="49" charset="0"/>
              </a:rPr>
              <a:t> filename)</a:t>
            </a:r>
          </a:p>
          <a:p>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newItem</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graphServiceClient.Me.Drive.Root.Children.Request</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AddAsync</a:t>
            </a:r>
            <a:r>
              <a:rPr lang="en-US" sz="1430" dirty="0">
                <a:solidFill>
                  <a:srgbClr val="000000"/>
                </a:solidFill>
                <a:highlight>
                  <a:srgbClr val="FFFFFF"/>
                </a:highlight>
                <a:latin typeface="Consolas" panose="020B0609020204030204" pitchFamily="49" charset="0"/>
              </a:rPr>
              <a:t>(</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err="1">
                <a:solidFill>
                  <a:srgbClr val="2B91AF"/>
                </a:solidFill>
                <a:highlight>
                  <a:srgbClr val="FFFFFF"/>
                </a:highlight>
                <a:latin typeface="Consolas" panose="020B0609020204030204" pitchFamily="49" charset="0"/>
              </a:rPr>
              <a:t>DriveItem</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                          Name = filename,</a:t>
            </a:r>
          </a:p>
          <a:p>
            <a:r>
              <a:rPr lang="en-US" sz="1430" dirty="0">
                <a:solidFill>
                  <a:srgbClr val="000000"/>
                </a:solidFill>
                <a:highlight>
                  <a:srgbClr val="FFFFFF"/>
                </a:highlight>
                <a:latin typeface="Consolas" panose="020B0609020204030204" pitchFamily="49" charset="0"/>
              </a:rPr>
              <a:t>                          File = </a:t>
            </a:r>
            <a:r>
              <a:rPr lang="en-US" sz="1430" dirty="0">
                <a:solidFill>
                  <a:srgbClr val="0000FF"/>
                </a:solidFill>
                <a:highlight>
                  <a:srgbClr val="FFFFFF"/>
                </a:highlight>
                <a:latin typeface="Consolas" panose="020B0609020204030204" pitchFamily="49" charset="0"/>
              </a:rPr>
              <a:t>new</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File</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return</a:t>
            </a:r>
            <a:r>
              <a:rPr lang="en-US" sz="1430" dirty="0">
                <a:solidFill>
                  <a:srgbClr val="000000"/>
                </a:solidFill>
                <a:highlight>
                  <a:srgbClr val="FFFFFF"/>
                </a:highlight>
                <a:latin typeface="Consolas" panose="020B0609020204030204" pitchFamily="49" charset="0"/>
              </a:rPr>
              <a:t>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graphServiceClient.Me.Drive.Items</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newItem.Id</a:t>
            </a:r>
            <a:r>
              <a:rPr lang="en-US" sz="1430" dirty="0">
                <a:solidFill>
                  <a:srgbClr val="000000"/>
                </a:solidFill>
                <a:highlight>
                  <a:srgbClr val="FFFFFF"/>
                </a:highlight>
                <a:latin typeface="Consolas" panose="020B0609020204030204" pitchFamily="49" charset="0"/>
              </a:rPr>
              <a:t>].</a:t>
            </a:r>
            <a:r>
              <a:rPr lang="en-US" sz="1430" dirty="0" err="1">
                <a:solidFill>
                  <a:srgbClr val="000000"/>
                </a:solidFill>
                <a:highlight>
                  <a:srgbClr val="FFFFFF"/>
                </a:highlight>
                <a:latin typeface="Consolas" panose="020B0609020204030204" pitchFamily="49" charset="0"/>
              </a:rPr>
              <a:t>Content.Request</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PutAsync</a:t>
            </a:r>
            <a:r>
              <a:rPr lang="en-US" sz="1430" dirty="0">
                <a:solidFill>
                  <a:srgbClr val="000000"/>
                </a:solidFill>
                <a:highlight>
                  <a:srgbClr val="FFFFFF"/>
                </a:highlight>
                <a:latin typeface="Consolas" panose="020B0609020204030204" pitchFamily="49" charset="0"/>
              </a:rPr>
              <a:t>&lt;</a:t>
            </a:r>
            <a:r>
              <a:rPr lang="en-US" sz="1430" dirty="0" err="1">
                <a:solidFill>
                  <a:srgbClr val="2B91AF"/>
                </a:solidFill>
                <a:highlight>
                  <a:srgbClr val="FFFFFF"/>
                </a:highlight>
                <a:latin typeface="Consolas" panose="020B0609020204030204" pitchFamily="49" charset="0"/>
              </a:rPr>
              <a:t>DriveItem</a:t>
            </a:r>
            <a:r>
              <a:rPr lang="en-US" sz="1430" dirty="0">
                <a:solidFill>
                  <a:srgbClr val="000000"/>
                </a:solidFill>
                <a:highlight>
                  <a:srgbClr val="FFFFFF"/>
                </a:highlight>
                <a:latin typeface="Consolas" panose="020B0609020204030204" pitchFamily="49" charset="0"/>
              </a:rPr>
              <a:t>&gt;(</a:t>
            </a:r>
            <a:r>
              <a:rPr lang="en-US" sz="1430" dirty="0" err="1">
                <a:solidFill>
                  <a:srgbClr val="000000"/>
                </a:solidFill>
                <a:highlight>
                  <a:srgbClr val="FFFFFF"/>
                </a:highlight>
                <a:latin typeface="Consolas" panose="020B0609020204030204" pitchFamily="49" charset="0"/>
              </a:rPr>
              <a:t>filestream</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catch</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throw</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a:t>
            </a:r>
            <a:endParaRPr lang="en-US" sz="1430" dirty="0"/>
          </a:p>
        </p:txBody>
      </p:sp>
    </p:spTree>
    <p:extLst>
      <p:ext uri="{BB962C8B-B14F-4D97-AF65-F5344CB8AC3E}">
        <p14:creationId xmlns:p14="http://schemas.microsoft.com/office/powerpoint/2010/main" val="121219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Deleting a file</a:t>
            </a:r>
          </a:p>
        </p:txBody>
      </p:sp>
      <p:sp>
        <p:nvSpPr>
          <p:cNvPr id="2" name="Text Placeholder 1"/>
          <p:cNvSpPr>
            <a:spLocks noGrp="1"/>
          </p:cNvSpPr>
          <p:nvPr>
            <p:ph type="body" sz="quarter" idx="10"/>
          </p:nvPr>
        </p:nvSpPr>
        <p:spPr/>
        <p:txBody>
          <a:bodyPr/>
          <a:lstStyle/>
          <a:p>
            <a:r>
              <a:rPr lang="en-US" dirty="0"/>
              <a:t>DELETE the target file ID</a:t>
            </a:r>
          </a:p>
        </p:txBody>
      </p:sp>
      <p:sp>
        <p:nvSpPr>
          <p:cNvPr id="4" name="Footer Placeholder 3"/>
          <p:cNvSpPr>
            <a:spLocks noGrp="1"/>
          </p:cNvSpPr>
          <p:nvPr>
            <p:ph type="ftr" sz="quarter" idx="11"/>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
        <p:nvSpPr>
          <p:cNvPr id="5" name="Rectangle 4"/>
          <p:cNvSpPr/>
          <p:nvPr/>
        </p:nvSpPr>
        <p:spPr>
          <a:xfrm>
            <a:off x="457581" y="1942799"/>
            <a:ext cx="11521314" cy="29531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30" dirty="0">
                <a:solidFill>
                  <a:srgbClr val="0000FF"/>
                </a:solidFill>
                <a:highlight>
                  <a:srgbClr val="FFFFFF"/>
                </a:highlight>
                <a:latin typeface="Consolas" panose="020B0609020204030204" pitchFamily="49" charset="0"/>
              </a:rPr>
              <a:t>public</a:t>
            </a:r>
            <a:r>
              <a:rPr lang="en-US" sz="1430" dirty="0">
                <a:solidFill>
                  <a:srgbClr val="000000"/>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async</a:t>
            </a:r>
            <a:r>
              <a:rPr lang="en-US" sz="1430" dirty="0">
                <a:solidFill>
                  <a:srgbClr val="000000"/>
                </a:solidFill>
                <a:highlight>
                  <a:srgbClr val="FFFFFF"/>
                </a:highlight>
                <a:latin typeface="Consolas" panose="020B0609020204030204" pitchFamily="49" charset="0"/>
              </a:rPr>
              <a:t> </a:t>
            </a:r>
            <a:r>
              <a:rPr lang="en-US" sz="1430" dirty="0">
                <a:solidFill>
                  <a:srgbClr val="2B91AF"/>
                </a:solidFill>
                <a:highlight>
                  <a:srgbClr val="FFFFFF"/>
                </a:highlight>
                <a:latin typeface="Consolas" panose="020B0609020204030204" pitchFamily="49" charset="0"/>
              </a:rPr>
              <a:t>Task</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DeleteFile</a:t>
            </a:r>
            <a:r>
              <a:rPr lang="en-US" sz="1430" dirty="0">
                <a:solidFill>
                  <a:srgbClr val="000000"/>
                </a:solidFill>
                <a:highlight>
                  <a:srgbClr val="FFFFFF"/>
                </a:highlight>
                <a:latin typeface="Consolas" panose="020B0609020204030204" pitchFamily="49" charset="0"/>
              </a:rPr>
              <a:t>(</a:t>
            </a:r>
            <a:r>
              <a:rPr lang="en-US" sz="1430" dirty="0">
                <a:solidFill>
                  <a:srgbClr val="0000FF"/>
                </a:solidFill>
                <a:highlight>
                  <a:srgbClr val="FFFFFF"/>
                </a:highlight>
                <a:latin typeface="Consolas" panose="020B0609020204030204" pitchFamily="49" charset="0"/>
              </a:rPr>
              <a:t>string</a:t>
            </a:r>
            <a:r>
              <a:rPr lang="en-US" sz="1430" dirty="0">
                <a:solidFill>
                  <a:srgbClr val="000000"/>
                </a:solidFill>
                <a:highlight>
                  <a:srgbClr val="FFFFFF"/>
                </a:highlight>
                <a:latin typeface="Consolas" panose="020B0609020204030204" pitchFamily="49" charset="0"/>
              </a:rPr>
              <a:t> id)</a:t>
            </a:r>
          </a:p>
          <a:p>
            <a:r>
              <a:rPr lang="en-US" sz="1430" dirty="0">
                <a:solidFill>
                  <a:srgbClr val="000000"/>
                </a:solidFill>
                <a:highlight>
                  <a:srgbClr val="FFFFFF"/>
                </a:highlight>
                <a:latin typeface="Consolas" panose="020B0609020204030204" pitchFamily="49" charset="0"/>
              </a:rPr>
              <a:t>{</a:t>
            </a:r>
          </a:p>
          <a:p>
            <a:r>
              <a:rPr lang="en-US" sz="1430" dirty="0">
                <a:solidFill>
                  <a:srgbClr val="0000FF"/>
                </a:solidFill>
                <a:highlight>
                  <a:srgbClr val="FFFFFF"/>
                </a:highlight>
                <a:latin typeface="Consolas" panose="020B0609020204030204" pitchFamily="49" charset="0"/>
              </a:rPr>
              <a:t>   try</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a:t>
            </a:r>
            <a:r>
              <a:rPr lang="en-US" sz="1430" dirty="0" err="1">
                <a:solidFill>
                  <a:srgbClr val="0000FF"/>
                </a:solidFill>
                <a:highlight>
                  <a:srgbClr val="FFFFFF"/>
                </a:highlight>
                <a:latin typeface="Consolas" panose="020B0609020204030204" pitchFamily="49" charset="0"/>
              </a:rPr>
              <a:t>var</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a:t>
            </a:r>
            <a:r>
              <a:rPr lang="en-US" sz="1430" dirty="0">
                <a:solidFill>
                  <a:srgbClr val="000000"/>
                </a:solidFill>
                <a:highlight>
                  <a:srgbClr val="FFFFFF"/>
                </a:highlight>
                <a:latin typeface="Consolas" panose="020B0609020204030204" pitchFamily="49" charset="0"/>
              </a:rPr>
              <a:t> = </a:t>
            </a:r>
            <a:r>
              <a:rPr lang="en-US" sz="1430" dirty="0">
                <a:solidFill>
                  <a:srgbClr val="0000FF"/>
                </a:solidFill>
                <a:highlight>
                  <a:srgbClr val="FFFFFF"/>
                </a:highlight>
                <a:latin typeface="Consolas" panose="020B0609020204030204" pitchFamily="49" charset="0"/>
              </a:rPr>
              <a:t>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GetGraphServiceAsync</a:t>
            </a:r>
            <a:r>
              <a:rPr lang="en-US" sz="1430" dirty="0">
                <a:solidFill>
                  <a:srgbClr val="000000"/>
                </a:solidFill>
                <a:highlight>
                  <a:srgbClr val="FFFFFF"/>
                </a:highlight>
                <a:latin typeface="Consolas" panose="020B0609020204030204" pitchFamily="49" charset="0"/>
              </a:rPr>
              <a:t>();</a:t>
            </a:r>
          </a:p>
          <a:p>
            <a:endParaRPr lang="en-US" sz="1430" dirty="0">
              <a:solidFill>
                <a:srgbClr val="000000"/>
              </a:solidFill>
              <a:highlight>
                <a:srgbClr val="FFFFFF"/>
              </a:highlight>
              <a:latin typeface="Consolas" panose="020B0609020204030204" pitchFamily="49" charset="0"/>
            </a:endParaRPr>
          </a:p>
          <a:p>
            <a:r>
              <a:rPr lang="en-US" sz="1430" dirty="0">
                <a:solidFill>
                  <a:srgbClr val="0000FF"/>
                </a:solidFill>
                <a:highlight>
                  <a:srgbClr val="FFFFFF"/>
                </a:highlight>
                <a:latin typeface="Consolas" panose="020B0609020204030204" pitchFamily="49" charset="0"/>
              </a:rPr>
              <a:t>      await</a:t>
            </a:r>
            <a:r>
              <a:rPr lang="en-US" sz="1430" dirty="0">
                <a:solidFill>
                  <a:srgbClr val="000000"/>
                </a:solidFill>
                <a:highlight>
                  <a:srgbClr val="FFFFFF"/>
                </a:highlight>
                <a:latin typeface="Consolas" panose="020B0609020204030204" pitchFamily="49" charset="0"/>
              </a:rPr>
              <a:t> </a:t>
            </a:r>
            <a:r>
              <a:rPr lang="en-US" sz="1430" dirty="0" err="1">
                <a:solidFill>
                  <a:srgbClr val="000000"/>
                </a:solidFill>
                <a:highlight>
                  <a:srgbClr val="FFFFFF"/>
                </a:highlight>
                <a:latin typeface="Consolas" panose="020B0609020204030204" pitchFamily="49" charset="0"/>
              </a:rPr>
              <a:t>graphServiceClient.Me.Drive.Items</a:t>
            </a:r>
            <a:r>
              <a:rPr lang="en-US" sz="1430" dirty="0">
                <a:solidFill>
                  <a:srgbClr val="000000"/>
                </a:solidFill>
                <a:highlight>
                  <a:srgbClr val="FFFFFF"/>
                </a:highlight>
                <a:latin typeface="Consolas" panose="020B0609020204030204" pitchFamily="49" charset="0"/>
              </a:rPr>
              <a:t>[id].Request().</a:t>
            </a:r>
            <a:r>
              <a:rPr lang="en-US" sz="1430" dirty="0" err="1">
                <a:solidFill>
                  <a:srgbClr val="000000"/>
                </a:solidFill>
                <a:highlight>
                  <a:srgbClr val="FFFFFF"/>
                </a:highlight>
                <a:latin typeface="Consolas" panose="020B0609020204030204" pitchFamily="49" charset="0"/>
              </a:rPr>
              <a:t>DeleteAsync</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catch</a:t>
            </a:r>
            <a:endParaRPr lang="en-US" sz="1430" dirty="0">
              <a:solidFill>
                <a:srgbClr val="000000"/>
              </a:solidFill>
              <a:highlight>
                <a:srgbClr val="FFFFFF"/>
              </a:highlight>
              <a:latin typeface="Consolas" panose="020B0609020204030204" pitchFamily="49" charset="0"/>
            </a:endParaRPr>
          </a:p>
          <a:p>
            <a:r>
              <a:rPr lang="en-US" sz="1430" dirty="0">
                <a:solidFill>
                  <a:srgbClr val="000000"/>
                </a:solidFill>
                <a:highlight>
                  <a:srgbClr val="FFFFFF"/>
                </a:highlight>
                <a:latin typeface="Consolas" panose="020B0609020204030204" pitchFamily="49" charset="0"/>
              </a:rPr>
              <a:t>   {</a:t>
            </a:r>
          </a:p>
          <a:p>
            <a:r>
              <a:rPr lang="en-US" sz="1430" dirty="0">
                <a:solidFill>
                  <a:srgbClr val="0000FF"/>
                </a:solidFill>
                <a:highlight>
                  <a:srgbClr val="FFFFFF"/>
                </a:highlight>
                <a:latin typeface="Consolas" panose="020B0609020204030204" pitchFamily="49" charset="0"/>
              </a:rPr>
              <a:t>       throw</a:t>
            </a:r>
            <a:r>
              <a:rPr lang="en-US" sz="1430" dirty="0">
                <a:solidFill>
                  <a:srgbClr val="000000"/>
                </a:solidFill>
                <a:highlight>
                  <a:srgbClr val="FFFFFF"/>
                </a:highlight>
                <a:latin typeface="Consolas" panose="020B0609020204030204" pitchFamily="49" charset="0"/>
              </a:rPr>
              <a:t>;</a:t>
            </a:r>
          </a:p>
          <a:p>
            <a:r>
              <a:rPr lang="en-US" sz="1430" dirty="0">
                <a:solidFill>
                  <a:srgbClr val="000000"/>
                </a:solidFill>
                <a:highlight>
                  <a:srgbClr val="FFFFFF"/>
                </a:highlight>
                <a:latin typeface="Consolas" panose="020B0609020204030204" pitchFamily="49" charset="0"/>
              </a:rPr>
              <a:t>   }</a:t>
            </a:r>
          </a:p>
          <a:p>
            <a:r>
              <a:rPr lang="en-US" sz="143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04537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File operations with Microsoft Graph</a:t>
            </a:r>
          </a:p>
        </p:txBody>
      </p:sp>
      <p:sp>
        <p:nvSpPr>
          <p:cNvPr id="2" name="Text Placeholder 1"/>
          <p:cNvSpPr>
            <a:spLocks noGrp="1"/>
          </p:cNvSpPr>
          <p:nvPr>
            <p:ph type="body" sz="quarter" idx="12"/>
          </p:nvPr>
        </p:nvSpPr>
        <p:spPr/>
        <p:txBody>
          <a:bodyPr/>
          <a:lstStyle/>
          <a:p>
            <a:r>
              <a:rPr lang="en-US"/>
              <a:t>demo</a:t>
            </a:r>
            <a:endParaRPr lang="en-US" dirty="0"/>
          </a:p>
        </p:txBody>
      </p:sp>
    </p:spTree>
    <p:extLst>
      <p:ext uri="{BB962C8B-B14F-4D97-AF65-F5344CB8AC3E}">
        <p14:creationId xmlns:p14="http://schemas.microsoft.com/office/powerpoint/2010/main" val="152960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6217920"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Content Placeholder 4"/>
          <p:cNvSpPr txBox="1">
            <a:spLocks/>
          </p:cNvSpPr>
          <p:nvPr/>
        </p:nvSpPr>
        <p:spPr>
          <a:xfrm>
            <a:off x="6492240" y="754092"/>
            <a:ext cx="4755198" cy="5761008"/>
          </a:xfrm>
          <a:prstGeom prst="rect">
            <a:avLst/>
          </a:prstGeom>
        </p:spPr>
        <p:txBody>
          <a:bodyPr vert="horz" wrap="square" lIns="149217" tIns="93260" rIns="149217" bIns="93260" rtlCol="0" anchor="ctr" anchorCtr="0">
            <a:noAutofit/>
          </a:bodyPr>
          <a:lstStyle>
            <a:defPPr>
              <a:defRPr lang="en-US"/>
            </a:defPPr>
            <a:lvl1pPr marR="0" indent="0" fontAlgn="auto">
              <a:lnSpc>
                <a:spcPct val="90000"/>
              </a:lnSpc>
              <a:spcBef>
                <a:spcPts val="1800"/>
              </a:spcBef>
              <a:spcAft>
                <a:spcPts val="0"/>
              </a:spcAft>
              <a:buClrTx/>
              <a:buSzPct val="90000"/>
              <a:buFont typeface="Arial" pitchFamily="34" charset="0"/>
              <a:buNone/>
              <a:tabLst/>
              <a:defRPr sz="2800" spc="0" baseline="0">
                <a:gradFill>
                  <a:gsLst>
                    <a:gs pos="92515">
                      <a:srgbClr val="262626"/>
                    </a:gs>
                    <a:gs pos="75000">
                      <a:srgbClr val="262626"/>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4000" dirty="0">
                <a:gradFill>
                  <a:gsLst>
                    <a:gs pos="92515">
                      <a:schemeClr val="tx2"/>
                    </a:gs>
                    <a:gs pos="75000">
                      <a:schemeClr val="tx2"/>
                    </a:gs>
                  </a:gsLst>
                  <a:lin ang="5400000" scaled="0"/>
                </a:gradFill>
                <a:latin typeface="+mj-lt"/>
                <a:cs typeface="Segoe UI Semilight" panose="020B0402040204020203" pitchFamily="34" charset="0"/>
              </a:rPr>
              <a:t>Key differences from OneDrive with SharePoint Files API</a:t>
            </a:r>
          </a:p>
          <a:p>
            <a:pPr marL="0" lvl="1" indent="0">
              <a:buNone/>
            </a:pPr>
            <a:r>
              <a:rPr lang="en-US" sz="2000" b="1" dirty="0"/>
              <a:t>Authentication:</a:t>
            </a:r>
            <a:r>
              <a:rPr lang="en-US" sz="2000" dirty="0"/>
              <a:t> Need to target AAD or MSA depending on user type. </a:t>
            </a:r>
            <a:r>
              <a:rPr lang="en-US" sz="2000" dirty="0" err="1"/>
              <a:t>Auth</a:t>
            </a:r>
            <a:r>
              <a:rPr lang="en-US" sz="2000" dirty="0"/>
              <a:t> scopes are different as a result.</a:t>
            </a:r>
          </a:p>
          <a:p>
            <a:pPr marL="0" lvl="1" indent="0">
              <a:buNone/>
            </a:pPr>
            <a:r>
              <a:rPr lang="en-US" sz="2000" b="1" dirty="0"/>
              <a:t>Discovery:</a:t>
            </a:r>
            <a:r>
              <a:rPr lang="en-US" sz="2000" dirty="0"/>
              <a:t> OneDrive for Business doesn’t have a common API endpoint, so discovery API is </a:t>
            </a:r>
            <a:r>
              <a:rPr lang="en-US" sz="2000"/>
              <a:t>still necessary.</a:t>
            </a:r>
            <a:endParaRPr lang="en-US" sz="2000" dirty="0"/>
          </a:p>
          <a:p>
            <a:r>
              <a:rPr lang="en-US" sz="2000" b="1" dirty="0"/>
              <a:t>Code Base: </a:t>
            </a:r>
            <a:r>
              <a:rPr lang="en-US" sz="2000" dirty="0"/>
              <a:t>SDK is different.</a:t>
            </a:r>
          </a:p>
          <a:p>
            <a:r>
              <a:rPr lang="en-US" sz="4000" dirty="0">
                <a:gradFill>
                  <a:gsLst>
                    <a:gs pos="92515">
                      <a:schemeClr val="tx2"/>
                    </a:gs>
                    <a:gs pos="75000">
                      <a:schemeClr val="tx2"/>
                    </a:gs>
                  </a:gsLst>
                  <a:lin ang="5400000" scaled="0"/>
                </a:gradFill>
                <a:latin typeface="+mj-lt"/>
                <a:cs typeface="Segoe UI Semilight" panose="020B0402040204020203" pitchFamily="34" charset="0"/>
              </a:rPr>
              <a:t>Similarities</a:t>
            </a:r>
          </a:p>
          <a:p>
            <a:pPr marL="0" lvl="1" indent="0">
              <a:buNone/>
            </a:pPr>
            <a:r>
              <a:rPr lang="en-US" sz="2000" dirty="0"/>
              <a:t>Both need to get the access token before calling the API.</a:t>
            </a: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itle 9"/>
          <p:cNvSpPr txBox="1">
            <a:spLocks/>
          </p:cNvSpPr>
          <p:nvPr/>
        </p:nvSpPr>
        <p:spPr>
          <a:xfrm>
            <a:off x="274320" y="2125677"/>
            <a:ext cx="5486718" cy="1828800"/>
          </a:xfrm>
          <a:prstGeom prst="rect">
            <a:avLst/>
          </a:prstGeom>
          <a:noFill/>
          <a:ln w="10795" cap="flat" cmpd="sng" algn="ctr">
            <a:no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base">
              <a:spcAft>
                <a:spcPct val="0"/>
              </a:spcAft>
            </a:pPr>
            <a:r>
              <a:rPr lang="en-US" sz="4400" dirty="0">
                <a:gradFill>
                  <a:gsLst>
                    <a:gs pos="100000">
                      <a:srgbClr val="FFFFFF"/>
                    </a:gs>
                    <a:gs pos="0">
                      <a:srgbClr val="FFFFFF"/>
                    </a:gs>
                  </a:gsLst>
                  <a:lin ang="5400000" scaled="0"/>
                </a:gradFill>
                <a:latin typeface="+mj-lt"/>
                <a:cs typeface="Segoe UI" pitchFamily="34" charset="0"/>
              </a:rPr>
              <a:t>Microsoft Graph for OneDrive for Business</a:t>
            </a:r>
          </a:p>
        </p:txBody>
      </p:sp>
      <p:sp>
        <p:nvSpPr>
          <p:cNvPr id="9" name="Freeform 8"/>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ooter Placeholder 2"/>
          <p:cNvSpPr>
            <a:spLocks noGrp="1"/>
          </p:cNvSpPr>
          <p:nvPr>
            <p:ph type="ftr" sz="quarter" idx="10"/>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Tree>
    <p:extLst>
      <p:ext uri="{BB962C8B-B14F-4D97-AF65-F5344CB8AC3E}">
        <p14:creationId xmlns:p14="http://schemas.microsoft.com/office/powerpoint/2010/main" val="290716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direct API endpoints</a:t>
            </a:r>
          </a:p>
        </p:txBody>
      </p:sp>
      <p:sp>
        <p:nvSpPr>
          <p:cNvPr id="3" name="Text Placeholder 2"/>
          <p:cNvSpPr>
            <a:spLocks noGrp="1"/>
          </p:cNvSpPr>
          <p:nvPr>
            <p:ph type="body" sz="quarter" idx="10"/>
          </p:nvPr>
        </p:nvSpPr>
        <p:spPr/>
        <p:txBody>
          <a:bodyPr/>
          <a:lstStyle/>
          <a:p>
            <a:r>
              <a:rPr lang="en-US" dirty="0"/>
              <a:t>Direct API endpoints for all the Office 365 Services may also be invoked</a:t>
            </a:r>
          </a:p>
          <a:p>
            <a:pPr lvl="1"/>
            <a:r>
              <a:rPr lang="en-US" dirty="0"/>
              <a:t>Outlook, OneDrive, OneNote, etc.</a:t>
            </a:r>
          </a:p>
          <a:p>
            <a:pPr>
              <a:spcBef>
                <a:spcPts val="2400"/>
              </a:spcBef>
            </a:pPr>
            <a:r>
              <a:rPr lang="en-US" dirty="0"/>
              <a:t>Direct endpoints have new functionality before </a:t>
            </a:r>
            <a:br>
              <a:rPr lang="en-US" dirty="0"/>
            </a:br>
            <a:r>
              <a:rPr lang="en-US" dirty="0"/>
              <a:t>it is exposed via the Graph API</a:t>
            </a:r>
          </a:p>
          <a:p>
            <a:pPr lvl="1"/>
            <a:r>
              <a:rPr lang="en-US" dirty="0"/>
              <a:t>Examples:</a:t>
            </a:r>
          </a:p>
          <a:p>
            <a:pPr lvl="2"/>
            <a:r>
              <a:rPr lang="en-US" dirty="0"/>
              <a:t>Outlook web hooks</a:t>
            </a:r>
          </a:p>
          <a:p>
            <a:pPr lvl="2"/>
            <a:r>
              <a:rPr lang="en-US" dirty="0"/>
              <a:t>Time zone on calendar</a:t>
            </a:r>
          </a:p>
        </p:txBody>
      </p:sp>
      <p:sp>
        <p:nvSpPr>
          <p:cNvPr id="8" name="Footer Placeholder 7"/>
          <p:cNvSpPr>
            <a:spLocks noGrp="1"/>
          </p:cNvSpPr>
          <p:nvPr>
            <p:ph type="ftr" sz="quarter" idx="16"/>
          </p:nvPr>
        </p:nvSpPr>
        <p:spPr/>
        <p:txBody>
          <a:bodyPr/>
          <a:lstStyle/>
          <a:p>
            <a:pPr>
              <a:defRPr/>
            </a:pPr>
            <a:r>
              <a:rPr lang="en-US" sz="1400" b="1" dirty="0">
                <a:solidFill>
                  <a:schemeClr val="accent2"/>
                </a:solidFill>
              </a:rPr>
              <a:t> </a:t>
            </a: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sz="1400" dirty="0">
              <a:solidFill>
                <a:srgbClr val="000000">
                  <a:tint val="75000"/>
                </a:srgbClr>
              </a:solidFill>
            </a:endParaRPr>
          </a:p>
          <a:p>
            <a:pPr>
              <a:defRPr/>
            </a:pPr>
            <a:endParaRPr lang="en-US" sz="1400" dirty="0"/>
          </a:p>
        </p:txBody>
      </p:sp>
    </p:spTree>
    <p:extLst>
      <p:ext uri="{BB962C8B-B14F-4D97-AF65-F5344CB8AC3E}">
        <p14:creationId xmlns:p14="http://schemas.microsoft.com/office/powerpoint/2010/main" val="363791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Related code samples</a:t>
            </a:r>
          </a:p>
        </p:txBody>
      </p:sp>
      <p:sp>
        <p:nvSpPr>
          <p:cNvPr id="5" name="Text Placeholder 4"/>
          <p:cNvSpPr>
            <a:spLocks noGrp="1"/>
          </p:cNvSpPr>
          <p:nvPr>
            <p:ph type="body" sz="quarter" idx="10"/>
          </p:nvPr>
        </p:nvSpPr>
        <p:spPr>
          <a:xfrm>
            <a:off x="274638" y="1212850"/>
            <a:ext cx="11887200" cy="3757952"/>
          </a:xfrm>
        </p:spPr>
        <p:txBody>
          <a:bodyPr/>
          <a:lstStyle/>
          <a:p>
            <a:pPr lvl="1"/>
            <a:endParaRPr lang="en-US" sz="1800" dirty="0"/>
          </a:p>
          <a:p>
            <a:r>
              <a:rPr lang="en-US" sz="3600" dirty="0"/>
              <a:t>OneDrive API Explorer (JavaScript)</a:t>
            </a:r>
          </a:p>
          <a:p>
            <a:pPr lvl="1"/>
            <a:r>
              <a:rPr lang="en-US" sz="1800" dirty="0">
                <a:hlinkClick r:id="rId3"/>
              </a:rPr>
              <a:t>http://github.com/OneDrive/onedrive-explorer-js</a:t>
            </a:r>
            <a:r>
              <a:rPr lang="en-US" sz="1800" dirty="0"/>
              <a:t> </a:t>
            </a:r>
          </a:p>
          <a:p>
            <a:pPr lvl="1"/>
            <a:endParaRPr lang="en-US" sz="1800" dirty="0"/>
          </a:p>
          <a:p>
            <a:r>
              <a:rPr lang="en-US" sz="3600" dirty="0"/>
              <a:t>OneDrive API Explorer (Windows/C#)</a:t>
            </a:r>
          </a:p>
          <a:p>
            <a:pPr lvl="1"/>
            <a:r>
              <a:rPr lang="en-US" sz="1800" dirty="0">
                <a:hlinkClick r:id="rId4"/>
              </a:rPr>
              <a:t>http://github.com/OneDrive/onedrive-explorer-win</a:t>
            </a:r>
            <a:r>
              <a:rPr lang="en-US" sz="1800" dirty="0"/>
              <a:t> </a:t>
            </a:r>
          </a:p>
          <a:p>
            <a:pPr lvl="1"/>
            <a:endParaRPr lang="en-US" sz="1800" dirty="0"/>
          </a:p>
          <a:p>
            <a:r>
              <a:rPr lang="en-US" sz="3600" dirty="0"/>
              <a:t>Picker and Saver for JavaScript</a:t>
            </a:r>
          </a:p>
          <a:p>
            <a:pPr lvl="1"/>
            <a:r>
              <a:rPr lang="en-US" sz="1800" dirty="0">
                <a:hlinkClick r:id="rId5"/>
              </a:rPr>
              <a:t>https://dev.onedrive.com/sdk/javascript-picker-saver.htm</a:t>
            </a:r>
            <a:r>
              <a:rPr lang="en-US" sz="1800" dirty="0"/>
              <a:t> </a:t>
            </a:r>
          </a:p>
        </p:txBody>
      </p:sp>
      <p:grpSp>
        <p:nvGrpSpPr>
          <p:cNvPr id="8" name="Group 7"/>
          <p:cNvGrpSpPr/>
          <p:nvPr/>
        </p:nvGrpSpPr>
        <p:grpSpPr>
          <a:xfrm>
            <a:off x="8595651" y="2113047"/>
            <a:ext cx="4084253" cy="5486900"/>
            <a:chOff x="7841294" y="1339954"/>
            <a:chExt cx="4004533" cy="5379802"/>
          </a:xfrm>
        </p:grpSpPr>
        <p:sp>
          <p:nvSpPr>
            <p:cNvPr id="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sp>
        <p:nvSpPr>
          <p:cNvPr id="3" name="Footer Placeholder 2"/>
          <p:cNvSpPr>
            <a:spLocks noGrp="1"/>
          </p:cNvSpPr>
          <p:nvPr>
            <p:ph type="ftr" sz="quarter" idx="16"/>
          </p:nvPr>
        </p:nvSpPr>
        <p:spPr/>
        <p:txBody>
          <a:bodyPr/>
          <a:lstStyle/>
          <a:p>
            <a:pPr>
              <a:defRPr/>
            </a:pPr>
            <a:r>
              <a:rPr lang="en-US" sz="1400" b="1" dirty="0">
                <a:gradFill>
                  <a:gsLst>
                    <a:gs pos="8367">
                      <a:schemeClr val="accent4"/>
                    </a:gs>
                    <a:gs pos="31000">
                      <a:schemeClr val="accent4"/>
                    </a:gs>
                  </a:gsLst>
                  <a:lin ang="5400000" scaled="0"/>
                </a:gradFill>
              </a:rPr>
              <a:t>3</a:t>
            </a:r>
            <a:r>
              <a:rPr lang="en-US" sz="1400" dirty="0">
                <a:gradFill>
                  <a:gsLst>
                    <a:gs pos="8367">
                      <a:srgbClr val="000000"/>
                    </a:gs>
                    <a:gs pos="31000">
                      <a:srgbClr val="000000"/>
                    </a:gs>
                  </a:gsLst>
                  <a:lin ang="5400000" scaled="0"/>
                </a:gradFill>
              </a:rPr>
              <a:t> File operations with Microsoft Graph</a:t>
            </a:r>
            <a:endParaRPr lang="en-US" dirty="0">
              <a:solidFill>
                <a:srgbClr val="000000">
                  <a:tint val="75000"/>
                </a:srgbClr>
              </a:solidFill>
            </a:endParaRPr>
          </a:p>
        </p:txBody>
      </p:sp>
    </p:spTree>
    <p:extLst>
      <p:ext uri="{BB962C8B-B14F-4D97-AF65-F5344CB8AC3E}">
        <p14:creationId xmlns:p14="http://schemas.microsoft.com/office/powerpoint/2010/main" val="20583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8" y="1212850"/>
            <a:ext cx="7498062" cy="259763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Overview</a:t>
            </a:r>
          </a:p>
          <a:p>
            <a:pPr marL="690563">
              <a:lnSpc>
                <a:spcPct val="150000"/>
              </a:lnSpc>
            </a:pPr>
            <a:r>
              <a:rPr lang="en-US" sz="3200" dirty="0"/>
              <a:t>File operations with </a:t>
            </a:r>
            <a:r>
              <a:rPr lang="en-US" sz="3200" dirty="0" err="1"/>
              <a:t>SharePointClient</a:t>
            </a:r>
            <a:endParaRPr lang="en-US" sz="3200" dirty="0"/>
          </a:p>
          <a:p>
            <a:pPr marL="690563">
              <a:lnSpc>
                <a:spcPct val="150000"/>
              </a:lnSpc>
            </a:pPr>
            <a:r>
              <a:rPr lang="en-US" sz="3200" dirty="0"/>
              <a:t>File operations with </a:t>
            </a:r>
            <a:r>
              <a:rPr lang="en-US" altLang="zh-CN" sz="3200" dirty="0"/>
              <a:t>Microsoft Graph</a:t>
            </a:r>
            <a:endParaRPr lang="en-US" sz="3200" dirty="0"/>
          </a:p>
        </p:txBody>
      </p:sp>
    </p:spTree>
    <p:extLst>
      <p:ext uri="{BB962C8B-B14F-4D97-AF65-F5344CB8AC3E}">
        <p14:creationId xmlns:p14="http://schemas.microsoft.com/office/powerpoint/2010/main" val="228195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documentation</a:t>
            </a:r>
          </a:p>
        </p:txBody>
      </p:sp>
      <p:sp>
        <p:nvSpPr>
          <p:cNvPr id="3" name="Text Placeholder 2"/>
          <p:cNvSpPr>
            <a:spLocks noGrp="1"/>
          </p:cNvSpPr>
          <p:nvPr>
            <p:ph type="body" sz="quarter" idx="10"/>
          </p:nvPr>
        </p:nvSpPr>
        <p:spPr>
          <a:xfrm>
            <a:off x="274638" y="1212850"/>
            <a:ext cx="11887200" cy="3785652"/>
          </a:xfrm>
        </p:spPr>
        <p:txBody>
          <a:bodyPr/>
          <a:lstStyle/>
          <a:p>
            <a:pPr lvl="1"/>
            <a:endParaRPr lang="en-US" sz="1800" dirty="0"/>
          </a:p>
          <a:p>
            <a:r>
              <a:rPr lang="en-US" sz="3600" dirty="0"/>
              <a:t>Office dev— Microsoft Graph for </a:t>
            </a:r>
          </a:p>
          <a:p>
            <a:r>
              <a:rPr lang="en-US" sz="3600"/>
              <a:t>OneDrive reference</a:t>
            </a:r>
            <a:endParaRPr lang="en-US" sz="3600" dirty="0"/>
          </a:p>
          <a:p>
            <a:pPr lvl="1"/>
            <a:r>
              <a:rPr lang="en-US" sz="1800" dirty="0">
                <a:hlinkClick r:id="rId3"/>
              </a:rPr>
              <a:t>https://graph.microsoft.io/docs/api-reference/v1.0/resources/drive</a:t>
            </a:r>
            <a:r>
              <a:rPr lang="en-US" sz="1800" dirty="0"/>
              <a:t> </a:t>
            </a:r>
          </a:p>
          <a:p>
            <a:pPr lvl="1"/>
            <a:endParaRPr lang="en-US" sz="1800" dirty="0"/>
          </a:p>
          <a:p>
            <a:r>
              <a:rPr lang="en-US" sz="3600" dirty="0"/>
              <a:t>OneDrive Dev Center</a:t>
            </a:r>
          </a:p>
          <a:p>
            <a:pPr lvl="1"/>
            <a:r>
              <a:rPr lang="en-US" sz="1800" dirty="0">
                <a:hlinkClick r:id="rId4"/>
              </a:rPr>
              <a:t>https://dev.onedrive.com/</a:t>
            </a:r>
            <a:endParaRPr lang="en-US" sz="1800" dirty="0"/>
          </a:p>
          <a:p>
            <a:endParaRPr lang="en-US" sz="3600" dirty="0"/>
          </a:p>
        </p:txBody>
      </p:sp>
      <p:grpSp>
        <p:nvGrpSpPr>
          <p:cNvPr id="9" name="Group 8"/>
          <p:cNvGrpSpPr/>
          <p:nvPr/>
        </p:nvGrpSpPr>
        <p:grpSpPr>
          <a:xfrm>
            <a:off x="8595651" y="2113047"/>
            <a:ext cx="4084253" cy="5486900"/>
            <a:chOff x="7841294" y="1339954"/>
            <a:chExt cx="4004533" cy="5379802"/>
          </a:xfrm>
        </p:grpSpPr>
        <p:sp>
          <p:nvSpPr>
            <p:cNvPr id="10"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1"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2"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3"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4"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5"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6"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7"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spTree>
    <p:extLst>
      <p:ext uri="{BB962C8B-B14F-4D97-AF65-F5344CB8AC3E}">
        <p14:creationId xmlns:p14="http://schemas.microsoft.com/office/powerpoint/2010/main" val="34595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8" y="1212850"/>
            <a:ext cx="7498062" cy="259763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Overview</a:t>
            </a:r>
          </a:p>
          <a:p>
            <a:pPr marL="690563">
              <a:lnSpc>
                <a:spcPct val="150000"/>
              </a:lnSpc>
            </a:pPr>
            <a:r>
              <a:rPr lang="en-US" sz="3200" dirty="0"/>
              <a:t>File operations with </a:t>
            </a:r>
            <a:r>
              <a:rPr lang="en-US" sz="3200" dirty="0" err="1"/>
              <a:t>SharePointClient</a:t>
            </a:r>
            <a:endParaRPr lang="en-US" sz="3200" dirty="0"/>
          </a:p>
          <a:p>
            <a:pPr marL="690563">
              <a:lnSpc>
                <a:spcPct val="150000"/>
              </a:lnSpc>
            </a:pPr>
            <a:r>
              <a:rPr lang="en-US" sz="3200" dirty="0"/>
              <a:t>File operations with Microsoft Graph</a:t>
            </a:r>
          </a:p>
        </p:txBody>
      </p:sp>
    </p:spTree>
    <p:extLst>
      <p:ext uri="{BB962C8B-B14F-4D97-AF65-F5344CB8AC3E}">
        <p14:creationId xmlns:p14="http://schemas.microsoft.com/office/powerpoint/2010/main" val="152755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3175" y="4883150"/>
            <a:ext cx="12433300" cy="822325"/>
          </a:xfrm>
          <a:prstGeom prst="rect">
            <a:avLst/>
          </a:prstGeom>
          <a:noFill/>
        </p:spPr>
        <p:txBody>
          <a:bodyPr anchor="ctr"/>
          <a:lstStyle/>
          <a:p>
            <a:pPr marL="0" indent="0" algn="ctr">
              <a:buNone/>
            </a:pPr>
            <a:r>
              <a:rPr lang="en-US" sz="3136" dirty="0">
                <a:hlinkClick r:id="rId3"/>
              </a:rPr>
              <a:t>http://dev.office.com/devprogram</a:t>
            </a:r>
            <a:r>
              <a:rPr lang="en-US" sz="3136" dirty="0"/>
              <a:t> </a:t>
            </a: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dirty="0"/>
              <a:t>Developer Program launch</a:t>
            </a:r>
          </a:p>
        </p:txBody>
      </p:sp>
    </p:spTree>
    <p:extLst>
      <p:ext uri="{BB962C8B-B14F-4D97-AF65-F5344CB8AC3E}">
        <p14:creationId xmlns:p14="http://schemas.microsoft.com/office/powerpoint/2010/main" val="129729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83305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Overview</a:t>
            </a:r>
          </a:p>
        </p:txBody>
      </p:sp>
      <p:sp>
        <p:nvSpPr>
          <p:cNvPr id="3" name="Text Placeholder 2"/>
          <p:cNvSpPr>
            <a:spLocks noGrp="1"/>
          </p:cNvSpPr>
          <p:nvPr>
            <p:ph type="body" sz="quarter" idx="12"/>
          </p:nvPr>
        </p:nvSpPr>
        <p:spPr/>
        <p:txBody>
          <a:bodyPr/>
          <a:lstStyle/>
          <a:p>
            <a:r>
              <a:rPr lang="en-US"/>
              <a:t>1</a:t>
            </a:r>
            <a:endParaRPr lang="en-US" dirty="0"/>
          </a:p>
        </p:txBody>
      </p:sp>
    </p:spTree>
    <p:extLst>
      <p:ext uri="{BB962C8B-B14F-4D97-AF65-F5344CB8AC3E}">
        <p14:creationId xmlns:p14="http://schemas.microsoft.com/office/powerpoint/2010/main" val="1423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Which to use?</a:t>
            </a:r>
            <a:endParaRPr lang="en-US" dirty="0"/>
          </a:p>
        </p:txBody>
      </p:sp>
      <p:sp>
        <p:nvSpPr>
          <p:cNvPr id="2" name="Text Placeholder 1"/>
          <p:cNvSpPr>
            <a:spLocks noGrp="1"/>
          </p:cNvSpPr>
          <p:nvPr>
            <p:ph type="body" sz="quarter" idx="10"/>
          </p:nvPr>
        </p:nvSpPr>
        <p:spPr>
          <a:xfrm>
            <a:off x="274638" y="1212850"/>
            <a:ext cx="11887200" cy="4401205"/>
          </a:xfrm>
        </p:spPr>
        <p:txBody>
          <a:bodyPr/>
          <a:lstStyle/>
          <a:p>
            <a:r>
              <a:rPr lang="en-US" dirty="0"/>
              <a:t>OneDrive</a:t>
            </a:r>
          </a:p>
          <a:p>
            <a:pPr lvl="1"/>
            <a:r>
              <a:rPr lang="en-US" dirty="0"/>
              <a:t>Accessible cloud storage for personal documents, photos, and files that can be accessed from anywhere</a:t>
            </a:r>
          </a:p>
          <a:p>
            <a:pPr lvl="1"/>
            <a:r>
              <a:rPr lang="en-US" dirty="0"/>
              <a:t>Best for user owned content</a:t>
            </a:r>
          </a:p>
          <a:p>
            <a:pPr lvl="1"/>
            <a:endParaRPr lang="en-US" dirty="0"/>
          </a:p>
          <a:p>
            <a:r>
              <a:rPr lang="en-US" dirty="0"/>
              <a:t>OneDrive for Business</a:t>
            </a:r>
          </a:p>
          <a:p>
            <a:pPr lvl="1"/>
            <a:r>
              <a:rPr lang="en-US" dirty="0"/>
              <a:t>Secure enterprise-grade storage for business documents and files</a:t>
            </a:r>
          </a:p>
          <a:p>
            <a:pPr lvl="1"/>
            <a:r>
              <a:rPr lang="en-US" dirty="0"/>
              <a:t>Best for business/enterprise-owned content</a:t>
            </a:r>
          </a:p>
          <a:p>
            <a:pPr lvl="1"/>
            <a:endParaRPr lang="en-US" dirty="0"/>
          </a:p>
          <a:p>
            <a:r>
              <a:rPr lang="en-US" dirty="0"/>
              <a:t>Depending on your app targeting both is appropriate</a:t>
            </a:r>
          </a:p>
        </p:txBody>
      </p:sp>
      <p:sp>
        <p:nvSpPr>
          <p:cNvPr id="5" name="Footer Placeholder 4"/>
          <p:cNvSpPr>
            <a:spLocks noGrp="1"/>
          </p:cNvSpPr>
          <p:nvPr>
            <p:ph type="ftr" sz="quarter" idx="11"/>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388084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OneDrive for Business</a:t>
            </a:r>
            <a:endParaRPr lang="en-US" dirty="0"/>
          </a:p>
        </p:txBody>
      </p:sp>
      <p:sp>
        <p:nvSpPr>
          <p:cNvPr id="8" name="Down Arrow 7"/>
          <p:cNvSpPr/>
          <p:nvPr/>
        </p:nvSpPr>
        <p:spPr bwMode="auto">
          <a:xfrm rot="19288868">
            <a:off x="5474690" y="1790664"/>
            <a:ext cx="452587" cy="768026"/>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274702" y="4685969"/>
            <a:ext cx="4100712" cy="849463"/>
          </a:xfrm>
          <a:prstGeom prst="rect">
            <a:avLst/>
          </a:prstGeom>
        </p:spPr>
        <p:txBody>
          <a:bodyPr vert="horz" wrap="square" lIns="182880" tIns="146304" rIns="182880" bIns="146304" rtlCol="0">
            <a:spAutoFit/>
          </a:bodyPr>
          <a:lstStyle>
            <a:lvl1pPr marR="0" indent="0" fontAlgn="auto">
              <a:lnSpc>
                <a:spcPct val="90000"/>
              </a:lnSpc>
              <a:spcBef>
                <a:spcPct val="20000"/>
              </a:spcBef>
              <a:spcAft>
                <a:spcPts val="0"/>
              </a:spcAft>
              <a:buClrTx/>
              <a:buSzPct val="90000"/>
              <a:buFont typeface="Arial" pitchFamily="34" charset="0"/>
              <a:buNone/>
              <a:tabLst/>
              <a:defRPr sz="4000" spc="0" baseline="0">
                <a:gradFill>
                  <a:gsLst>
                    <a:gs pos="1250">
                      <a:schemeClr val="tx2"/>
                    </a:gs>
                    <a:gs pos="99000">
                      <a:schemeClr val="tx2"/>
                    </a:gs>
                  </a:gsLst>
                  <a:lin ang="5400000" scaled="0"/>
                </a:gradFill>
                <a:latin typeface="+mj-lt"/>
              </a:defRPr>
            </a:lvl1pPr>
            <a:lvl2pPr marL="0" marR="0" lvl="1" indent="0" fontAlgn="auto">
              <a:lnSpc>
                <a:spcPct val="90000"/>
              </a:lnSpc>
              <a:spcBef>
                <a:spcPct val="20000"/>
              </a:spcBef>
              <a:spcAft>
                <a:spcPts val="0"/>
              </a:spcAft>
              <a:buClrTx/>
              <a:buSzPct val="90000"/>
              <a:buFontTx/>
              <a:buNone/>
              <a:tabLst/>
              <a:defRPr sz="2000" spc="0" baseline="0">
                <a:gradFill>
                  <a:gsLst>
                    <a:gs pos="92515">
                      <a:srgbClr val="262626"/>
                    </a:gs>
                    <a:gs pos="75000">
                      <a:srgbClr val="262626"/>
                    </a:gs>
                  </a:gsLst>
                  <a:lin ang="5400000" scaled="0"/>
                </a:gradFill>
              </a:defRPr>
            </a:lvl2pPr>
            <a:lvl3pPr marL="228600" marR="0" indent="0" fontAlgn="auto">
              <a:lnSpc>
                <a:spcPct val="90000"/>
              </a:lnSpc>
              <a:spcBef>
                <a:spcPct val="20000"/>
              </a:spcBef>
              <a:spcAft>
                <a:spcPts val="0"/>
              </a:spcAft>
              <a:buClrTx/>
              <a:buSzPct val="90000"/>
              <a:buFont typeface="Arial" pitchFamily="34" charset="0"/>
              <a:buNone/>
              <a:tabLst/>
              <a:defRPr sz="2000" spc="0" baseline="0">
                <a:gradFill>
                  <a:gsLst>
                    <a:gs pos="92515">
                      <a:srgbClr val="262626"/>
                    </a:gs>
                    <a:gs pos="75000">
                      <a:srgbClr val="262626"/>
                    </a:gs>
                  </a:gsLst>
                  <a:lin ang="5400000" scaled="0"/>
                </a:gradFill>
              </a:defRPr>
            </a:lvl3pPr>
            <a:lvl4pPr marL="4572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lvl="1"/>
            <a:r>
              <a:rPr lang="en-US" dirty="0"/>
              <a:t>A personal library for storing and organizing your work documents</a:t>
            </a:r>
          </a:p>
        </p:txBody>
      </p:sp>
      <p:pic>
        <p:nvPicPr>
          <p:cNvPr id="2" name="Picture 1"/>
          <p:cNvPicPr>
            <a:picLocks noChangeAspect="1"/>
          </p:cNvPicPr>
          <p:nvPr/>
        </p:nvPicPr>
        <p:blipFill rotWithShape="1">
          <a:blip r:embed="rId3"/>
          <a:srcRect l="109" t="268" r="956" b="2399"/>
          <a:stretch/>
        </p:blipFill>
        <p:spPr>
          <a:xfrm>
            <a:off x="457580" y="1211287"/>
            <a:ext cx="7589520" cy="3044150"/>
          </a:xfrm>
          <a:prstGeom prst="rect">
            <a:avLst/>
          </a:prstGeom>
          <a:solidFill>
            <a:srgbClr val="FFFFFF">
              <a:alpha val="80000"/>
            </a:srgbClr>
          </a:solidFill>
          <a:ln w="12700">
            <a:solidFill>
              <a:srgbClr val="797A7D"/>
            </a:solidFill>
            <a:miter lim="800000"/>
            <a:headEnd type="none" w="med" len="med"/>
            <a:tailEnd type="none" w="med" len="med"/>
          </a:ln>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77" r="177"/>
          <a:stretch/>
        </p:blipFill>
        <p:spPr>
          <a:xfrm>
            <a:off x="5760720" y="3222945"/>
            <a:ext cx="6217382" cy="3108960"/>
          </a:xfrm>
          <a:prstGeom prst="rect">
            <a:avLst/>
          </a:prstGeom>
          <a:solidFill>
            <a:srgbClr val="FFFFFF">
              <a:alpha val="80000"/>
            </a:srgbClr>
          </a:solidFill>
          <a:ln w="12700">
            <a:solidFill>
              <a:srgbClr val="797A7D"/>
            </a:solidFill>
            <a:miter lim="800000"/>
            <a:headEnd type="none" w="med" len="med"/>
            <a:tailEnd type="none" w="med" len="med"/>
          </a:ln>
        </p:spPr>
      </p:pic>
      <p:cxnSp>
        <p:nvCxnSpPr>
          <p:cNvPr id="9" name="Straight Arrow Connector 8"/>
          <p:cNvCxnSpPr/>
          <p:nvPr/>
        </p:nvCxnSpPr>
        <p:spPr>
          <a:xfrm>
            <a:off x="5875528" y="2905332"/>
            <a:ext cx="799910" cy="1140564"/>
          </a:xfrm>
          <a:prstGeom prst="straightConnector1">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4851400" y="1881204"/>
            <a:ext cx="1024128" cy="1024128"/>
          </a:xfrm>
          <a:prstGeom prst="rect">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Footer Placeholder 1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380630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OneDrive for Business sharing</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13" t="952" r="613" b="2703"/>
          <a:stretch/>
        </p:blipFill>
        <p:spPr>
          <a:xfrm>
            <a:off x="7132320" y="2994368"/>
            <a:ext cx="4846320" cy="2961640"/>
          </a:xfrm>
          <a:prstGeom prst="rect">
            <a:avLst/>
          </a:prstGeom>
          <a:solidFill>
            <a:srgbClr val="FFFFFF">
              <a:alpha val="80000"/>
            </a:srgbClr>
          </a:solidFill>
          <a:ln w="12700">
            <a:solidFill>
              <a:srgbClr val="797A7D"/>
            </a:solidFill>
            <a:miter lim="800000"/>
            <a:headEnd type="none" w="med" len="med"/>
            <a:tailEnd type="none" w="med" len="me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80" y="1211288"/>
            <a:ext cx="6400800" cy="3571676"/>
          </a:xfrm>
          <a:prstGeom prst="rect">
            <a:avLst/>
          </a:prstGeom>
          <a:solidFill>
            <a:srgbClr val="FFFFFF">
              <a:alpha val="80000"/>
            </a:srgbClr>
          </a:solidFill>
          <a:ln w="12700">
            <a:solidFill>
              <a:srgbClr val="797A7D"/>
            </a:solidFill>
            <a:miter lim="800000"/>
            <a:headEnd type="none" w="med" len="med"/>
            <a:tailEnd type="none" w="med" len="med"/>
          </a:ln>
        </p:spPr>
      </p:pic>
      <p:sp>
        <p:nvSpPr>
          <p:cNvPr id="9" name="Rectangle 8"/>
          <p:cNvSpPr/>
          <p:nvPr/>
        </p:nvSpPr>
        <p:spPr bwMode="auto">
          <a:xfrm>
            <a:off x="2523744" y="4442132"/>
            <a:ext cx="457200" cy="228600"/>
          </a:xfrm>
          <a:prstGeom prst="rect">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2752344" y="4672027"/>
            <a:ext cx="4663440" cy="640080"/>
          </a:xfrm>
          <a:custGeom>
            <a:avLst/>
            <a:gdLst>
              <a:gd name="connsiteX0" fmla="*/ 0 w 4471722"/>
              <a:gd name="connsiteY0" fmla="*/ 0 h 640080"/>
              <a:gd name="connsiteX1" fmla="*/ 4471722 w 4471722"/>
              <a:gd name="connsiteY1" fmla="*/ 0 h 640080"/>
              <a:gd name="connsiteX2" fmla="*/ 4471722 w 4471722"/>
              <a:gd name="connsiteY2" fmla="*/ 640080 h 640080"/>
              <a:gd name="connsiteX3" fmla="*/ 0 w 4471722"/>
              <a:gd name="connsiteY3" fmla="*/ 640080 h 640080"/>
              <a:gd name="connsiteX4" fmla="*/ 0 w 4471722"/>
              <a:gd name="connsiteY4" fmla="*/ 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0 h 640080"/>
              <a:gd name="connsiteX1" fmla="*/ 4471722 w 4563162"/>
              <a:gd name="connsiteY1" fmla="*/ 640080 h 640080"/>
              <a:gd name="connsiteX2" fmla="*/ 0 w 4563162"/>
              <a:gd name="connsiteY2" fmla="*/ 640080 h 640080"/>
              <a:gd name="connsiteX3" fmla="*/ 0 w 4563162"/>
              <a:gd name="connsiteY3" fmla="*/ 0 h 640080"/>
              <a:gd name="connsiteX4" fmla="*/ 4563162 w 4563162"/>
              <a:gd name="connsiteY4" fmla="*/ 91440 h 640080"/>
              <a:gd name="connsiteX0" fmla="*/ 4471722 w 4563162"/>
              <a:gd name="connsiteY0" fmla="*/ 640080 h 640080"/>
              <a:gd name="connsiteX1" fmla="*/ 0 w 4563162"/>
              <a:gd name="connsiteY1" fmla="*/ 640080 h 640080"/>
              <a:gd name="connsiteX2" fmla="*/ 0 w 4563162"/>
              <a:gd name="connsiteY2" fmla="*/ 0 h 640080"/>
              <a:gd name="connsiteX3" fmla="*/ 4563162 w 4563162"/>
              <a:gd name="connsiteY3" fmla="*/ 91440 h 640080"/>
              <a:gd name="connsiteX0" fmla="*/ 4471722 w 4471722"/>
              <a:gd name="connsiteY0" fmla="*/ 640080 h 640080"/>
              <a:gd name="connsiteX1" fmla="*/ 0 w 4471722"/>
              <a:gd name="connsiteY1" fmla="*/ 640080 h 640080"/>
              <a:gd name="connsiteX2" fmla="*/ 0 w 4471722"/>
              <a:gd name="connsiteY2" fmla="*/ 0 h 640080"/>
            </a:gdLst>
            <a:ahLst/>
            <a:cxnLst>
              <a:cxn ang="0">
                <a:pos x="connsiteX0" y="connsiteY0"/>
              </a:cxn>
              <a:cxn ang="0">
                <a:pos x="connsiteX1" y="connsiteY1"/>
              </a:cxn>
              <a:cxn ang="0">
                <a:pos x="connsiteX2" y="connsiteY2"/>
              </a:cxn>
            </a:cxnLst>
            <a:rect l="l" t="t" r="r" b="b"/>
            <a:pathLst>
              <a:path w="4471722" h="640080">
                <a:moveTo>
                  <a:pt x="4471722" y="640080"/>
                </a:moveTo>
                <a:lnTo>
                  <a:pt x="0" y="640080"/>
                </a:lnTo>
                <a:lnTo>
                  <a:pt x="0" y="0"/>
                </a:lnTo>
              </a:path>
            </a:pathLst>
          </a:custGeom>
          <a:ln w="31750">
            <a:solidFill>
              <a:schemeClr val="tx2"/>
            </a:solidFill>
            <a:miter lim="800000"/>
            <a:headEnd type="arrow"/>
            <a:tailEnd type="none"/>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Footer Placeholder 14"/>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274046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OneDrive for Business sync</a:t>
            </a:r>
          </a:p>
        </p:txBody>
      </p:sp>
      <p:grpSp>
        <p:nvGrpSpPr>
          <p:cNvPr id="29" name="Group 28"/>
          <p:cNvGrpSpPr/>
          <p:nvPr/>
        </p:nvGrpSpPr>
        <p:grpSpPr>
          <a:xfrm>
            <a:off x="457580" y="1534161"/>
            <a:ext cx="11521695" cy="3721608"/>
            <a:chOff x="457580" y="1534161"/>
            <a:chExt cx="11521695" cy="3721608"/>
          </a:xfrm>
        </p:grpSpPr>
        <p:grpSp>
          <p:nvGrpSpPr>
            <p:cNvPr id="21" name="Group 20"/>
            <p:cNvGrpSpPr>
              <a:grpSpLocks noChangeAspect="1"/>
            </p:cNvGrpSpPr>
            <p:nvPr/>
          </p:nvGrpSpPr>
          <p:grpSpPr>
            <a:xfrm>
              <a:off x="3767963" y="1534161"/>
              <a:ext cx="8211312" cy="3721608"/>
              <a:chOff x="3767963" y="1851360"/>
              <a:chExt cx="8211312" cy="3721608"/>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6672" t="5965" r="276" b="659"/>
              <a:stretch/>
            </p:blipFill>
            <p:spPr>
              <a:xfrm>
                <a:off x="3767963" y="1851360"/>
                <a:ext cx="8211312" cy="3721608"/>
              </a:xfrm>
              <a:prstGeom prst="rect">
                <a:avLst/>
              </a:prstGeom>
              <a:solidFill>
                <a:srgbClr val="FFFFFF">
                  <a:alpha val="80000"/>
                </a:srgbClr>
              </a:solidFill>
              <a:ln w="12700">
                <a:solidFill>
                  <a:srgbClr val="797A7D"/>
                </a:solidFill>
                <a:miter lim="800000"/>
                <a:headEnd type="none" w="med" len="med"/>
                <a:tailEnd type="none" w="med" len="med"/>
              </a:ln>
            </p:spPr>
          </p:pic>
          <p:sp>
            <p:nvSpPr>
              <p:cNvPr id="17" name="Rectangle 16"/>
              <p:cNvSpPr/>
              <p:nvPr/>
            </p:nvSpPr>
            <p:spPr bwMode="auto">
              <a:xfrm>
                <a:off x="3767963" y="2037081"/>
                <a:ext cx="45720" cy="3502152"/>
              </a:xfrm>
              <a:prstGeom prst="rect">
                <a:avLst/>
              </a:prstGeom>
              <a:solidFill>
                <a:srgbClr val="66CBE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ectangle 17"/>
              <p:cNvSpPr/>
              <p:nvPr/>
            </p:nvSpPr>
            <p:spPr bwMode="auto">
              <a:xfrm flipH="1">
                <a:off x="3813682" y="2958041"/>
                <a:ext cx="45719" cy="2569464"/>
              </a:xfrm>
              <a:prstGeom prst="rect">
                <a:avLst/>
              </a:prstGeom>
              <a:solidFill>
                <a:srgbClr val="FFFF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41051" t="58095" r="57322" b="37125"/>
              <a:stretch/>
            </p:blipFill>
            <p:spPr>
              <a:xfrm>
                <a:off x="3818446" y="3929063"/>
                <a:ext cx="182880" cy="190500"/>
              </a:xfrm>
              <a:prstGeom prst="rect">
                <a:avLst/>
              </a:prstGeom>
            </p:spPr>
          </p:pic>
          <p:sp>
            <p:nvSpPr>
              <p:cNvPr id="19" name="Rectangle 18"/>
              <p:cNvSpPr/>
              <p:nvPr/>
            </p:nvSpPr>
            <p:spPr bwMode="auto">
              <a:xfrm flipH="1">
                <a:off x="3813682" y="2248069"/>
                <a:ext cx="45719" cy="694944"/>
              </a:xfrm>
              <a:prstGeom prst="rect">
                <a:avLst/>
              </a:prstGeom>
              <a:solidFill>
                <a:srgbClr val="F5F6F7"/>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ectangle 19"/>
              <p:cNvSpPr/>
              <p:nvPr/>
            </p:nvSpPr>
            <p:spPr bwMode="auto">
              <a:xfrm flipH="1">
                <a:off x="3813682" y="2074237"/>
                <a:ext cx="45719" cy="164592"/>
              </a:xfrm>
              <a:prstGeom prst="rect">
                <a:avLst/>
              </a:prstGeom>
              <a:solidFill>
                <a:srgbClr val="1979C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8" name="Group 27"/>
            <p:cNvGrpSpPr/>
            <p:nvPr/>
          </p:nvGrpSpPr>
          <p:grpSpPr>
            <a:xfrm>
              <a:off x="457580" y="1534161"/>
              <a:ext cx="3524977" cy="2168614"/>
              <a:chOff x="457580" y="1534161"/>
              <a:chExt cx="3524977" cy="2168614"/>
            </a:xfrm>
          </p:grpSpPr>
          <p:grpSp>
            <p:nvGrpSpPr>
              <p:cNvPr id="10" name="Group 9"/>
              <p:cNvGrpSpPr>
                <a:grpSpLocks noChangeAspect="1"/>
              </p:cNvGrpSpPr>
              <p:nvPr/>
            </p:nvGrpSpPr>
            <p:grpSpPr>
              <a:xfrm>
                <a:off x="457580" y="1534161"/>
                <a:ext cx="2743200" cy="1554480"/>
                <a:chOff x="568961" y="1534161"/>
                <a:chExt cx="2743200" cy="155448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83" t="1821" r="74812" b="59177"/>
                <a:stretch/>
              </p:blipFill>
              <p:spPr>
                <a:xfrm>
                  <a:off x="568961" y="1534161"/>
                  <a:ext cx="2743200" cy="1554480"/>
                </a:xfrm>
                <a:prstGeom prst="rect">
                  <a:avLst/>
                </a:prstGeom>
                <a:solidFill>
                  <a:srgbClr val="FFFFFF">
                    <a:alpha val="80000"/>
                  </a:srgbClr>
                </a:solidFill>
                <a:ln w="12700">
                  <a:solidFill>
                    <a:srgbClr val="797A7D"/>
                  </a:solidFill>
                  <a:miter lim="800000"/>
                  <a:headEnd type="none" w="med" len="med"/>
                  <a:tailEnd type="none" w="med" len="med"/>
                </a:ln>
              </p:spPr>
            </p:pic>
            <p:sp>
              <p:nvSpPr>
                <p:cNvPr id="7" name="Rectangle 6"/>
                <p:cNvSpPr/>
                <p:nvPr/>
              </p:nvSpPr>
              <p:spPr bwMode="auto">
                <a:xfrm>
                  <a:off x="897945" y="2311401"/>
                  <a:ext cx="656903" cy="454349"/>
                </a:xfrm>
                <a:prstGeom prst="rect">
                  <a:avLst/>
                </a:prstGeom>
                <a:solidFill>
                  <a:srgbClr val="FFFF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ectangle 8"/>
                <p:cNvSpPr/>
                <p:nvPr/>
              </p:nvSpPr>
              <p:spPr bwMode="auto">
                <a:xfrm>
                  <a:off x="579121" y="2722881"/>
                  <a:ext cx="2460845" cy="365760"/>
                </a:xfrm>
                <a:prstGeom prst="rect">
                  <a:avLst/>
                </a:prstGeom>
                <a:solidFill>
                  <a:srgbClr val="FFFF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extBox 2"/>
                <p:cNvSpPr txBox="1"/>
                <p:nvPr/>
              </p:nvSpPr>
              <p:spPr>
                <a:xfrm>
                  <a:off x="978164" y="2463668"/>
                  <a:ext cx="420949" cy="110800"/>
                </a:xfrm>
                <a:prstGeom prst="rect">
                  <a:avLst/>
                </a:prstGeom>
                <a:noFill/>
              </p:spPr>
              <p:txBody>
                <a:bodyPr wrap="none" lIns="0" tIns="0" rIns="0" bIns="0" rtlCol="0">
                  <a:spAutoFit/>
                </a:bodyPr>
                <a:lstStyle/>
                <a:p>
                  <a:pPr>
                    <a:lnSpc>
                      <a:spcPct val="90000"/>
                    </a:lnSpc>
                    <a:spcAft>
                      <a:spcPts val="600"/>
                    </a:spcAft>
                  </a:pPr>
                  <a:r>
                    <a:rPr lang="en-US" sz="800" spc="-10" dirty="0">
                      <a:gradFill>
                        <a:gsLst>
                          <a:gs pos="74359">
                            <a:srgbClr val="3B3B3B"/>
                          </a:gs>
                          <a:gs pos="55556">
                            <a:srgbClr val="3B3B3B"/>
                          </a:gs>
                        </a:gsLst>
                        <a:lin ang="5400000" scaled="0"/>
                      </a:gradFill>
                      <a:effectLst>
                        <a:outerShdw blurRad="25400" algn="ctr" rotWithShape="0">
                          <a:srgbClr val="3B3B3B"/>
                        </a:outerShdw>
                      </a:effectLst>
                    </a:rPr>
                    <a:t>Sync now</a:t>
                  </a:r>
                </a:p>
              </p:txBody>
            </p:sp>
            <p:sp>
              <p:nvSpPr>
                <p:cNvPr id="8" name="TextBox 7"/>
                <p:cNvSpPr txBox="1"/>
                <p:nvPr/>
              </p:nvSpPr>
              <p:spPr>
                <a:xfrm>
                  <a:off x="634848" y="2854384"/>
                  <a:ext cx="2338141" cy="110800"/>
                </a:xfrm>
                <a:prstGeom prst="rect">
                  <a:avLst/>
                </a:prstGeom>
                <a:noFill/>
              </p:spPr>
              <p:txBody>
                <a:bodyPr wrap="none" lIns="0" tIns="0" rIns="0" bIns="0" rtlCol="0">
                  <a:spAutoFit/>
                </a:bodyPr>
                <a:lstStyle/>
                <a:p>
                  <a:pPr>
                    <a:lnSpc>
                      <a:spcPct val="90000"/>
                    </a:lnSpc>
                    <a:spcAft>
                      <a:spcPts val="600"/>
                    </a:spcAft>
                  </a:pPr>
                  <a:r>
                    <a:rPr lang="en-US" sz="800" spc="-10" dirty="0">
                      <a:gradFill>
                        <a:gsLst>
                          <a:gs pos="74359">
                            <a:srgbClr val="0078D7"/>
                          </a:gs>
                          <a:gs pos="55556">
                            <a:srgbClr val="0078D7"/>
                          </a:gs>
                        </a:gsLst>
                        <a:lin ang="5400000" scaled="0"/>
                      </a:gradFill>
                      <a:effectLst>
                        <a:outerShdw blurRad="25400" algn="ctr" rotWithShape="0">
                          <a:srgbClr val="0078D7"/>
                        </a:outerShdw>
                      </a:effectLst>
                    </a:rPr>
                    <a:t>Get the OneDrive for Business app that’s right for me</a:t>
                  </a:r>
                </a:p>
              </p:txBody>
            </p:sp>
          </p:grpSp>
          <p:sp>
            <p:nvSpPr>
              <p:cNvPr id="27" name="Freeform 26"/>
              <p:cNvSpPr/>
              <p:nvPr/>
            </p:nvSpPr>
            <p:spPr bwMode="auto">
              <a:xfrm>
                <a:off x="1376517" y="2514055"/>
                <a:ext cx="2606040" cy="1188720"/>
              </a:xfrm>
              <a:custGeom>
                <a:avLst/>
                <a:gdLst>
                  <a:gd name="connsiteX0" fmla="*/ 0 w 2433862"/>
                  <a:gd name="connsiteY0" fmla="*/ 0 h 2417064"/>
                  <a:gd name="connsiteX1" fmla="*/ 2057400 w 2433862"/>
                  <a:gd name="connsiteY1" fmla="*/ 0 h 2417064"/>
                  <a:gd name="connsiteX2" fmla="*/ 2057400 w 2433862"/>
                  <a:gd name="connsiteY2" fmla="*/ 1197864 h 2417064"/>
                  <a:gd name="connsiteX3" fmla="*/ 2433862 w 2433862"/>
                  <a:gd name="connsiteY3" fmla="*/ 1197864 h 2417064"/>
                  <a:gd name="connsiteX4" fmla="*/ 2433862 w 2433862"/>
                  <a:gd name="connsiteY4" fmla="*/ 2417064 h 2417064"/>
                  <a:gd name="connsiteX5" fmla="*/ 0 w 2433862"/>
                  <a:gd name="connsiteY5" fmla="*/ 2417064 h 2417064"/>
                  <a:gd name="connsiteX6" fmla="*/ 0 w 2433862"/>
                  <a:gd name="connsiteY6" fmla="*/ 1440408 h 2417064"/>
                  <a:gd name="connsiteX7" fmla="*/ 0 w 2433862"/>
                  <a:gd name="connsiteY7" fmla="*/ 1197864 h 2417064"/>
                  <a:gd name="connsiteX0" fmla="*/ 2433862 w 2525302"/>
                  <a:gd name="connsiteY0" fmla="*/ 2417064 h 2508504"/>
                  <a:gd name="connsiteX1" fmla="*/ 0 w 2525302"/>
                  <a:gd name="connsiteY1" fmla="*/ 2417064 h 2508504"/>
                  <a:gd name="connsiteX2" fmla="*/ 0 w 2525302"/>
                  <a:gd name="connsiteY2" fmla="*/ 1440408 h 2508504"/>
                  <a:gd name="connsiteX3" fmla="*/ 0 w 2525302"/>
                  <a:gd name="connsiteY3" fmla="*/ 1197864 h 2508504"/>
                  <a:gd name="connsiteX4" fmla="*/ 0 w 2525302"/>
                  <a:gd name="connsiteY4" fmla="*/ 0 h 2508504"/>
                  <a:gd name="connsiteX5" fmla="*/ 2057400 w 2525302"/>
                  <a:gd name="connsiteY5" fmla="*/ 0 h 2508504"/>
                  <a:gd name="connsiteX6" fmla="*/ 2057400 w 2525302"/>
                  <a:gd name="connsiteY6" fmla="*/ 1197864 h 2508504"/>
                  <a:gd name="connsiteX7" fmla="*/ 2433862 w 2525302"/>
                  <a:gd name="connsiteY7" fmla="*/ 1197864 h 2508504"/>
                  <a:gd name="connsiteX8" fmla="*/ 2525302 w 2525302"/>
                  <a:gd name="connsiteY8" fmla="*/ 2508504 h 2508504"/>
                  <a:gd name="connsiteX0" fmla="*/ 2433862 w 2525302"/>
                  <a:gd name="connsiteY0" fmla="*/ 2417064 h 2508504"/>
                  <a:gd name="connsiteX1" fmla="*/ 0 w 2525302"/>
                  <a:gd name="connsiteY1" fmla="*/ 2417064 h 2508504"/>
                  <a:gd name="connsiteX2" fmla="*/ 0 w 2525302"/>
                  <a:gd name="connsiteY2" fmla="*/ 1440408 h 2508504"/>
                  <a:gd name="connsiteX3" fmla="*/ 0 w 2525302"/>
                  <a:gd name="connsiteY3" fmla="*/ 1197864 h 2508504"/>
                  <a:gd name="connsiteX4" fmla="*/ 0 w 2525302"/>
                  <a:gd name="connsiteY4" fmla="*/ 0 h 2508504"/>
                  <a:gd name="connsiteX5" fmla="*/ 2057400 w 2525302"/>
                  <a:gd name="connsiteY5" fmla="*/ 0 h 2508504"/>
                  <a:gd name="connsiteX6" fmla="*/ 2057400 w 2525302"/>
                  <a:gd name="connsiteY6" fmla="*/ 1197864 h 2508504"/>
                  <a:gd name="connsiteX7" fmla="*/ 2433862 w 2525302"/>
                  <a:gd name="connsiteY7" fmla="*/ 1197864 h 2508504"/>
                  <a:gd name="connsiteX8" fmla="*/ 2525302 w 2525302"/>
                  <a:gd name="connsiteY8" fmla="*/ 2508504 h 2508504"/>
                  <a:gd name="connsiteX0" fmla="*/ 2433862 w 2433862"/>
                  <a:gd name="connsiteY0" fmla="*/ 2417064 h 2417064"/>
                  <a:gd name="connsiteX1" fmla="*/ 0 w 2433862"/>
                  <a:gd name="connsiteY1" fmla="*/ 2417064 h 2417064"/>
                  <a:gd name="connsiteX2" fmla="*/ 0 w 2433862"/>
                  <a:gd name="connsiteY2" fmla="*/ 1440408 h 2417064"/>
                  <a:gd name="connsiteX3" fmla="*/ 0 w 2433862"/>
                  <a:gd name="connsiteY3" fmla="*/ 1197864 h 2417064"/>
                  <a:gd name="connsiteX4" fmla="*/ 0 w 2433862"/>
                  <a:gd name="connsiteY4" fmla="*/ 0 h 2417064"/>
                  <a:gd name="connsiteX5" fmla="*/ 2057400 w 2433862"/>
                  <a:gd name="connsiteY5" fmla="*/ 0 h 2417064"/>
                  <a:gd name="connsiteX6" fmla="*/ 2057400 w 2433862"/>
                  <a:gd name="connsiteY6" fmla="*/ 1197864 h 2417064"/>
                  <a:gd name="connsiteX7" fmla="*/ 2433862 w 2433862"/>
                  <a:gd name="connsiteY7" fmla="*/ 1197864 h 2417064"/>
                  <a:gd name="connsiteX0" fmla="*/ 0 w 2433862"/>
                  <a:gd name="connsiteY0" fmla="*/ 2417064 h 2417064"/>
                  <a:gd name="connsiteX1" fmla="*/ 0 w 2433862"/>
                  <a:gd name="connsiteY1" fmla="*/ 1440408 h 2417064"/>
                  <a:gd name="connsiteX2" fmla="*/ 0 w 2433862"/>
                  <a:gd name="connsiteY2" fmla="*/ 1197864 h 2417064"/>
                  <a:gd name="connsiteX3" fmla="*/ 0 w 2433862"/>
                  <a:gd name="connsiteY3" fmla="*/ 0 h 2417064"/>
                  <a:gd name="connsiteX4" fmla="*/ 2057400 w 2433862"/>
                  <a:gd name="connsiteY4" fmla="*/ 0 h 2417064"/>
                  <a:gd name="connsiteX5" fmla="*/ 2057400 w 2433862"/>
                  <a:gd name="connsiteY5" fmla="*/ 1197864 h 2417064"/>
                  <a:gd name="connsiteX6" fmla="*/ 2433862 w 2433862"/>
                  <a:gd name="connsiteY6" fmla="*/ 1197864 h 2417064"/>
                  <a:gd name="connsiteX0" fmla="*/ 0 w 2433862"/>
                  <a:gd name="connsiteY0" fmla="*/ 2417064 h 2417064"/>
                  <a:gd name="connsiteX1" fmla="*/ 0 w 2433862"/>
                  <a:gd name="connsiteY1" fmla="*/ 1440408 h 2417064"/>
                  <a:gd name="connsiteX2" fmla="*/ 0 w 2433862"/>
                  <a:gd name="connsiteY2" fmla="*/ 1197864 h 2417064"/>
                  <a:gd name="connsiteX3" fmla="*/ 0 w 2433862"/>
                  <a:gd name="connsiteY3" fmla="*/ 0 h 2417064"/>
                  <a:gd name="connsiteX4" fmla="*/ 2057400 w 2433862"/>
                  <a:gd name="connsiteY4" fmla="*/ 0 h 2417064"/>
                  <a:gd name="connsiteX5" fmla="*/ 2057400 w 2433862"/>
                  <a:gd name="connsiteY5" fmla="*/ 1197864 h 2417064"/>
                  <a:gd name="connsiteX6" fmla="*/ 2433862 w 2433862"/>
                  <a:gd name="connsiteY6" fmla="*/ 1197864 h 2417064"/>
                  <a:gd name="connsiteX0" fmla="*/ 0 w 2433862"/>
                  <a:gd name="connsiteY0" fmla="*/ 2417064 h 2417064"/>
                  <a:gd name="connsiteX1" fmla="*/ 0 w 2433862"/>
                  <a:gd name="connsiteY1" fmla="*/ 1440408 h 2417064"/>
                  <a:gd name="connsiteX2" fmla="*/ 0 w 2433862"/>
                  <a:gd name="connsiteY2" fmla="*/ 1197864 h 2417064"/>
                  <a:gd name="connsiteX3" fmla="*/ 0 w 2433862"/>
                  <a:gd name="connsiteY3" fmla="*/ 0 h 2417064"/>
                  <a:gd name="connsiteX4" fmla="*/ 2057400 w 2433862"/>
                  <a:gd name="connsiteY4" fmla="*/ 0 h 2417064"/>
                  <a:gd name="connsiteX5" fmla="*/ 2057400 w 2433862"/>
                  <a:gd name="connsiteY5" fmla="*/ 1197864 h 2417064"/>
                  <a:gd name="connsiteX6" fmla="*/ 2433862 w 2433862"/>
                  <a:gd name="connsiteY6" fmla="*/ 1197864 h 2417064"/>
                  <a:gd name="connsiteX0" fmla="*/ 0 w 2433862"/>
                  <a:gd name="connsiteY0" fmla="*/ 1440408 h 1440408"/>
                  <a:gd name="connsiteX1" fmla="*/ 0 w 2433862"/>
                  <a:gd name="connsiteY1" fmla="*/ 1197864 h 1440408"/>
                  <a:gd name="connsiteX2" fmla="*/ 0 w 2433862"/>
                  <a:gd name="connsiteY2" fmla="*/ 0 h 1440408"/>
                  <a:gd name="connsiteX3" fmla="*/ 2057400 w 2433862"/>
                  <a:gd name="connsiteY3" fmla="*/ 0 h 1440408"/>
                  <a:gd name="connsiteX4" fmla="*/ 2057400 w 2433862"/>
                  <a:gd name="connsiteY4" fmla="*/ 1197864 h 1440408"/>
                  <a:gd name="connsiteX5" fmla="*/ 2433862 w 2433862"/>
                  <a:gd name="connsiteY5" fmla="*/ 1197864 h 1440408"/>
                  <a:gd name="connsiteX0" fmla="*/ 0 w 2433862"/>
                  <a:gd name="connsiteY0" fmla="*/ 1197864 h 1197864"/>
                  <a:gd name="connsiteX1" fmla="*/ 0 w 2433862"/>
                  <a:gd name="connsiteY1" fmla="*/ 0 h 1197864"/>
                  <a:gd name="connsiteX2" fmla="*/ 2057400 w 2433862"/>
                  <a:gd name="connsiteY2" fmla="*/ 0 h 1197864"/>
                  <a:gd name="connsiteX3" fmla="*/ 2057400 w 2433862"/>
                  <a:gd name="connsiteY3" fmla="*/ 1197864 h 1197864"/>
                  <a:gd name="connsiteX4" fmla="*/ 2433862 w 2433862"/>
                  <a:gd name="connsiteY4" fmla="*/ 1197864 h 1197864"/>
                  <a:gd name="connsiteX0" fmla="*/ 0 w 2433862"/>
                  <a:gd name="connsiteY0" fmla="*/ 1197864 h 1197864"/>
                  <a:gd name="connsiteX1" fmla="*/ 0 w 2433862"/>
                  <a:gd name="connsiteY1" fmla="*/ 0 h 1197864"/>
                  <a:gd name="connsiteX2" fmla="*/ 2057400 w 2433862"/>
                  <a:gd name="connsiteY2" fmla="*/ 0 h 1197864"/>
                  <a:gd name="connsiteX3" fmla="*/ 2057400 w 2433862"/>
                  <a:gd name="connsiteY3" fmla="*/ 1197864 h 1197864"/>
                  <a:gd name="connsiteX4" fmla="*/ 2433862 w 2433862"/>
                  <a:gd name="connsiteY4" fmla="*/ 1197864 h 1197864"/>
                  <a:gd name="connsiteX0" fmla="*/ 0 w 2433862"/>
                  <a:gd name="connsiteY0" fmla="*/ 0 h 1197864"/>
                  <a:gd name="connsiteX1" fmla="*/ 2057400 w 2433862"/>
                  <a:gd name="connsiteY1" fmla="*/ 0 h 1197864"/>
                  <a:gd name="connsiteX2" fmla="*/ 2057400 w 2433862"/>
                  <a:gd name="connsiteY2" fmla="*/ 1197864 h 1197864"/>
                  <a:gd name="connsiteX3" fmla="*/ 2433862 w 2433862"/>
                  <a:gd name="connsiteY3" fmla="*/ 1197864 h 1197864"/>
                </a:gdLst>
                <a:ahLst/>
                <a:cxnLst>
                  <a:cxn ang="0">
                    <a:pos x="connsiteX0" y="connsiteY0"/>
                  </a:cxn>
                  <a:cxn ang="0">
                    <a:pos x="connsiteX1" y="connsiteY1"/>
                  </a:cxn>
                  <a:cxn ang="0">
                    <a:pos x="connsiteX2" y="connsiteY2"/>
                  </a:cxn>
                  <a:cxn ang="0">
                    <a:pos x="connsiteX3" y="connsiteY3"/>
                  </a:cxn>
                </a:cxnLst>
                <a:rect l="l" t="t" r="r" b="b"/>
                <a:pathLst>
                  <a:path w="2433862" h="1197864">
                    <a:moveTo>
                      <a:pt x="0" y="0"/>
                    </a:moveTo>
                    <a:lnTo>
                      <a:pt x="2057400" y="0"/>
                    </a:lnTo>
                    <a:lnTo>
                      <a:pt x="2057400" y="1197864"/>
                    </a:lnTo>
                    <a:lnTo>
                      <a:pt x="2433862" y="1197864"/>
                    </a:lnTo>
                  </a:path>
                </a:pathLst>
              </a:cu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ectangle 22"/>
              <p:cNvSpPr/>
              <p:nvPr/>
            </p:nvSpPr>
            <p:spPr bwMode="auto">
              <a:xfrm>
                <a:off x="771997" y="2399755"/>
                <a:ext cx="594360" cy="228600"/>
              </a:xfrm>
              <a:prstGeom prst="rect">
                <a:avLst/>
              </a:prstGeom>
              <a:ln w="31750">
                <a:solidFill>
                  <a:schemeClr val="tx2"/>
                </a:solidFill>
                <a:miter lim="800000"/>
                <a:headEnd type="none"/>
                <a:tailEnd type="arrow"/>
              </a:ln>
            </p:spPr>
            <p:style>
              <a:lnRef idx="1">
                <a:schemeClr val="accent1"/>
              </a:lnRef>
              <a:fillRef idx="0">
                <a:schemeClr val="accent1"/>
              </a:fillRef>
              <a:effectRef idx="0">
                <a:schemeClr val="accent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30" name="Footer Placeholder 29"/>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Overview</a:t>
            </a:r>
            <a:endParaRPr lang="en-US" dirty="0">
              <a:solidFill>
                <a:srgbClr val="000000">
                  <a:tint val="75000"/>
                </a:srgbClr>
              </a:solidFill>
            </a:endParaRPr>
          </a:p>
        </p:txBody>
      </p:sp>
    </p:spTree>
    <p:extLst>
      <p:ext uri="{BB962C8B-B14F-4D97-AF65-F5344CB8AC3E}">
        <p14:creationId xmlns:p14="http://schemas.microsoft.com/office/powerpoint/2010/main" val="150540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AC7ADF97-CB92-4F0F-8272-748B6F9BD813}" vid="{1BC4634F-61F6-4E53-B562-C6F4424C04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openxmlformats.org/package/2006/metadata/core-properties"/>
    <ds:schemaRef ds:uri="http://purl.org/dc/dcmitype/"/>
    <ds:schemaRef ds:uri="http://purl.org/dc/terms/"/>
    <ds:schemaRef ds:uri="http://schemas.microsoft.com/office/infopath/2007/PartnerControls"/>
    <ds:schemaRef ds:uri="http://www.w3.org/XML/1998/namespace"/>
    <ds:schemaRef ds:uri="630a2e83-186a-4a0f-ab27-bee8a8096ab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O3653-8 Deep Dive into the Office 365 Unified API v02</Template>
  <TotalTime>775</TotalTime>
  <Words>3149</Words>
  <Application>Microsoft Office PowerPoint</Application>
  <PresentationFormat>Custom</PresentationFormat>
  <Paragraphs>377</Paragraphs>
  <Slides>34</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Segoe Light</vt:lpstr>
      <vt:lpstr>Arial</vt:lpstr>
      <vt:lpstr>Calibri</vt:lpstr>
      <vt:lpstr>Consolas</vt:lpstr>
      <vt:lpstr>Segoe UI</vt:lpstr>
      <vt:lpstr>Segoe UI Black</vt:lpstr>
      <vt:lpstr>Segoe UI Light</vt:lpstr>
      <vt:lpstr>Segoe UI Semibold</vt:lpstr>
      <vt:lpstr>Segoe UI Semilight</vt:lpstr>
      <vt:lpstr>Wingdings</vt:lpstr>
      <vt:lpstr>2_6-30540_Office_365_CloudRoadShow</vt:lpstr>
      <vt:lpstr>Office 365 development</vt:lpstr>
      <vt:lpstr>Deep dive into Microsoft Graph for OneDrive for Business</vt:lpstr>
      <vt:lpstr>Agenda</vt:lpstr>
      <vt:lpstr>Developer vision</vt:lpstr>
      <vt:lpstr>PowerPoint Presentation</vt:lpstr>
      <vt:lpstr>Which to use?</vt:lpstr>
      <vt:lpstr>OneDrive for Business</vt:lpstr>
      <vt:lpstr>OneDrive for Business sharing</vt:lpstr>
      <vt:lpstr>OneDrive for Business sync</vt:lpstr>
      <vt:lpstr>The Files API</vt:lpstr>
      <vt:lpstr>PowerPoint Presentation</vt:lpstr>
      <vt:lpstr>PowerPoint Presentation</vt:lpstr>
      <vt:lpstr>PowerPoint Presentation</vt:lpstr>
      <vt:lpstr>PowerPoint Presentation</vt:lpstr>
      <vt:lpstr>PowerPoint Presentation</vt:lpstr>
      <vt:lpstr>SharePointClient class</vt:lpstr>
      <vt:lpstr>PowerPoint Presentation</vt:lpstr>
      <vt:lpstr>Uploading a new file</vt:lpstr>
      <vt:lpstr>Deleting a file</vt:lpstr>
      <vt:lpstr>PowerPoint Presentation</vt:lpstr>
      <vt:lpstr>Graph for OneDrive for Business files</vt:lpstr>
      <vt:lpstr>Graph for OneDrive for Business files</vt:lpstr>
      <vt:lpstr>Reading file metadata</vt:lpstr>
      <vt:lpstr>Uploading a new file</vt:lpstr>
      <vt:lpstr>Deleting a file</vt:lpstr>
      <vt:lpstr>File operations with Microsoft Graph</vt:lpstr>
      <vt:lpstr>PowerPoint Presentation</vt:lpstr>
      <vt:lpstr>Office 365 direct API endpoints</vt:lpstr>
      <vt:lpstr>Related code samples</vt:lpstr>
      <vt:lpstr>Related documentation</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Office 365</dc:subject>
  <dc:creator>Raquel Romano</dc:creator>
  <cp:keywords>MSVID, Brand Guidelines, Branding, Visual Identity, grid</cp:keywords>
  <dc:description>Template: _x000d_
Formatting: _x000d_
Audience Type:</dc:description>
  <cp:lastModifiedBy>Theodore Shi</cp:lastModifiedBy>
  <cp:revision>75</cp:revision>
  <dcterms:created xsi:type="dcterms:W3CDTF">2016-01-19T21:22:15Z</dcterms:created>
  <dcterms:modified xsi:type="dcterms:W3CDTF">2016-06-06T09:36:27Z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