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1617" r:id="rId4"/>
    <p:sldId id="1629" r:id="rId5"/>
    <p:sldId id="1623" r:id="rId6"/>
    <p:sldId id="1610" r:id="rId7"/>
    <p:sldId id="1621" r:id="rId8"/>
    <p:sldId id="1620" r:id="rId9"/>
    <p:sldId id="1618" r:id="rId10"/>
    <p:sldId id="1625" r:id="rId11"/>
    <p:sldId id="1627" r:id="rId12"/>
    <p:sldId id="1622" r:id="rId13"/>
    <p:sldId id="1626" r:id="rId14"/>
    <p:sldId id="265" r:id="rId15"/>
    <p:sldId id="283" r:id="rId16"/>
    <p:sldId id="284" r:id="rId17"/>
    <p:sldId id="261" r:id="rId18"/>
    <p:sldId id="260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7"/>
            <p14:sldId id="1629"/>
            <p14:sldId id="1623"/>
            <p14:sldId id="1610"/>
            <p14:sldId id="1621"/>
            <p14:sldId id="1620"/>
            <p14:sldId id="1618"/>
            <p14:sldId id="1625"/>
            <p14:sldId id="1627"/>
            <p14:sldId id="1622"/>
            <p14:sldId id="162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60" autoAdjust="0"/>
    <p:restoredTop sz="61253" autoAdjust="0"/>
  </p:normalViewPr>
  <p:slideViewPr>
    <p:cSldViewPr snapToGrid="0">
      <p:cViewPr varScale="1">
        <p:scale>
          <a:sx n="88" d="100"/>
          <a:sy n="88" d="100"/>
        </p:scale>
        <p:origin x="19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4/7/20 4:21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4/7/20 4:21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 4:21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call EWS from an add-in using </a:t>
            </a:r>
            <a:r>
              <a:rPr lang="en-US" dirty="0" err="1"/>
              <a:t>Office.js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noted that calling EWS from an add-in requires an Exchange admin to install the admin AND you must parse all the XML in/out of EWS on your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following sample demonstrates how to get attachments using the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Outlook add-ins can't pass the attachments of a selected item directly from the client.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Instead, Outlook can return an OAuth 2.0 access token the add-in can use to call the Outlook REST APIs.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5:36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shows how to add attachment…both file and outlook item attachments as well as removing attachments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 message compose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you can use task panes in Outlook add-ins and how to store user settings for use across devices.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 4:30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default, if a user has an add-in task pane open for a message in the Reading Pane, and then selects a new message, the task pane is automatically closed. Pinning allows the task pane to stay activated.</a:t>
            </a:r>
          </a:p>
          <a:p>
            <a:endParaRPr lang="en-US" dirty="0"/>
          </a:p>
          <a:p>
            <a:r>
              <a:rPr lang="en-US" dirty="0" err="1"/>
              <a:t>Pinnable</a:t>
            </a:r>
            <a:r>
              <a:rPr lang="en-US" dirty="0"/>
              <a:t> task panes ideal for heavily-used add-ins. In these cases, the user may prefer to keep that pane open, eliminating the need to reactivate the add-in on each message</a:t>
            </a:r>
          </a:p>
          <a:p>
            <a:endParaRPr lang="en-US" dirty="0"/>
          </a:p>
          <a:p>
            <a:r>
              <a:rPr lang="en-US" dirty="0"/>
              <a:t>At the current time only available in Outlook 2016 for Windows and Outlook Online (or later).</a:t>
            </a:r>
          </a:p>
          <a:p>
            <a:endParaRPr lang="en-US" dirty="0"/>
          </a:p>
          <a:p>
            <a:r>
              <a:rPr lang="en-US" dirty="0"/>
              <a:t>Developers must specify in the manifest that the task pane supports pinning and "listen" for new item selections to update UI of task pane.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implement a </a:t>
            </a:r>
            <a:r>
              <a:rPr lang="en-US" dirty="0" err="1"/>
              <a:t>pinnable</a:t>
            </a:r>
            <a:r>
              <a:rPr lang="en-US" dirty="0"/>
              <a:t> task pane, add the `</a:t>
            </a:r>
            <a:r>
              <a:rPr lang="en-US" dirty="0" err="1"/>
              <a:t>SupportsPinning</a:t>
            </a:r>
            <a:r>
              <a:rPr lang="en-US" dirty="0"/>
              <a:t>` element to your add-in manifest: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You'll also need to implement a handler for the `</a:t>
            </a:r>
            <a:r>
              <a:rPr lang="en-US" dirty="0" err="1"/>
              <a:t>ItemChanged</a:t>
            </a:r>
            <a:r>
              <a:rPr lang="en-US" dirty="0"/>
              <a:t>` event so your add-in can update </a:t>
            </a:r>
            <a:r>
              <a:rPr lang="en-US" dirty="0" err="1"/>
              <a:t>thew</a:t>
            </a:r>
            <a:r>
              <a:rPr lang="en-US" dirty="0"/>
              <a:t> UI when a new item is selected.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`</a:t>
            </a:r>
            <a:r>
              <a:rPr lang="en-US" dirty="0" err="1"/>
              <a:t>ItemChanged</a:t>
            </a:r>
            <a:r>
              <a:rPr lang="en-US" dirty="0"/>
              <a:t>` handler should account for `null` because the user could have no selection, which would return a `null` item.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look at some common tasks developers face when creating add-ins for Outlook using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example shows some basic BODY operations. The `</a:t>
            </a:r>
            <a:r>
              <a:rPr lang="en-US" dirty="0" err="1"/>
              <a:t>body.getAsync</a:t>
            </a:r>
            <a:r>
              <a:rPr lang="en-US" dirty="0"/>
              <a:t>()` method is used to read the body of a message. Notice the coercion type that's specified. In this sample, we're asking for the content to be returned as HTML.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Prior to inserting data into the message body, you should check the format of the message using the `</a:t>
            </a:r>
            <a:r>
              <a:rPr lang="en-US" dirty="0" err="1"/>
              <a:t>body.getTypeAsync</a:t>
            </a:r>
            <a:r>
              <a:rPr lang="en-US" dirty="0"/>
              <a:t>()`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sample shows inserting data into two different places in the message: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 the position of the current cursor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 the beginning of the body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5:03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sample demonstrates how to get and set the recipients for both messages and appointments.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 `</a:t>
            </a:r>
            <a:r>
              <a:rPr lang="en-US" dirty="0" err="1"/>
              <a:t>getAsync</a:t>
            </a:r>
            <a:r>
              <a:rPr lang="en-US" dirty="0"/>
              <a:t>()` method is primarily for compose add-ins. Read add-ins have direct access to recipients using the properties `</a:t>
            </a:r>
            <a:r>
              <a:rPr lang="en-US" dirty="0" err="1"/>
              <a:t>item.to</a:t>
            </a:r>
            <a:r>
              <a:rPr lang="en-US" dirty="0"/>
              <a:t>`, `</a:t>
            </a:r>
            <a:r>
              <a:rPr lang="en-US" dirty="0" err="1"/>
              <a:t>item.cc</a:t>
            </a:r>
            <a:r>
              <a:rPr lang="en-US" dirty="0"/>
              <a:t>`, and `</a:t>
            </a:r>
            <a:r>
              <a:rPr lang="en-US" dirty="0" err="1"/>
              <a:t>item.bcc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recipient is set using an array of objects, where each object has a `</a:t>
            </a:r>
            <a:r>
              <a:rPr lang="en-US" dirty="0" err="1"/>
              <a:t>displayName</a:t>
            </a:r>
            <a:r>
              <a:rPr lang="en-US" dirty="0"/>
              <a:t>` and `</a:t>
            </a:r>
            <a:r>
              <a:rPr lang="en-US" dirty="0" err="1"/>
              <a:t>emailAddress</a:t>
            </a:r>
            <a:r>
              <a:rPr lang="en-US" dirty="0"/>
              <a:t>` property.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5:17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sample demonstrates how to set an appointment recurrence setting, which is a more complex object using the `</a:t>
            </a:r>
            <a:r>
              <a:rPr lang="en-US" dirty="0" err="1"/>
              <a:t>SeriesTime</a:t>
            </a:r>
            <a:r>
              <a:rPr lang="en-US" dirty="0"/>
              <a:t>`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5:19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2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Roaming settings are a valuable tool for an add-in to save configurable information that get stored on the mail server and available on any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sample demonstrates how to get, set, and remove a user's roaming setting.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5:21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following sample demonstrates how to get an OAuth 2.0 access token from Outlook for use in calling the Outlook REST API.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`</a:t>
            </a:r>
            <a:r>
              <a:rPr lang="en-US" dirty="0" err="1"/>
              <a:t>getCallbackTokenAsync</a:t>
            </a:r>
            <a:r>
              <a:rPr lang="en-US" dirty="0"/>
              <a:t>()` method to get the token and then submit a typical REST request can be performed with the access token passed as a bearer token in the `authorization` header.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6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pinnable-taskpa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utlook/add-ins/use-rest-api" TargetMode="External"/><Relationship Id="rId5" Type="http://schemas.openxmlformats.org/officeDocument/2006/relationships/hyperlink" Target="https://docs.microsoft.com/en-us/outlook/add-ins/compose-scenario" TargetMode="External"/><Relationship Id="rId4" Type="http://schemas.openxmlformats.org/officeDocument/2006/relationships/hyperlink" Target="https://docs.microsoft.com/en-us/outlook/add-ins/read-scenari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/>
              <a:t>Pane Experiences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(REST)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Outlook REST API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isRest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result.status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"succeeded"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token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the access token for calling Outlook APIs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might need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convertToRestId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Office.context.mailbox.restUrl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'/v2.0/me/messages/'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headers: {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'Authorization'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'Bearer 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token }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Message is passed in item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10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(EWS)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177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Exchange Web Services (EWS)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mailbox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makeEwsRequestAsync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contains the EWS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information in XML format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$.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parseXML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ExtendedProperty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add-ins calling EWS must be installed by an Exchange admin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577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attachments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attachments: [] };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access token returned from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capture attachment metadata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mailbox.item.attachments.length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].$0_0));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sz="16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YourApiFprProcessingAttachments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type: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contains metadata on all attachments and access token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'application/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json;charset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=utf-8'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0269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00226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 file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addFileAttachmentAsync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'https://webserver/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an Outlook item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addItemAttachmentAsync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'Welcome message'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Remote an attachment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01628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Pinning a mail add-in task pane allows it to stay open between read messages vs being activated each time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contains a number of advanced APIs for building powerful mail experiences, including calling secure REST APIs and working with rich Exchange data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Implement a </a:t>
            </a:r>
            <a:r>
              <a:rPr lang="en-US" sz="1800" dirty="0" err="1">
                <a:latin typeface="+mj-lt"/>
              </a:rPr>
              <a:t>pinnable</a:t>
            </a:r>
            <a:r>
              <a:rPr lang="en-US" sz="1800" dirty="0">
                <a:latin typeface="+mj-lt"/>
              </a:rPr>
              <a:t> task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https://docs.microsoft.com/en-us/outlook/add-ins/pinnable-taskpane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read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https://docs.microsoft.com/en-us/outlook/add-ins/read-scenario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compose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https://docs.microsoft.com/en-us/outlook/add-ins/compose-scenario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Calling Outlook REST APIs from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https://docs.microsoft.com/en-us/outlook/add-ins/use-rest-api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Pinnable</a:t>
            </a:r>
            <a:r>
              <a:rPr lang="en-US" sz="2000" dirty="0">
                <a:solidFill>
                  <a:srgbClr val="D83B01"/>
                </a:solidFill>
              </a:rPr>
              <a:t> Task Panes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Office.js</a:t>
            </a:r>
            <a:r>
              <a:rPr lang="en-US" sz="2000" dirty="0">
                <a:solidFill>
                  <a:srgbClr val="D83B01"/>
                </a:solidFill>
              </a:rPr>
              <a:t> for Mail Add-ins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Task Pane Experiences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Pinnable</a:t>
            </a:r>
            <a:r>
              <a:rPr lang="en-US" dirty="0"/>
              <a:t> Task Panes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9" y="1678902"/>
            <a:ext cx="7715476" cy="923330"/>
          </a:xfrm>
        </p:spPr>
        <p:txBody>
          <a:bodyPr/>
          <a:lstStyle/>
          <a:p>
            <a:r>
              <a:rPr lang="en-US" dirty="0"/>
              <a:t>By default, if a user has an add-in task pane open for a message in the Reading Pane, and then selects a new message, the task pane is automatically closed. Pinning allows the task pane to stay activated.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for heavily-used add-in, the user may prefer to keep that pane open, eliminating the need to reactivate the add-in on each 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Pinnable</a:t>
            </a:r>
            <a:r>
              <a:rPr lang="en-US" dirty="0"/>
              <a:t> task panes are currently only available in Outlook 2016 for Windows and Outlook Online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Must specify in the manifest that the task pane supports pinning and “listen” for new item selections to update UI of task pane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1B0E5A8-6CF6-454F-A0C4-2BFB8661AD21}"/>
              </a:ext>
            </a:extLst>
          </p:cNvPr>
          <p:cNvSpPr/>
          <p:nvPr/>
        </p:nvSpPr>
        <p:spPr bwMode="auto">
          <a:xfrm>
            <a:off x="8178963" y="1511919"/>
            <a:ext cx="402412" cy="1257297"/>
          </a:xfrm>
          <a:prstGeom prst="chevron">
            <a:avLst>
              <a:gd name="adj" fmla="val 6483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289EE-9F04-A241-84CA-F8D38360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665" y="1004872"/>
            <a:ext cx="3568213" cy="2266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6DABC-5351-DC46-A5AC-ADE4C7671964}"/>
              </a:ext>
            </a:extLst>
          </p:cNvPr>
          <p:cNvSpPr/>
          <p:nvPr/>
        </p:nvSpPr>
        <p:spPr bwMode="auto">
          <a:xfrm rot="20916703">
            <a:off x="10551552" y="2464770"/>
            <a:ext cx="1355272" cy="36587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a </a:t>
            </a:r>
            <a:r>
              <a:rPr lang="en-US" b="1" dirty="0" err="1"/>
              <a:t>pinnable</a:t>
            </a:r>
            <a:r>
              <a:rPr lang="en-US" b="1" dirty="0"/>
              <a:t> task pane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301095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 Excerpt from XML Manifest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add-in command --&gt;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&lt;Action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xsi:type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SourceLocation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readTaskPaneUrl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&lt;/Action&gt;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to listen for new item selections in Outlook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Office.EventType.ItemChanged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UI based on the new current item...this should check for null item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3553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E90207-F171-3B47-ABFE-825BD5D7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for Mail Add-ins </a:t>
            </a:r>
          </a:p>
        </p:txBody>
      </p:sp>
    </p:spTree>
    <p:extLst>
      <p:ext uri="{BB962C8B-B14F-4D97-AF65-F5344CB8AC3E}">
        <p14:creationId xmlns:p14="http://schemas.microsoft.com/office/powerpoint/2010/main" val="26593050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item body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item body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in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the format of the message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r.status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Office.AsyncResultStatus.Failed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Office.MailboxEnums.BodyType.Html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at the current cursor position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setSelectedDataAsync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Insert data at the beginning of the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recipients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3570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recipients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item = </a:t>
            </a:r>
            <a:r>
              <a:rPr lang="pt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item.itemType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Office.MailboxEnums.ItemType.Appointment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appointment vs message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item.requiredAttendees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 (compose add-in…read add-in can simply call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"Graham Durkin"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graham@contoso.com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"Donnie Weinberg"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donnie@contoso.com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}],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status.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4935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recurrence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and set recurrence 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(2019,10,2);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setEndDate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(2019,11,2);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(10,30);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setDuration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 =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recurrenceType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"weekly"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recurrenceProperties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"interval"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recurrenceTimeZone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"Pacific Standard Time"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recurrence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recurrence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1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 settings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Roaming Settings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settings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Office.context.roamingSettings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Save roaming settings for the mailbox to the server so always available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Date());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Get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73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2595</Words>
  <Application>Microsoft Macintosh PowerPoint</Application>
  <PresentationFormat>Custom</PresentationFormat>
  <Paragraphs>261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Pinnable Task Panes</vt:lpstr>
      <vt:lpstr>Implement a pinnable task pane</vt:lpstr>
      <vt:lpstr>Office.js for Mail Add-ins </vt:lpstr>
      <vt:lpstr>Get/set item body</vt:lpstr>
      <vt:lpstr>Get/set recipients</vt:lpstr>
      <vt:lpstr>Get/set recurrence</vt:lpstr>
      <vt:lpstr>Roaming settings</vt:lpstr>
      <vt:lpstr>Tokens and APIs (REST)</vt:lpstr>
      <vt:lpstr>Tokens and APIs (EWS)</vt:lpstr>
      <vt:lpstr>Get attachments</vt:lpstr>
      <vt:lpstr>Add/remove attachments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2020-04-07T21:45:52Z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