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9" r:id="rId4"/>
    <p:sldId id="1620" r:id="rId5"/>
    <p:sldId id="1621" r:id="rId6"/>
    <p:sldId id="269" r:id="rId7"/>
    <p:sldId id="1618" r:id="rId8"/>
    <p:sldId id="277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9"/>
            <p14:sldId id="1620"/>
            <p14:sldId id="1621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057" autoAdjust="0"/>
    <p:restoredTop sz="74536" autoAdjust="0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4/7/20 3:27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4/7/20 3:27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 4:03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3:27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3:27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3:27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3:27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how to create add-in commands and work with dialogs to display information, or prompt the user for input.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 4:04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provide an easy way to customize the default Office user interface (UI) with specified UI elements that do actions.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are configured in 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VersionOverrides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can extend existing context menus, ribbon tabs and groups, or create new custom ribbon tabs and 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element defines where add-in commands should appear in the Office UI, including in an existing ribbon tab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OfficeTab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*), a custom tab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CustomTab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*), or in a context menu available by right-clicking in the Office UI (*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OfficeMenu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*).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 support button and menu controls. Buttons do a single action and menus provide a submenu of actions.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### 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ShowTaskpane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()` action is the most common for an add-in command. It's used to launch the add-in in a task pane. Using an add-in command to launch an add-in is considered a best practice and is incorporated in most Office add-in templates and 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The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ExecuteFunction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action allows an add-in command to execute some script in the background without displaying any UI. This type of command requires a `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FunctionFile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` to be defined in the manifest.</a:t>
            </a:r>
            <a:endParaRPr lang="en-US" sz="900" dirty="0">
              <a:solidFill>
                <a:srgbClr val="2F2F2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4/7/20 4:06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explore how the different elements in the add-in manifest map to the rendered elements in the Outlook user experience.</a:t>
            </a:r>
          </a:p>
          <a:p>
            <a:endParaRPr lang="en-US" dirty="0"/>
          </a:p>
          <a:p>
            <a:r>
              <a:rPr lang="en-US" dirty="0"/>
              <a:t>The following image includes contains an image of an Office client application on the left and a condensed version of an add-in manifest file on the right:</a:t>
            </a:r>
          </a:p>
          <a:p>
            <a:endParaRPr lang="en-US" dirty="0"/>
          </a:p>
          <a:p>
            <a:r>
              <a:rPr lang="en-US" dirty="0"/>
              <a:t>The manifest starts with the `</a:t>
            </a:r>
            <a:r>
              <a:rPr lang="en-US" dirty="0" err="1"/>
              <a:t>ExtensionPoint</a:t>
            </a:r>
            <a:r>
              <a:rPr lang="en-US" dirty="0"/>
              <a:t>` element that contains all customizations defined for the Office ribbon:</a:t>
            </a:r>
          </a:p>
          <a:p>
            <a:endParaRPr lang="en-US" dirty="0"/>
          </a:p>
          <a:p>
            <a:r>
              <a:rPr lang="en-US" dirty="0"/>
              <a:t>The entire contents of the `</a:t>
            </a:r>
            <a:r>
              <a:rPr lang="en-US" dirty="0" err="1"/>
              <a:t>ExtensionPoint</a:t>
            </a:r>
            <a:r>
              <a:rPr lang="en-US" dirty="0"/>
              <a:t>` element define the custom tab in the ribbon and all buttons in the tab:</a:t>
            </a:r>
          </a:p>
          <a:p>
            <a:endParaRPr lang="en-US" dirty="0"/>
          </a:p>
          <a:p>
            <a:r>
              <a:rPr lang="en-US" dirty="0"/>
              <a:t>Each button in the ribbon is defined using a `Control` element. A control can be different types, defined in the `</a:t>
            </a:r>
            <a:r>
              <a:rPr lang="en-US" dirty="0" err="1"/>
              <a:t>xsi:type</a:t>
            </a:r>
            <a:r>
              <a:rPr lang="en-US" dirty="0"/>
              <a:t>` property. All the controls in this ribbon are buttons:</a:t>
            </a:r>
          </a:p>
          <a:p>
            <a:endParaRPr lang="en-US" dirty="0"/>
          </a:p>
          <a:p>
            <a:r>
              <a:rPr lang="en-US" dirty="0"/>
              <a:t>Within a control, developers can define *actions* or *items*. An `Action` element is used to do an action, such as showing a task pane or executing a custom function.</a:t>
            </a:r>
          </a:p>
          <a:p>
            <a:endParaRPr lang="en-US" dirty="0"/>
          </a:p>
          <a:p>
            <a:r>
              <a:rPr lang="en-US" dirty="0"/>
              <a:t>The `Items` collection allows developers to add additional menu items to the ribbon button as shown in the following image. Notice each sub menu item also has a `Action` element as well: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`</a:t>
            </a:r>
            <a:r>
              <a:rPr lang="en-US" dirty="0" err="1"/>
              <a:t>ExecuteFunction</a:t>
            </a:r>
            <a:r>
              <a:rPr lang="en-US" dirty="0"/>
              <a:t>` add-in command action enables developers to create custom functions, defined in JavaScript, to execute when a button is selected in the ribbon.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define the function in a script file. For example, add the following code to a new file in your add-in named **</a:t>
            </a:r>
            <a:r>
              <a:rPr lang="en-US" dirty="0" err="1"/>
              <a:t>fnFile.html</a:t>
            </a:r>
            <a:r>
              <a:rPr lang="en-US" dirty="0"/>
              <a:t>**: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call the function, use the `</a:t>
            </a:r>
            <a:r>
              <a:rPr lang="en-US" dirty="0" err="1"/>
              <a:t>ExecuteFunction</a:t>
            </a:r>
            <a:r>
              <a:rPr lang="en-US" dirty="0"/>
              <a:t>` action type in the add-in manifest to call the function when the custom button is selected: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 extension of the user experience developers can customize in Office. Developers can use it to open dialogs from custom add-ins that interact with the user and the custom add-in user experience.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third-party providers. Most identity providers prevent their sign-in experiences from being displayed in an Iframe due to click-jacking concerns. This is troublesome with an add-in as they are displayed in Iframes in some of the clients such as the web versions of Office client applications.</a:t>
            </a:r>
          </a:p>
          <a:p>
            <a:endParaRPr lang="en-US" dirty="0"/>
          </a:p>
          <a:p>
            <a:r>
              <a:rPr lang="en-US" dirty="0"/>
              <a:t>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It's important to note that Office offers a single sign-on experience specific for Microsoft identities. If your add-in requires data about the Office user or their resources accessible through Microsoft Graph, such as Office 365 or OneDrive, Microsoft recommends you use the single sign-on API whenever you can. If you use the APIs for single sign-on, then you won't need the Dialog API.</a:t>
            </a:r>
          </a:p>
          <a:p>
            <a:endParaRPr lang="en-US" dirty="0"/>
          </a:p>
          <a:p>
            <a:r>
              <a:rPr lang="en-US" dirty="0"/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dirty="0"/>
          </a:p>
          <a:p>
            <a:r>
              <a:rPr lang="en-US" dirty="0"/>
              <a:t>The Dialog API can display any HTTPS web page, but it must be launched to an app domain first and then redirect.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dialog using the `</a:t>
            </a:r>
            <a:r>
              <a:rPr lang="en-US" dirty="0" err="1"/>
              <a:t>diaplayDialogAsync</a:t>
            </a:r>
            <a:r>
              <a:rPr lang="en-US" dirty="0"/>
              <a:t>()` method from an Office add-in:</a:t>
            </a:r>
          </a:p>
          <a:p>
            <a:endParaRPr lang="en-US" dirty="0"/>
          </a:p>
          <a:p>
            <a:r>
              <a:rPr lang="en-US" dirty="0"/>
              <a:t>The `</a:t>
            </a:r>
            <a:r>
              <a:rPr lang="en-US" dirty="0" err="1"/>
              <a:t>displayDialogAsync</a:t>
            </a:r>
            <a:r>
              <a:rPr lang="en-US" dirty="0"/>
              <a:t>()` method accepts three parameters:</a:t>
            </a:r>
          </a:p>
          <a:p>
            <a:endParaRPr lang="en-US" dirty="0"/>
          </a:p>
          <a:p>
            <a:r>
              <a:rPr lang="en-US" dirty="0"/>
              <a:t>- The `&lt;URL /&gt;` is the page to be displayed in the dialog. It most initially is a page hosted from an app domain as defined in the manifest. However, the page can immediately redirect to a different page.</a:t>
            </a:r>
          </a:p>
          <a:p>
            <a:r>
              <a:rPr lang="en-US" dirty="0"/>
              <a:t>- The `options` parameter allows the developer to modify the size of the dialog. By default, the dialog will display as 80% of the height and width of the device screen. The values for height and width are expressed as percentage of the device screen.</a:t>
            </a:r>
          </a:p>
          <a:p>
            <a:endParaRPr lang="en-US" dirty="0"/>
          </a:p>
          <a:p>
            <a:r>
              <a:rPr lang="en-US" dirty="0"/>
              <a:t>    Developers can optionally set the `</a:t>
            </a:r>
            <a:r>
              <a:rPr lang="en-US" dirty="0" err="1"/>
              <a:t>displayInIframe</a:t>
            </a:r>
            <a:r>
              <a:rPr lang="en-US" dirty="0"/>
              <a:t>` property in the options. Setting this to `true` will cause the dialog to display as a floating Iframe rather than an independent window (in clients that support this), which makes it open faster.</a:t>
            </a:r>
          </a:p>
          <a:p>
            <a:endParaRPr lang="en-US" dirty="0"/>
          </a:p>
          <a:p>
            <a:r>
              <a:rPr lang="en-US" dirty="0"/>
              <a:t>- The `</a:t>
            </a:r>
            <a:r>
              <a:rPr lang="en-US" dirty="0" err="1"/>
              <a:t>optionalCallback</a:t>
            </a:r>
            <a:r>
              <a:rPr lang="en-US" dirty="0"/>
              <a:t>` allows the add-in's host page to respond to messages and events from the dialog.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The primary way to pass information to a dialog is through the browser's local storage (`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window.localStorage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`) or through URL parameters in the dialog URL. In this sample, the host page is passing an ID of "123" to the dialog via a 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url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 parameter.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800" b="1" kern="1200" dirty="0">
              <a:solidFill>
                <a:schemeClr val="accent1"/>
              </a:solidFill>
              <a:latin typeface="Segoe UI Light" pitchFamily="34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`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` to send either a Boolean value or a string message to the host page. At the bottom of the sample, you can see the dialog script where it's passing the message "Hello from the dialog!!!" to the parent.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800" b="1" kern="1200" dirty="0">
              <a:solidFill>
                <a:schemeClr val="accent1"/>
              </a:solidFill>
              <a:latin typeface="Segoe UI Light" pitchFamily="34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The `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()` method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800" b="1" kern="1200" dirty="0">
              <a:solidFill>
                <a:schemeClr val="accent1"/>
              </a:solidFill>
              <a:latin typeface="Segoe UI Light" pitchFamily="34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The host page must listen for messages by subscribing to the `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` handler. In the sample, the host page registers this handler using the `</a:t>
            </a:r>
            <a:r>
              <a:rPr lang="en-US" sz="800" b="1" kern="1200" dirty="0" err="1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` function, where it logs the message to the console.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4:09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explore add-in commands, dialogs, and function files in a mail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4/7/20 3:27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outlook/add-in-commands-for-outl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outlook/add-ins/add-in-commands-for-outlook#what-ux-shapes-exist-for-add-in-commands" TargetMode="External"/><Relationship Id="rId4" Type="http://schemas.openxmlformats.org/officeDocument/2006/relationships/hyperlink" Target="https://docs.microsoft.com/en-us/javascript/api/office/office.ui?view=office-js#displaydialogasync-startaddress--options--callback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Add-in Commands and Dialogs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456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provide ways to initiate specific add-in actions from the ribbon by adding buttons or drop-down menus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supports add-in commands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actions for operations that </a:t>
            </a:r>
            <a:r>
              <a:rPr lang="en-US" sz="1600" b="0">
                <a:solidFill>
                  <a:srgbClr val="2F2F2F"/>
                </a:solidFill>
                <a:latin typeface="Segoe UI Semibold"/>
              </a:rPr>
              <a:t>don’t need a UI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provides a safe dialog for capturing/displaying information that may not work in a tradition add-in UX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30859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https://docs.microsoft.com/en-us/office/dev/add-ins/outlook/add-in-commands-for-outlook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Dialogs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https://docs.microsoft.com/en-us/javascript/api/office/office.ui?view=office-js#displaydialogasync-startaddress--options--callback-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 err="1">
                <a:latin typeface="+mj-lt"/>
              </a:rPr>
              <a:t>ExecuteFunction</a:t>
            </a:r>
            <a:r>
              <a:rPr lang="en-US" sz="1800" dirty="0">
                <a:latin typeface="+mj-lt"/>
              </a:rPr>
              <a:t> Actions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https://docs.microsoft.com/en-us/outlook/add-ins/add-in-commands-for-outlook#what-ux-shapes-exist-for-add-in-commands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ExecuteFunction</a:t>
            </a:r>
            <a:r>
              <a:rPr lang="en-US" sz="2000" dirty="0">
                <a:solidFill>
                  <a:srgbClr val="D83B01"/>
                </a:solidFill>
              </a:rPr>
              <a:t> Actions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Add-in Commands and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884424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86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50746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manifest.xml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4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1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4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21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3116</Words>
  <Application>Microsoft Macintosh PowerPoint</Application>
  <PresentationFormat>Custom</PresentationFormat>
  <Paragraphs>195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Add-in commands</vt:lpstr>
      <vt:lpstr>Add-in command in manifest</vt:lpstr>
      <vt:lpstr>ExecuteFunction Actions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2020-04-07T20:09:44Z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