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3"/>
  </p:notesMasterIdLst>
  <p:handoutMasterIdLst>
    <p:handoutMasterId r:id="rId24"/>
  </p:handoutMasterIdLst>
  <p:sldIdLst>
    <p:sldId id="281" r:id="rId2"/>
    <p:sldId id="282" r:id="rId3"/>
    <p:sldId id="1606" r:id="rId4"/>
    <p:sldId id="286" r:id="rId5"/>
    <p:sldId id="318" r:id="rId6"/>
    <p:sldId id="1614" r:id="rId7"/>
    <p:sldId id="1608" r:id="rId8"/>
    <p:sldId id="1611" r:id="rId9"/>
    <p:sldId id="1615" r:id="rId10"/>
    <p:sldId id="1609" r:id="rId11"/>
    <p:sldId id="1612" r:id="rId12"/>
    <p:sldId id="1616" r:id="rId13"/>
    <p:sldId id="1617" r:id="rId14"/>
    <p:sldId id="1618" r:id="rId15"/>
    <p:sldId id="1619" r:id="rId16"/>
    <p:sldId id="1610" r:id="rId17"/>
    <p:sldId id="265" r:id="rId18"/>
    <p:sldId id="283" r:id="rId19"/>
    <p:sldId id="1613"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1"/>
          </p14:sldIdLst>
        </p14:section>
        <p14:section name="Working with Tables and Charts" id="{B0BFF9A6-974F-8449-8C5B-AB69438AA832}">
          <p14:sldIdLst>
            <p14:sldId id="282"/>
            <p14:sldId id="1606"/>
            <p14:sldId id="286"/>
            <p14:sldId id="318"/>
            <p14:sldId id="1614"/>
            <p14:sldId id="1608"/>
            <p14:sldId id="1611"/>
            <p14:sldId id="1615"/>
            <p14:sldId id="1609"/>
            <p14:sldId id="1612"/>
            <p14:sldId id="1616"/>
            <p14:sldId id="1617"/>
            <p14:sldId id="1618"/>
            <p14:sldId id="1619"/>
            <p14:sldId id="1610"/>
            <p14:sldId id="265"/>
          </p14:sldIdLst>
        </p14:section>
        <p14:section name="Summary" id="{0515D85C-C91E-4BDB-B673-651C2D8A364D}">
          <p14:sldIdLst>
            <p14:sldId id="283"/>
            <p14:sldId id="1613"/>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200" autoAdjust="0"/>
    <p:restoredTop sz="77292" autoAdjust="0"/>
  </p:normalViewPr>
  <p:slideViewPr>
    <p:cSldViewPr snapToGrid="0">
      <p:cViewPr varScale="1">
        <p:scale>
          <a:sx n="117" d="100"/>
          <a:sy n="117" d="100"/>
        </p:scale>
        <p:origin x="184" y="32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4/6/20 6:02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4/6/20 6:02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Excel with custom functionality. Through a JavaScript API, developers can manipulate the content in an Excel workbook from an app running in the task pane. In this module, you'll learn how to build an Excel add-in that inserts (and replaces) text ranges, tables, charts, and dialogs.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6:52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three simple samples for applying a filter, reapplying the filter after edits and clearing filters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8179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demonstrates how to sort a table by one or more fields. In this case sorting by the second column descending followed by the third column ascending</a:t>
            </a:r>
          </a:p>
          <a:p>
            <a:r>
              <a:rPr lang="en-US" dirty="0"/>
              <a:t>You can also see how to reapply a sort after edits are made and how to clear a sort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7512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0" dirty="0">
                <a:solidFill>
                  <a:srgbClr val="D83B01"/>
                </a:solidFill>
                <a:latin typeface="Segoe UI Semibold"/>
              </a:rPr>
              <a:t>Microsoft Excel has become a playground for data manipulation and visualization. So it's no surprise that the Excel JavaScript APIs allow developers to add and manipulate charts.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Charts exist within worksheets, but can also be accessed directly from the workbook object.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Charts have a number of complex relational properties that can be used to fine-tune the look of a chart. These include titles, legends, axes, series, labels, and format.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Users and developers can create a chart based on a data range and are often created in conjunction with tables.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The `</a:t>
            </a:r>
            <a:r>
              <a:rPr lang="en-US" b="0" dirty="0" err="1">
                <a:solidFill>
                  <a:srgbClr val="D83B01"/>
                </a:solidFill>
                <a:latin typeface="Segoe UI Semibold"/>
              </a:rPr>
              <a:t>worksheet.charts.add</a:t>
            </a:r>
            <a:r>
              <a:rPr lang="en-US" b="0" dirty="0">
                <a:solidFill>
                  <a:srgbClr val="D83B01"/>
                </a:solidFill>
                <a:latin typeface="Segoe UI Semibold"/>
              </a:rPr>
              <a:t>()` function is used to create a chart, which accepts a chart `type`, a data `range`, and `</a:t>
            </a:r>
            <a:r>
              <a:rPr lang="en-US" b="0" dirty="0" err="1">
                <a:solidFill>
                  <a:srgbClr val="D83B01"/>
                </a:solidFill>
                <a:latin typeface="Segoe UI Semibold"/>
              </a:rPr>
              <a:t>seriesBy</a:t>
            </a:r>
            <a:r>
              <a:rPr lang="en-US" b="0" dirty="0">
                <a:solidFill>
                  <a:srgbClr val="D83B01"/>
                </a:solidFill>
                <a:latin typeface="Segoe UI Semibold"/>
              </a:rPr>
              <a:t>`. The `</a:t>
            </a:r>
            <a:r>
              <a:rPr lang="en-US" b="0" dirty="0" err="1">
                <a:solidFill>
                  <a:srgbClr val="D83B01"/>
                </a:solidFill>
                <a:latin typeface="Segoe UI Semibold"/>
              </a:rPr>
              <a:t>seriesBy</a:t>
            </a:r>
            <a:r>
              <a:rPr lang="en-US" b="0" dirty="0">
                <a:solidFill>
                  <a:srgbClr val="D83B01"/>
                </a:solidFill>
                <a:latin typeface="Segoe UI Semibold"/>
              </a:rPr>
              <a:t>` argument supports the following values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 Auto</a:t>
            </a:r>
          </a:p>
          <a:p>
            <a:pPr lvl="0">
              <a:lnSpc>
                <a:spcPct val="90000"/>
              </a:lnSpc>
              <a:spcBef>
                <a:spcPts val="600"/>
              </a:spcBef>
            </a:pPr>
            <a:r>
              <a:rPr lang="en-US" b="0" dirty="0">
                <a:solidFill>
                  <a:srgbClr val="D83B01"/>
                </a:solidFill>
                <a:latin typeface="Segoe UI Semibold"/>
              </a:rPr>
              <a:t>- Scalar</a:t>
            </a:r>
          </a:p>
          <a:p>
            <a:pPr lvl="0">
              <a:lnSpc>
                <a:spcPct val="90000"/>
              </a:lnSpc>
              <a:spcBef>
                <a:spcPts val="600"/>
              </a:spcBef>
            </a:pPr>
            <a:r>
              <a:rPr lang="en-US" b="0" dirty="0">
                <a:solidFill>
                  <a:srgbClr val="D83B01"/>
                </a:solidFill>
                <a:latin typeface="Segoe UI Semibold"/>
              </a:rPr>
              <a:t>- Matrix</a:t>
            </a:r>
            <a:endParaRPr lang="en-US" sz="900" b="0" dirty="0">
              <a:solidFill>
                <a:srgbClr val="2F2F2F"/>
              </a:solidFill>
              <a:latin typeface="Segoe UI Semibold"/>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10:45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5770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supports many different types of charts. Developers can add a chart to a worksheet using the `</a:t>
            </a:r>
            <a:r>
              <a:rPr lang="en-US" dirty="0" err="1"/>
              <a:t>worksheet.carts.add</a:t>
            </a:r>
            <a:r>
              <a:rPr lang="en-US" dirty="0"/>
              <a:t>("{REPLACE_WITH_CHARTTYPE_ENUM}", range, "{REPLACE_WITH_CHARTSERIESBY_ENUM}")` method.</a:t>
            </a:r>
          </a:p>
          <a:p>
            <a:endParaRPr lang="en-US" dirty="0"/>
          </a:p>
          <a:p>
            <a:r>
              <a:rPr lang="en-US" dirty="0"/>
              <a:t>The `</a:t>
            </a:r>
            <a:r>
              <a:rPr lang="en-US" dirty="0" err="1"/>
              <a:t>ChartType</a:t>
            </a:r>
            <a:r>
              <a:rPr lang="en-US" dirty="0"/>
              <a:t>` argument specifies the type of chart to use. Refer to the SDK for the available options on the [</a:t>
            </a:r>
            <a:r>
              <a:rPr lang="en-US" dirty="0" err="1"/>
              <a:t>Excel.ChartType</a:t>
            </a:r>
            <a:r>
              <a:rPr lang="en-US" dirty="0"/>
              <a:t> </a:t>
            </a:r>
            <a:r>
              <a:rPr lang="en-US" dirty="0" err="1"/>
              <a:t>enum</a:t>
            </a:r>
            <a:r>
              <a:rPr lang="en-US" dirty="0"/>
              <a:t>](https://</a:t>
            </a:r>
            <a:r>
              <a:rPr lang="en-US" dirty="0" err="1"/>
              <a:t>docs.microsoft.com</a:t>
            </a:r>
            <a:r>
              <a:rPr lang="en-US" dirty="0"/>
              <a:t>/</a:t>
            </a:r>
            <a:r>
              <a:rPr lang="en-US" dirty="0" err="1"/>
              <a:t>javascript</a:t>
            </a:r>
            <a:r>
              <a:rPr lang="en-US" dirty="0"/>
              <a:t>/</a:t>
            </a:r>
            <a:r>
              <a:rPr lang="en-US" dirty="0" err="1"/>
              <a:t>api</a:t>
            </a:r>
            <a:r>
              <a:rPr lang="en-US" dirty="0"/>
              <a:t>/excel/</a:t>
            </a:r>
            <a:r>
              <a:rPr lang="en-US" dirty="0" err="1"/>
              <a:t>excel.charttype</a:t>
            </a:r>
            <a:r>
              <a:rPr lang="en-US" dirty="0"/>
              <a:t>).</a:t>
            </a:r>
          </a:p>
          <a:p>
            <a:endParaRPr lang="en-US" dirty="0"/>
          </a:p>
          <a:p>
            <a:r>
              <a:rPr lang="en-US" dirty="0"/>
              <a:t>The `</a:t>
            </a:r>
            <a:r>
              <a:rPr lang="en-US" dirty="0" err="1"/>
              <a:t>ChartSeriesBy</a:t>
            </a:r>
            <a:r>
              <a:rPr lang="en-US" dirty="0"/>
              <a:t>` argument specifies whether the series are by rows or by columns. Refer to the SDK for the available options on the [</a:t>
            </a:r>
            <a:r>
              <a:rPr lang="en-US" dirty="0" err="1"/>
              <a:t>Excel.ChartSeriesBy</a:t>
            </a:r>
            <a:r>
              <a:rPr lang="en-US" dirty="0"/>
              <a:t> </a:t>
            </a:r>
            <a:r>
              <a:rPr lang="en-US" dirty="0" err="1"/>
              <a:t>enum</a:t>
            </a:r>
            <a:r>
              <a:rPr lang="en-US" dirty="0"/>
              <a:t>](https://</a:t>
            </a:r>
            <a:r>
              <a:rPr lang="en-US" dirty="0" err="1"/>
              <a:t>docs.microsoft.com</a:t>
            </a:r>
            <a:r>
              <a:rPr lang="en-US" dirty="0"/>
              <a:t>/</a:t>
            </a:r>
            <a:r>
              <a:rPr lang="en-US" dirty="0" err="1"/>
              <a:t>javascript</a:t>
            </a:r>
            <a:r>
              <a:rPr lang="en-US" dirty="0"/>
              <a:t>/</a:t>
            </a:r>
            <a:r>
              <a:rPr lang="en-US" dirty="0" err="1"/>
              <a:t>api</a:t>
            </a:r>
            <a:r>
              <a:rPr lang="en-US" dirty="0"/>
              <a:t>/excel/</a:t>
            </a:r>
            <a:r>
              <a:rPr lang="en-US" dirty="0" err="1"/>
              <a:t>excel.chartseriesby</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74056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outlines the properties of a chart object in </a:t>
            </a:r>
            <a:r>
              <a:rPr lang="en-US" dirty="0" err="1"/>
              <a:t>Office.js</a:t>
            </a:r>
            <a:r>
              <a:rPr lang="en-US" dirty="0"/>
              <a:t>, notice a number of properties to determine the appearance (ex: height, width, top) and many that are used to make the chart easily referenceable such as id and name.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6434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Relationships on the chart object make a big difference in how the chart appears. Here you can manipulate the axes, labels, legend, series, title, and more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41697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shows how to insert a new chart and getting an existing chart based on a name.</a:t>
            </a:r>
          </a:p>
          <a:p>
            <a:r>
              <a:rPr lang="en-US" dirty="0"/>
              <a:t>The new chart is being defined as a clustered column chart, based on some table data, and asked Excel to figure out if it should be </a:t>
            </a:r>
            <a:r>
              <a:rPr lang="en-US" sz="900" b="0" i="0" kern="1200" dirty="0">
                <a:solidFill>
                  <a:schemeClr val="tx1"/>
                </a:solidFill>
                <a:effectLst/>
                <a:latin typeface="Segoe UI Light" pitchFamily="34" charset="0"/>
                <a:ea typeface="+mn-ea"/>
                <a:cs typeface="+mn-cs"/>
              </a:rPr>
              <a:t>charted </a:t>
            </a:r>
            <a:r>
              <a:rPr lang="en-US" sz="900" b="0" i="0" kern="1200" dirty="0" err="1">
                <a:solidFill>
                  <a:schemeClr val="tx1"/>
                </a:solidFill>
                <a:effectLst/>
                <a:latin typeface="Segoe UI Light" pitchFamily="34" charset="0"/>
                <a:ea typeface="+mn-ea"/>
                <a:cs typeface="+mn-cs"/>
              </a:rPr>
              <a:t>rowwise</a:t>
            </a:r>
            <a:r>
              <a:rPr lang="en-US" sz="900" b="0" i="0" kern="1200" dirty="0">
                <a:solidFill>
                  <a:schemeClr val="tx1"/>
                </a:solidFill>
                <a:effectLst/>
                <a:latin typeface="Segoe UI Light" pitchFamily="34" charset="0"/>
                <a:ea typeface="+mn-ea"/>
                <a:cs typeface="+mn-cs"/>
              </a:rPr>
              <a:t> or </a:t>
            </a:r>
            <a:r>
              <a:rPr lang="en-US" sz="900" b="0" i="0" kern="1200" dirty="0" err="1">
                <a:solidFill>
                  <a:schemeClr val="tx1"/>
                </a:solidFill>
                <a:effectLst/>
                <a:latin typeface="Segoe UI Light" pitchFamily="34" charset="0"/>
                <a:ea typeface="+mn-ea"/>
                <a:cs typeface="+mn-cs"/>
              </a:rPr>
              <a:t>columnwise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Below you can see how you can use </a:t>
            </a:r>
            <a:r>
              <a:rPr lang="en-US" sz="900" b="0" i="0" kern="1200" dirty="0" err="1">
                <a:solidFill>
                  <a:schemeClr val="tx1"/>
                </a:solidFill>
                <a:effectLst/>
                <a:latin typeface="Segoe UI Light" pitchFamily="34" charset="0"/>
                <a:ea typeface="+mn-ea"/>
                <a:cs typeface="+mn-cs"/>
              </a:rPr>
              <a:t>Office.js</a:t>
            </a:r>
            <a:r>
              <a:rPr lang="en-US" sz="900" b="0" i="0" kern="1200" dirty="0">
                <a:solidFill>
                  <a:schemeClr val="tx1"/>
                </a:solidFill>
                <a:effectLst/>
                <a:latin typeface="Segoe UI Light" pitchFamily="34" charset="0"/>
                <a:ea typeface="+mn-ea"/>
                <a:cs typeface="+mn-cs"/>
              </a:rPr>
              <a:t> to manipulate details to perfect a chart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56947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Excel that manipulates tables and charts in an Excel Workbook</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Create Table</a:t>
            </a:r>
            <a:r>
              <a:rPr lang="en-US" sz="900" b="0" kern="1200" baseline="0" dirty="0">
                <a:solidFill>
                  <a:schemeClr val="tx1"/>
                </a:solidFill>
                <a:effectLst/>
                <a:latin typeface="Segoe UI Light" pitchFamily="34" charset="0"/>
                <a:ea typeface="+mn-ea"/>
                <a:cs typeface="+mn-cs"/>
              </a:rPr>
              <a:t> button to demonstrate table creation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Filter Table </a:t>
            </a:r>
            <a:r>
              <a:rPr lang="en-US" sz="900" b="0" kern="1200" baseline="0" dirty="0">
                <a:solidFill>
                  <a:schemeClr val="tx1"/>
                </a:solidFill>
                <a:effectLst/>
                <a:latin typeface="Segoe UI Light" pitchFamily="34" charset="0"/>
                <a:ea typeface="+mn-ea"/>
                <a:cs typeface="+mn-cs"/>
              </a:rPr>
              <a:t>button to demonstrate the table being filtered by category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Sort Table </a:t>
            </a:r>
            <a:r>
              <a:rPr lang="en-US" sz="900" b="0" kern="1200" baseline="0" dirty="0">
                <a:solidFill>
                  <a:schemeClr val="tx1"/>
                </a:solidFill>
                <a:effectLst/>
                <a:latin typeface="Segoe UI Light" pitchFamily="34" charset="0"/>
                <a:ea typeface="+mn-ea"/>
                <a:cs typeface="+mn-cs"/>
              </a:rPr>
              <a:t>button to demonstrate sorting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Create Chart </a:t>
            </a:r>
            <a:r>
              <a:rPr lang="en-US" sz="900" b="0" kern="1200" baseline="0" dirty="0">
                <a:solidFill>
                  <a:schemeClr val="tx1"/>
                </a:solidFill>
                <a:effectLst/>
                <a:latin typeface="Segoe UI Light" pitchFamily="34" charset="0"/>
                <a:ea typeface="+mn-ea"/>
                <a:cs typeface="+mn-cs"/>
              </a:rPr>
              <a:t>button to create a chart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Freeze Header </a:t>
            </a:r>
            <a:r>
              <a:rPr lang="en-US" sz="900" b="0" kern="1200" baseline="0" dirty="0">
                <a:solidFill>
                  <a:schemeClr val="tx1"/>
                </a:solidFill>
                <a:effectLst/>
                <a:latin typeface="Segoe UI Light" pitchFamily="34" charset="0"/>
                <a:ea typeface="+mn-ea"/>
                <a:cs typeface="+mn-cs"/>
              </a:rPr>
              <a:t>button to freeze the header row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432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Excel JavaScript API makes programmatic control over text, tables, and charts in Excel workbooks. In this unit, you'll learn how to work with tables including formatting options, how to filter data, and sort the data within the table. You'll also learn how to add and customize charts to your worksheets.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6:52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makes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1132458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We'll start by looking at an anatomy of an </a:t>
            </a:r>
            <a:r>
              <a:rPr lang="en-US" dirty="0" err="1"/>
              <a:t>Office.js</a:t>
            </a:r>
            <a:r>
              <a:rPr lang="en-US" dirty="0"/>
              <a:t> for Microsoft Excel:</a:t>
            </a:r>
          </a:p>
          <a:p>
            <a:pPr marL="0" indent="0">
              <a:buFont typeface="+mj-lt"/>
              <a:buNone/>
            </a:pPr>
            <a:endParaRPr lang="en-US" dirty="0"/>
          </a:p>
          <a:p>
            <a:pPr marL="0" indent="0">
              <a:buFont typeface="+mj-lt"/>
              <a:buNone/>
            </a:pPr>
            <a:r>
              <a:rPr lang="en-US" dirty="0"/>
              <a:t>- All Office add-ins must call off the `</a:t>
            </a:r>
            <a:r>
              <a:rPr lang="en-US" dirty="0" err="1"/>
              <a:t>Office.initialize</a:t>
            </a:r>
            <a:r>
              <a:rPr lang="en-US" dirty="0"/>
              <a:t>()` method when a page first loads the add-in.</a:t>
            </a:r>
          </a:p>
          <a:p>
            <a:pPr marL="0" indent="0">
              <a:buFont typeface="+mj-lt"/>
              <a:buNone/>
            </a:pPr>
            <a:r>
              <a:rPr lang="en-US" dirty="0"/>
              <a:t>- If you're using a newer </a:t>
            </a:r>
            <a:r>
              <a:rPr lang="en-US" dirty="0" err="1"/>
              <a:t>Office.js</a:t>
            </a:r>
            <a:r>
              <a:rPr lang="en-US" dirty="0"/>
              <a:t> capability in your add-in, it's important to check if the client supports those extensions using the `requirements` API.</a:t>
            </a:r>
          </a:p>
          <a:p>
            <a:pPr marL="0" indent="0">
              <a:buFont typeface="+mj-lt"/>
              <a:buNone/>
            </a:pPr>
            <a:r>
              <a:rPr lang="en-US" dirty="0"/>
              <a:t>- For the Excel JavaScript APIs, you'll use the `</a:t>
            </a:r>
            <a:r>
              <a:rPr lang="en-US" dirty="0" err="1"/>
              <a:t>Excel.run</a:t>
            </a:r>
            <a:r>
              <a:rPr lang="en-US" dirty="0"/>
              <a:t>()` method to get an instance of the current document `context`.</a:t>
            </a:r>
          </a:p>
          <a:p>
            <a:pPr marL="0" indent="0">
              <a:buFont typeface="+mj-lt"/>
              <a:buNone/>
            </a:pPr>
            <a:r>
              <a:rPr lang="en-US" dirty="0"/>
              <a:t>- Once you have a reference to the current Excel document's `context`, you can load any properties on the context using the `load()` method. This method will add the request queue, allowing you to chain multiple requests together for performance reasons.</a:t>
            </a:r>
          </a:p>
          <a:p>
            <a:pPr marL="0" indent="0">
              <a:buFont typeface="+mj-lt"/>
              <a:buNone/>
            </a:pPr>
            <a:r>
              <a:rPr lang="en-US" dirty="0"/>
              <a:t>- When you're ready to retrieve the properties you queued, or to do any queued actions, use </a:t>
            </a:r>
            <a:r>
              <a:rPr lang="en-US" dirty="0" err="1"/>
              <a:t>the`context.sync</a:t>
            </a:r>
            <a:r>
              <a:rPr lang="en-US" dirty="0"/>
              <a:t>()` method to execute the batch of queued operations defined using the `load()` method.</a:t>
            </a:r>
          </a:p>
          <a:p>
            <a:pPr marL="0" indent="0">
              <a:buFont typeface="+mj-lt"/>
              <a:buNone/>
            </a:pPr>
            <a:r>
              <a:rPr lang="en-US" dirty="0"/>
              <a:t>- The `</a:t>
            </a:r>
            <a:r>
              <a:rPr lang="en-US" dirty="0" err="1"/>
              <a:t>context.sync</a:t>
            </a:r>
            <a:r>
              <a:rPr lang="en-US" dirty="0"/>
              <a:t>()` method returns a JavaScript promise that can be used to get results or a previous operation and do new operations.</a:t>
            </a:r>
          </a:p>
          <a:p>
            <a:pPr marL="0" indent="0">
              <a:buFont typeface="+mj-lt"/>
              <a:buNone/>
            </a:pPr>
            <a:r>
              <a:rPr lang="en-US" dirty="0"/>
              <a:t>- As a best practice, you should listen for, catch, and handle any errors that might occur when working with the Excel JavaScript APIs.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7230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add-in developers should understand an Excel </a:t>
            </a:r>
            <a:r>
              <a:rPr lang="en-US" dirty="0" err="1"/>
              <a:t>workbook's's</a:t>
            </a:r>
            <a:r>
              <a:rPr lang="en-US" dirty="0"/>
              <a:t> hierarchy and how that relates to the objects in </a:t>
            </a:r>
            <a:r>
              <a:rPr lang="en-US" dirty="0" err="1"/>
              <a:t>Office.js</a:t>
            </a:r>
            <a:r>
              <a:rPr lang="en-US" dirty="0"/>
              <a:t>.</a:t>
            </a:r>
          </a:p>
          <a:p>
            <a:endParaRPr lang="en-US" dirty="0"/>
          </a:p>
          <a:p>
            <a:r>
              <a:rPr lang="en-US" dirty="0"/>
              <a:t>### Hierarchy of a workbook</a:t>
            </a:r>
          </a:p>
          <a:p>
            <a:endParaRPr lang="en-US" dirty="0"/>
          </a:p>
          <a:p>
            <a:r>
              <a:rPr lang="en-US" dirty="0" err="1"/>
              <a:t>Office.js</a:t>
            </a:r>
            <a:r>
              <a:rPr lang="en-US" dirty="0"/>
              <a:t> provides context to an Excel workbook through </a:t>
            </a:r>
            <a:r>
              <a:rPr lang="en-US" dirty="0" err="1"/>
              <a:t>Excel.run</a:t>
            </a:r>
            <a:r>
              <a:rPr lang="en-US" dirty="0"/>
              <a:t> and the </a:t>
            </a:r>
            <a:r>
              <a:rPr lang="en-US" dirty="0" err="1"/>
              <a:t>context.workbook</a:t>
            </a:r>
            <a:r>
              <a:rPr lang="en-US" dirty="0"/>
              <a:t> property.</a:t>
            </a:r>
          </a:p>
          <a:p>
            <a:endParaRPr lang="en-US" dirty="0"/>
          </a:p>
          <a:p>
            <a:r>
              <a:rPr lang="en-US" dirty="0"/>
              <a:t>The workbook contains worksheets that contain a number of collections. These collections include things such as charts, tables, and </a:t>
            </a:r>
            <a:r>
              <a:rPr lang="en-US" dirty="0" err="1"/>
              <a:t>pivotTables</a:t>
            </a:r>
            <a:r>
              <a:rPr lang="en-US" dirty="0"/>
              <a:t>.</a:t>
            </a:r>
          </a:p>
          <a:p>
            <a:endParaRPr lang="en-US" dirty="0"/>
          </a:p>
          <a:p>
            <a:r>
              <a:rPr lang="en-US" dirty="0"/>
              <a:t>Many objects within a worksheet can be accessed directly from the workbook object, including tables and </a:t>
            </a:r>
            <a:r>
              <a:rPr lang="en-US" dirty="0" err="1"/>
              <a:t>pivotTables</a:t>
            </a:r>
            <a:r>
              <a:rPr lang="en-US" dirty="0"/>
              <a:t>.</a:t>
            </a:r>
          </a:p>
          <a:p>
            <a:endParaRPr lang="en-US" dirty="0"/>
          </a:p>
          <a:p>
            <a:r>
              <a:rPr lang="en-US" dirty="0"/>
              <a:t>### Worksheets</a:t>
            </a:r>
          </a:p>
          <a:p>
            <a:endParaRPr lang="en-US" dirty="0"/>
          </a:p>
          <a:p>
            <a:r>
              <a:rPr lang="en-US" dirty="0"/>
              <a:t>Worksheets are aware of their siblings using `</a:t>
            </a:r>
            <a:r>
              <a:rPr lang="en-US" dirty="0" err="1"/>
              <a:t>getNext</a:t>
            </a:r>
            <a:r>
              <a:rPr lang="en-US" dirty="0"/>
              <a:t>()` and `</a:t>
            </a:r>
            <a:r>
              <a:rPr lang="en-US" dirty="0" err="1"/>
              <a:t>getPrevious</a:t>
            </a:r>
            <a:r>
              <a:rPr lang="en-US" dirty="0"/>
              <a:t>()` methods.</a:t>
            </a:r>
          </a:p>
          <a:p>
            <a:endParaRPr lang="en-US" dirty="0"/>
          </a:p>
          <a:p>
            <a:r>
              <a:rPr lang="en-US" dirty="0"/>
              <a:t>You can get the active worksheet using the `</a:t>
            </a:r>
            <a:r>
              <a:rPr lang="en-US" dirty="0" err="1"/>
              <a:t>workbook.worksheets.getActiveWorkshee</a:t>
            </a:r>
            <a:r>
              <a:rPr lang="en-US" dirty="0"/>
              <a:t>()` method and set the active worksheet using `</a:t>
            </a:r>
            <a:r>
              <a:rPr lang="en-US" dirty="0" err="1"/>
              <a:t>worksheet.activate</a:t>
            </a:r>
            <a:r>
              <a:rPr lang="en-US" dirty="0"/>
              <a:t>()` method.</a:t>
            </a:r>
          </a:p>
          <a:p>
            <a:endParaRPr lang="en-US" dirty="0"/>
          </a:p>
          <a:p>
            <a:r>
              <a:rPr lang="en-US" dirty="0" err="1"/>
              <a:t>Office.js</a:t>
            </a:r>
            <a:r>
              <a:rPr lang="en-US" dirty="0"/>
              <a:t> also offers a number of worksheet events such as `</a:t>
            </a:r>
            <a:r>
              <a:rPr lang="en-US" dirty="0" err="1"/>
              <a:t>onActivated</a:t>
            </a:r>
            <a:r>
              <a:rPr lang="en-US" dirty="0"/>
              <a:t>`, `</a:t>
            </a:r>
            <a:r>
              <a:rPr lang="en-US" dirty="0" err="1"/>
              <a:t>onDeactivated</a:t>
            </a:r>
            <a:r>
              <a:rPr lang="en-US" dirty="0"/>
              <a:t>`, and `</a:t>
            </a:r>
            <a:r>
              <a:rPr lang="en-US" dirty="0" err="1"/>
              <a:t>onSelectionChanged</a:t>
            </a:r>
            <a:r>
              <a:rPr lang="en-US" dirty="0"/>
              <a:t>` that developers can use in their custom add-ins.</a:t>
            </a:r>
            <a:endParaRPr lang="en-US" sz="900" dirty="0">
              <a:solidFill>
                <a:srgbClr val="2F2F2F"/>
              </a:solidFill>
              <a:latin typeface="Segoe UI Semibold"/>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7:10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983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1" dirty="0">
                <a:solidFill>
                  <a:srgbClr val="D83B01"/>
                </a:solidFill>
                <a:latin typeface="Segoe UI Semibold"/>
              </a:rPr>
              <a:t>Tables are at the heart of a spreadsheet. Excel supports defining a range of data that is the foundation of a table of data.</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Ranges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range represents a set of one or more contiguous cells such as a cell, a row, a column, block of cells, etc.</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You can get a range object with </a:t>
            </a:r>
            <a:r>
              <a:rPr lang="en-US" b="1" dirty="0" err="1">
                <a:solidFill>
                  <a:srgbClr val="D83B01"/>
                </a:solidFill>
                <a:latin typeface="Segoe UI Semibold"/>
              </a:rPr>
              <a:t>Office.js</a:t>
            </a:r>
            <a:r>
              <a:rPr lang="en-US" b="1" dirty="0">
                <a:solidFill>
                  <a:srgbClr val="D83B01"/>
                </a:solidFill>
                <a:latin typeface="Segoe UI Semibold"/>
              </a:rPr>
              <a:t> using a worksheet and address. For example, range "A1:D4" represents a range from top left to bottom right cells in this screenshot.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Tables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table is established based on a range of data.</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The `</a:t>
            </a:r>
            <a:r>
              <a:rPr lang="en-US" b="1" dirty="0" err="1">
                <a:solidFill>
                  <a:srgbClr val="D83B01"/>
                </a:solidFill>
                <a:latin typeface="Segoe UI Semibold"/>
              </a:rPr>
              <a:t>tables.add</a:t>
            </a:r>
            <a:r>
              <a:rPr lang="en-US" b="1" dirty="0">
                <a:solidFill>
                  <a:srgbClr val="D83B01"/>
                </a:solidFill>
                <a:latin typeface="Segoe UI Semibold"/>
              </a:rPr>
              <a:t>()` function accepts a data range with a flag to indicate if the table has headers or not.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Existing tables can be retrieved by their named range or ID. Developers can also iterate through a collection of tables in the worksheet.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After the table is added, headers and table rows can be added using two dimensional arrays.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Headers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table created with a header flag will use the first row in the data range for its headers.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You can also set header values using the `</a:t>
            </a:r>
            <a:r>
              <a:rPr lang="en-US" b="1" dirty="0" err="1">
                <a:solidFill>
                  <a:srgbClr val="D83B01"/>
                </a:solidFill>
                <a:latin typeface="Segoe UI Semibold"/>
              </a:rPr>
              <a:t>getHeaderRowRange</a:t>
            </a:r>
            <a:r>
              <a:rPr lang="en-US" b="1" dirty="0">
                <a:solidFill>
                  <a:srgbClr val="D83B01"/>
                </a:solidFill>
                <a:latin typeface="Segoe UI Semibold"/>
              </a:rPr>
              <a:t>().values` property with a two dimensional array.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7:16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341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working with ranges, worksheets, and tables</a:t>
            </a:r>
          </a:p>
          <a:p>
            <a:pPr marL="171450" indent="-171450">
              <a:buFont typeface="Arial" panose="020B0604020202020204" pitchFamily="34" charset="0"/>
              <a:buChar char="•"/>
            </a:pPr>
            <a:r>
              <a:rPr lang="en-US" dirty="0"/>
              <a:t>First, we are getting a range based on address in the current worksheet, again, the current worksheet is available through </a:t>
            </a:r>
            <a:r>
              <a:rPr lang="en-US" dirty="0" err="1"/>
              <a:t>context.workbook.worksheets.getActiveWorksheet</a:t>
            </a:r>
            <a:r>
              <a:rPr lang="en-US" dirty="0"/>
              <a:t>()</a:t>
            </a:r>
          </a:p>
          <a:p>
            <a:pPr marL="171450" indent="-171450">
              <a:buFont typeface="Arial" panose="020B0604020202020204" pitchFamily="34" charset="0"/>
              <a:buChar char="•"/>
            </a:pPr>
            <a:r>
              <a:rPr lang="en-US" dirty="0"/>
              <a:t>Next, we are adding a table to the current worksheet based on the range and naming it the ”</a:t>
            </a:r>
            <a:r>
              <a:rPr lang="en-US" dirty="0" err="1"/>
              <a:t>ExpensesTable</a:t>
            </a:r>
            <a:r>
              <a:rPr lang="en-US" dirty="0"/>
              <a:t>”</a:t>
            </a:r>
          </a:p>
          <a:p>
            <a:pPr marL="171450" indent="-171450">
              <a:buFont typeface="Arial" panose="020B0604020202020204" pitchFamily="34" charset="0"/>
              <a:buChar char="•"/>
            </a:pPr>
            <a:r>
              <a:rPr lang="en-US" dirty="0"/>
              <a:t>We can use this name to easily re-reference the table later as seen in the next code sample</a:t>
            </a:r>
          </a:p>
          <a:p>
            <a:pPr marL="171450" indent="-171450">
              <a:buFont typeface="Arial" panose="020B0604020202020204" pitchFamily="34" charset="0"/>
              <a:buChar char="•"/>
            </a:pPr>
            <a:r>
              <a:rPr lang="en-US" dirty="0"/>
              <a:t>Next, we are setting the header row for the table using a 2D array.</a:t>
            </a:r>
          </a:p>
          <a:p>
            <a:pPr marL="171450" indent="-171450">
              <a:buFont typeface="Arial" panose="020B0604020202020204" pitchFamily="34" charset="0"/>
              <a:buChar char="•"/>
            </a:pPr>
            <a:r>
              <a:rPr lang="en-US" dirty="0"/>
              <a:t>You can also freeze the header row using the </a:t>
            </a:r>
            <a:r>
              <a:rPr lang="en-US" dirty="0" err="1"/>
              <a:t>freezePanes</a:t>
            </a:r>
            <a:r>
              <a:rPr lang="en-US" dirty="0"/>
              <a:t> collection on the worksheet and call </a:t>
            </a:r>
            <a:r>
              <a:rPr lang="en-US" dirty="0" err="1"/>
              <a:t>freezeRow</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8647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sample on this slide deletes the third row of a table. Notice we reference row three by an index of 1 because it is a zero-based index collection</a:t>
            </a:r>
          </a:p>
          <a:p>
            <a:pPr marL="171450" indent="-171450">
              <a:buFont typeface="Arial" panose="020B0604020202020204" pitchFamily="34" charset="0"/>
              <a:buChar char="•"/>
            </a:pPr>
            <a:r>
              <a:rPr lang="en-US" dirty="0"/>
              <a:t>The next sample updates the values of the second row in a table</a:t>
            </a:r>
          </a:p>
          <a:p>
            <a:pPr marL="171450" indent="-171450">
              <a:buFont typeface="Arial" panose="020B0604020202020204" pitchFamily="34" charset="0"/>
              <a:buChar char="•"/>
            </a:pPr>
            <a:r>
              <a:rPr lang="en-US" dirty="0"/>
              <a:t>And finally, we add a few rows to the back and front of a table. The </a:t>
            </a:r>
            <a:r>
              <a:rPr lang="en-US" dirty="0" err="1"/>
              <a:t>rows.add</a:t>
            </a:r>
            <a:r>
              <a:rPr lang="en-US" dirty="0"/>
              <a:t> function takes the row index where to insert…null or -1 means to insert at the end. Anywhere other than the end and all the rows will shift down to accept the new row(s)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564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0" dirty="0">
                <a:solidFill>
                  <a:srgbClr val="D83B01"/>
                </a:solidFill>
                <a:latin typeface="Segoe UI Semibold"/>
              </a:rPr>
              <a:t>Any column in a table can be filtered using </a:t>
            </a:r>
            <a:r>
              <a:rPr lang="en-US" b="0" dirty="0" err="1">
                <a:solidFill>
                  <a:srgbClr val="D83B01"/>
                </a:solidFill>
                <a:latin typeface="Segoe UI Semibold"/>
              </a:rPr>
              <a:t>Office.js</a:t>
            </a:r>
            <a:r>
              <a:rPr lang="en-US" b="0" dirty="0">
                <a:solidFill>
                  <a:srgbClr val="D83B01"/>
                </a:solidFill>
                <a:latin typeface="Segoe UI Semibold"/>
              </a:rPr>
              <a: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Filter a column by by first getting a reference </a:t>
            </a:r>
            <a:r>
              <a:rPr lang="en-US" b="0" dirty="0" err="1">
                <a:solidFill>
                  <a:srgbClr val="D83B01"/>
                </a:solidFill>
                <a:latin typeface="Segoe UI Semibold"/>
              </a:rPr>
              <a:t>ot</a:t>
            </a:r>
            <a:r>
              <a:rPr lang="en-US" b="0" dirty="0">
                <a:solidFill>
                  <a:srgbClr val="D83B01"/>
                </a:solidFill>
                <a:latin typeface="Segoe UI Semibold"/>
              </a:rPr>
              <a:t> the column and then use the `</a:t>
            </a:r>
            <a:r>
              <a:rPr lang="en-US" b="0" dirty="0" err="1">
                <a:solidFill>
                  <a:srgbClr val="D83B01"/>
                </a:solidFill>
                <a:latin typeface="Segoe UI Semibold"/>
              </a:rPr>
              <a:t>applyValuesFilter</a:t>
            </a:r>
            <a:r>
              <a:rPr lang="en-US" b="0" dirty="0">
                <a:solidFill>
                  <a:srgbClr val="D83B01"/>
                </a:solidFill>
                <a:latin typeface="Segoe UI Semibold"/>
              </a:rPr>
              <a:t>()` method to filter on specific values.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You can also programmatically re-apply filters and clear filters on a table using the table functions `</a:t>
            </a:r>
            <a:r>
              <a:rPr lang="en-US" b="0" dirty="0" err="1">
                <a:solidFill>
                  <a:srgbClr val="D83B01"/>
                </a:solidFill>
                <a:latin typeface="Segoe UI Semibold"/>
              </a:rPr>
              <a:t>reapplyFilters</a:t>
            </a:r>
            <a:r>
              <a:rPr lang="en-US" b="0" dirty="0">
                <a:solidFill>
                  <a:srgbClr val="D83B01"/>
                </a:solidFill>
                <a:latin typeface="Segoe UI Semibold"/>
              </a:rPr>
              <a:t>()` and `</a:t>
            </a:r>
            <a:r>
              <a:rPr lang="en-US" b="0" dirty="0" err="1">
                <a:solidFill>
                  <a:srgbClr val="D83B01"/>
                </a:solidFill>
                <a:latin typeface="Segoe UI Semibold"/>
              </a:rPr>
              <a:t>clearFilters</a:t>
            </a:r>
            <a:r>
              <a:rPr lang="en-US" b="0" dirty="0">
                <a:solidFill>
                  <a:srgbClr val="D83B01"/>
                </a:solidFill>
                <a:latin typeface="Segoe UI Semibold"/>
              </a:rPr>
              <a:t>()` respectively.</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 Sorting tables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Developers can sort table data using the </a:t>
            </a:r>
            <a:r>
              <a:rPr lang="en-US" b="0" dirty="0" err="1">
                <a:solidFill>
                  <a:srgbClr val="D83B01"/>
                </a:solidFill>
                <a:latin typeface="Segoe UI Semibold"/>
              </a:rPr>
              <a:t>Office.js</a:t>
            </a:r>
            <a:r>
              <a:rPr lang="en-US" b="0" dirty="0">
                <a:solidFill>
                  <a:srgbClr val="D83B01"/>
                </a:solidFill>
                <a:latin typeface="Segoe UI Semibold"/>
              </a:rPr>
              <a:t> API from Excel add-ins. To sort, call the `</a:t>
            </a:r>
            <a:r>
              <a:rPr lang="en-US" b="0" dirty="0" err="1">
                <a:solidFill>
                  <a:srgbClr val="D83B01"/>
                </a:solidFill>
                <a:latin typeface="Segoe UI Semibold"/>
              </a:rPr>
              <a:t>table.sort.apply</a:t>
            </a:r>
            <a:r>
              <a:rPr lang="en-US" b="0" dirty="0">
                <a:solidFill>
                  <a:srgbClr val="D83B01"/>
                </a:solidFill>
                <a:latin typeface="Segoe UI Semibold"/>
              </a:rPr>
              <a:t>()` method and include the `</a:t>
            </a:r>
            <a:r>
              <a:rPr lang="en-US" b="0" dirty="0" err="1">
                <a:solidFill>
                  <a:srgbClr val="D83B01"/>
                </a:solidFill>
                <a:latin typeface="Segoe UI Semibold"/>
              </a:rPr>
              <a:t>SortFields</a:t>
            </a:r>
            <a:r>
              <a:rPr lang="en-US" b="0" dirty="0">
                <a:solidFill>
                  <a:srgbClr val="D83B01"/>
                </a:solidFill>
                <a:latin typeface="Segoe UI Semibold"/>
              </a:rPr>
              <a:t>` argument to specify the fields to sort on.</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You can re-apply and clear table sorts using `</a:t>
            </a:r>
            <a:r>
              <a:rPr lang="en-US" b="0" dirty="0" err="1">
                <a:solidFill>
                  <a:srgbClr val="D83B01"/>
                </a:solidFill>
                <a:latin typeface="Segoe UI Semibold"/>
              </a:rPr>
              <a:t>table.sort.reapply</a:t>
            </a:r>
            <a:r>
              <a:rPr lang="en-US" b="0" dirty="0">
                <a:solidFill>
                  <a:srgbClr val="D83B01"/>
                </a:solidFill>
                <a:latin typeface="Segoe UI Semibold"/>
              </a:rPr>
              <a:t>()` and `</a:t>
            </a:r>
            <a:r>
              <a:rPr lang="en-US" b="0" dirty="0" err="1">
                <a:solidFill>
                  <a:srgbClr val="D83B01"/>
                </a:solidFill>
                <a:latin typeface="Segoe UI Semibold"/>
              </a:rPr>
              <a:t>table.sort.clear</a:t>
            </a:r>
            <a:r>
              <a:rPr lang="en-US" b="0" dirty="0">
                <a:solidFill>
                  <a:srgbClr val="D83B01"/>
                </a:solidFill>
                <a:latin typeface="Segoe UI Semibold"/>
              </a:rPr>
              <a:t>()` methods.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10:34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973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hyperlink" Target="https://dev.office.com/reference/add-ins/excel/charttitle.htm" TargetMode="External"/><Relationship Id="rId3" Type="http://schemas.openxmlformats.org/officeDocument/2006/relationships/hyperlink" Target="https://dev.office.com/reference/add-ins/excel/chartaxes.htm" TargetMode="External"/><Relationship Id="rId7" Type="http://schemas.openxmlformats.org/officeDocument/2006/relationships/hyperlink" Target="https://dev.office.com/reference/add-ins/excel/chartseriescollection.ht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hyperlink" Target="https://dev.office.com/reference/add-ins/excel/chartlegend.htm" TargetMode="External"/><Relationship Id="rId5" Type="http://schemas.openxmlformats.org/officeDocument/2006/relationships/hyperlink" Target="https://dev.office.com/reference/add-ins/excel/chartareaformat.htm" TargetMode="External"/><Relationship Id="rId4" Type="http://schemas.openxmlformats.org/officeDocument/2006/relationships/hyperlink" Target="https://dev.office.com/reference/add-ins/excel/chartdatalabels.htm" TargetMode="External"/><Relationship Id="rId9" Type="http://schemas.openxmlformats.org/officeDocument/2006/relationships/hyperlink" Target="https://dev.office.com/reference/add-ins/excel/worksheet.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office/dev/add-ins/excel/excel-add-ins-overview" TargetMode="External"/><Relationship Id="rId7" Type="http://schemas.openxmlformats.org/officeDocument/2006/relationships/hyperlink" Target="https://docs.microsoft.com/en-us/javascript/api/excel/excel.chart"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docs.microsoft.com/en-us/javascript/api/excel/excel.table" TargetMode="External"/><Relationship Id="rId5" Type="http://schemas.openxmlformats.org/officeDocument/2006/relationships/hyperlink" Target="https://github.com/OfficeDev?utf8=%E2%9C%93&amp;q=excel" TargetMode="External"/><Relationship Id="rId4" Type="http://schemas.openxmlformats.org/officeDocument/2006/relationships/hyperlink" Target="https://docs.microsoft.com/en-us/javascript/api/excel?view=excel-js-pre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Excel </a:t>
            </a:r>
          </a:p>
        </p:txBody>
      </p:sp>
      <p:sp>
        <p:nvSpPr>
          <p:cNvPr id="5" name="Text Placeholder 4"/>
          <p:cNvSpPr>
            <a:spLocks noGrp="1"/>
          </p:cNvSpPr>
          <p:nvPr>
            <p:ph type="body" sz="quarter" idx="12"/>
          </p:nvPr>
        </p:nvSpPr>
        <p:spPr/>
        <p:txBody>
          <a:bodyPr/>
          <a:lstStyle/>
          <a:p>
            <a:r>
              <a:rPr lang="en-US" dirty="0"/>
              <a:t>Working with Tables and Charts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Filtering tables</a:t>
            </a:r>
          </a:p>
        </p:txBody>
      </p:sp>
      <p:sp>
        <p:nvSpPr>
          <p:cNvPr id="9" name="Text Placeholder 8"/>
          <p:cNvSpPr>
            <a:spLocks noGrp="1"/>
          </p:cNvSpPr>
          <p:nvPr>
            <p:ph type="body" sz="quarter" idx="12"/>
          </p:nvPr>
        </p:nvSpPr>
        <p:spPr>
          <a:xfrm>
            <a:off x="320040" y="1722120"/>
            <a:ext cx="11932920" cy="2749342"/>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Filter table on the "Category" column by values "Education" and "Groceries"</a:t>
            </a: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categoryFilter</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columns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getItem</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'Category'</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001080"/>
                </a:solidFill>
                <a:latin typeface="Consolas" panose="020B0609020204030204" pitchFamily="49" charset="0"/>
                <a:cs typeface="Consolas" panose="020B0609020204030204" pitchFamily="49" charset="0"/>
              </a:rPr>
              <a:t>filter</a:t>
            </a:r>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categoryFilter</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applyValuesFilter</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"Education"</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cs typeface="Consolas" panose="020B0609020204030204" pitchFamily="49" charset="0"/>
              </a:rPr>
              <a:t>"Groceries"</a:t>
            </a:r>
            <a:r>
              <a:rPr lang="en-US" sz="1800" b="0" dirty="0">
                <a:solidFill>
                  <a:srgbClr val="000000"/>
                </a:solidFill>
                <a:latin typeface="Consolas" panose="020B0609020204030204" pitchFamily="49" charset="0"/>
                <a:cs typeface="Consolas" panose="020B0609020204030204" pitchFamily="49" charset="0"/>
              </a:rPr>
              <a:t>]);</a:t>
            </a:r>
          </a:p>
          <a:p>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Re-apply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reapplyFilters</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Clear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clearFilters</a:t>
            </a:r>
            <a:r>
              <a:rPr lang="en-US" sz="1800" b="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793748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Sorting tables</a:t>
            </a:r>
          </a:p>
        </p:txBody>
      </p:sp>
      <p:sp>
        <p:nvSpPr>
          <p:cNvPr id="9" name="Text Placeholder 8"/>
          <p:cNvSpPr>
            <a:spLocks noGrp="1"/>
          </p:cNvSpPr>
          <p:nvPr>
            <p:ph type="body" sz="quarter" idx="12"/>
          </p:nvPr>
        </p:nvSpPr>
        <p:spPr>
          <a:xfrm>
            <a:off x="320040" y="1722120"/>
            <a:ext cx="11932920" cy="3961982"/>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Sort the table by the second column (at column index of 1) </a:t>
            </a:r>
            <a:r>
              <a:rPr lang="en-US" sz="1800" b="0" dirty="0" err="1">
                <a:solidFill>
                  <a:srgbClr val="008000"/>
                </a:solidFill>
                <a:latin typeface="Consolas" panose="020B0609020204030204" pitchFamily="49" charset="0"/>
                <a:cs typeface="Consolas" panose="020B0609020204030204" pitchFamily="49" charset="0"/>
              </a:rPr>
              <a:t>desc</a:t>
            </a:r>
            <a:r>
              <a:rPr lang="en-US" sz="1800" b="0" dirty="0">
                <a:solidFill>
                  <a:srgbClr val="008000"/>
                </a:solidFill>
                <a:latin typeface="Consolas" panose="020B0609020204030204" pitchFamily="49" charset="0"/>
                <a:cs typeface="Consolas" panose="020B0609020204030204" pitchFamily="49" charset="0"/>
              </a:rPr>
              <a:t> then third column </a:t>
            </a:r>
            <a:r>
              <a:rPr lang="en-US" sz="1800" b="0" dirty="0" err="1">
                <a:solidFill>
                  <a:srgbClr val="008000"/>
                </a:solidFill>
                <a:latin typeface="Consolas" panose="020B0609020204030204" pitchFamily="49" charset="0"/>
                <a:cs typeface="Consolas" panose="020B0609020204030204" pitchFamily="49" charset="0"/>
              </a:rPr>
              <a:t>asc</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sortFields</a:t>
            </a:r>
            <a:r>
              <a:rPr lang="en-US" sz="1800" b="0" dirty="0">
                <a:solidFill>
                  <a:srgbClr val="000000"/>
                </a:solidFill>
                <a:latin typeface="Consolas" panose="020B0609020204030204" pitchFamily="49" charset="0"/>
                <a:cs typeface="Consolas" panose="020B0609020204030204" pitchFamily="49" charset="0"/>
              </a:rPr>
              <a:t> = [</a:t>
            </a:r>
          </a:p>
          <a:p>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01080"/>
                </a:solidFill>
                <a:latin typeface="Consolas" panose="020B0609020204030204" pitchFamily="49" charset="0"/>
                <a:cs typeface="Consolas" panose="020B0609020204030204" pitchFamily="49" charset="0"/>
              </a:rPr>
              <a:t>key:</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9885A"/>
                </a:solidFill>
                <a:latin typeface="Consolas" panose="020B0609020204030204" pitchFamily="49" charset="0"/>
                <a:cs typeface="Consolas" panose="020B0609020204030204" pitchFamily="49" charset="0"/>
              </a:rPr>
              <a:t>1</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ascending:</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false</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01080"/>
                </a:solidFill>
                <a:latin typeface="Consolas" panose="020B0609020204030204" pitchFamily="49" charset="0"/>
                <a:cs typeface="Consolas" panose="020B0609020204030204" pitchFamily="49" charset="0"/>
              </a:rPr>
              <a:t>key:</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9885A"/>
                </a:solidFill>
                <a:latin typeface="Consolas" panose="020B0609020204030204" pitchFamily="49" charset="0"/>
                <a:cs typeface="Consolas" panose="020B0609020204030204" pitchFamily="49" charset="0"/>
              </a:rPr>
              <a:t>2</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ascending:</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apply</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sortFields</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Re-apply sort</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reapply</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Clear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clear</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7793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of a chart in Excel">
            <a:extLst>
              <a:ext uri="{FF2B5EF4-FFF2-40B4-BE49-F238E27FC236}">
                <a16:creationId xmlns:a16="http://schemas.microsoft.com/office/drawing/2014/main" id="{EE19E06D-E792-CD46-B1B6-DC7DA77A34B4}"/>
              </a:ext>
            </a:extLst>
          </p:cNvPr>
          <p:cNvPicPr>
            <a:picLocks noChangeAspect="1"/>
          </p:cNvPicPr>
          <p:nvPr/>
        </p:nvPicPr>
        <p:blipFill>
          <a:blip r:embed="rId3"/>
          <a:stretch>
            <a:fillRect/>
          </a:stretch>
        </p:blipFill>
        <p:spPr>
          <a:xfrm>
            <a:off x="6575933" y="1500487"/>
            <a:ext cx="5422392" cy="3773314"/>
          </a:xfrm>
          <a:prstGeom prst="rect">
            <a:avLst/>
          </a:prstGeom>
        </p:spPr>
      </p:pic>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3542508"/>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Charts</a:t>
            </a:r>
          </a:p>
          <a:p>
            <a:pPr lvl="0">
              <a:lnSpc>
                <a:spcPct val="90000"/>
              </a:lnSpc>
              <a:spcBef>
                <a:spcPts val="600"/>
              </a:spcBef>
            </a:pPr>
            <a:r>
              <a:rPr lang="en-US" sz="1600" dirty="0">
                <a:solidFill>
                  <a:srgbClr val="2F2F2F"/>
                </a:solidFill>
                <a:latin typeface="+mj-lt"/>
              </a:rPr>
              <a:t>Microsoft Excel has become a playground for data manipulation and visualization. So it no surprise that the Excel JavaScript APIs allow developers to add and manipulate charts.</a:t>
            </a:r>
          </a:p>
          <a:p>
            <a:pPr lvl="0">
              <a:lnSpc>
                <a:spcPct val="90000"/>
              </a:lnSpc>
              <a:spcBef>
                <a:spcPts val="600"/>
              </a:spcBef>
            </a:pPr>
            <a:r>
              <a:rPr lang="en-US" sz="1600" dirty="0">
                <a:solidFill>
                  <a:srgbClr val="2F2F2F"/>
                </a:solidFill>
                <a:latin typeface="+mj-lt"/>
              </a:rPr>
              <a:t>Charts exist within worksheets, but can also be accessed directly from the workbook object.</a:t>
            </a:r>
          </a:p>
          <a:p>
            <a:pPr lvl="0">
              <a:lnSpc>
                <a:spcPct val="90000"/>
              </a:lnSpc>
              <a:spcBef>
                <a:spcPts val="600"/>
              </a:spcBef>
            </a:pPr>
            <a:r>
              <a:rPr lang="en-US" sz="1600" dirty="0">
                <a:solidFill>
                  <a:srgbClr val="2F2F2F"/>
                </a:solidFill>
                <a:latin typeface="+mj-lt"/>
              </a:rPr>
              <a:t>Charts have a number of complex relational properties that can be used to fine-tune the look of a chart. These include titles, legends, axes, series, labels, format, and much more.</a:t>
            </a:r>
          </a:p>
          <a:p>
            <a:pPr lvl="0">
              <a:lnSpc>
                <a:spcPct val="90000"/>
              </a:lnSpc>
              <a:spcBef>
                <a:spcPts val="600"/>
              </a:spcBef>
            </a:pPr>
            <a:r>
              <a:rPr lang="en-US" sz="1600" dirty="0">
                <a:solidFill>
                  <a:srgbClr val="2F2F2F"/>
                </a:solidFill>
                <a:latin typeface="Segoe UI Semibold"/>
              </a:rPr>
              <a:t>Charts are created based on a data range and are often created in conjunction with tables.</a:t>
            </a:r>
          </a:p>
          <a:p>
            <a:pPr lvl="0">
              <a:lnSpc>
                <a:spcPct val="90000"/>
              </a:lnSpc>
              <a:spcBef>
                <a:spcPts val="600"/>
              </a:spcBef>
            </a:pPr>
            <a:r>
              <a:rPr lang="en-US" sz="1600" dirty="0">
                <a:solidFill>
                  <a:srgbClr val="2F2F2F"/>
                </a:solidFill>
                <a:latin typeface="Segoe UI Semibold"/>
              </a:rPr>
              <a:t>The </a:t>
            </a:r>
            <a:r>
              <a:rPr lang="en-US" sz="1600" dirty="0" err="1">
                <a:solidFill>
                  <a:srgbClr val="2F2F2F"/>
                </a:solidFill>
                <a:latin typeface="Segoe UI Semibold"/>
              </a:rPr>
              <a:t>worksheet.charts.add</a:t>
            </a:r>
            <a:r>
              <a:rPr lang="en-US" sz="1600" dirty="0">
                <a:solidFill>
                  <a:srgbClr val="2F2F2F"/>
                </a:solidFill>
                <a:latin typeface="Segoe UI Semibold"/>
              </a:rPr>
              <a:t> function is used to create a chart, which accepts a chart type (discussed more in the next slide), a data range, and </a:t>
            </a:r>
            <a:r>
              <a:rPr lang="en-US" sz="1600" dirty="0" err="1">
                <a:solidFill>
                  <a:srgbClr val="2F2F2F"/>
                </a:solidFill>
                <a:latin typeface="Segoe UI Semibold"/>
              </a:rPr>
              <a:t>seriesBy</a:t>
            </a:r>
            <a:r>
              <a:rPr lang="en-US" sz="1600" dirty="0">
                <a:solidFill>
                  <a:srgbClr val="2F2F2F"/>
                </a:solidFill>
                <a:latin typeface="Segoe UI Semibold"/>
              </a:rPr>
              <a:t> (possible values include Auto, Scalar, Matrix).</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Charts</a:t>
            </a:r>
          </a:p>
        </p:txBody>
      </p:sp>
    </p:spTree>
    <p:extLst>
      <p:ext uri="{BB962C8B-B14F-4D97-AF65-F5344CB8AC3E}">
        <p14:creationId xmlns:p14="http://schemas.microsoft.com/office/powerpoint/2010/main" val="21955376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209D0D3-7FEC-D849-BFD6-ACAAE5DE4F78}"/>
              </a:ext>
            </a:extLst>
          </p:cNvPr>
          <p:cNvSpPr>
            <a:spLocks noGrp="1"/>
          </p:cNvSpPr>
          <p:nvPr>
            <p:ph type="title"/>
          </p:nvPr>
        </p:nvSpPr>
        <p:spPr/>
        <p:txBody>
          <a:bodyPr/>
          <a:lstStyle/>
          <a:p>
            <a:r>
              <a:rPr lang="en-US" dirty="0"/>
              <a:t>Valid chart types</a:t>
            </a:r>
          </a:p>
        </p:txBody>
      </p:sp>
      <p:sp>
        <p:nvSpPr>
          <p:cNvPr id="23" name="Text Placeholder 22">
            <a:extLst>
              <a:ext uri="{FF2B5EF4-FFF2-40B4-BE49-F238E27FC236}">
                <a16:creationId xmlns:a16="http://schemas.microsoft.com/office/drawing/2014/main" id="{49223AED-C440-C848-99F3-71BE00342773}"/>
              </a:ext>
            </a:extLst>
          </p:cNvPr>
          <p:cNvSpPr>
            <a:spLocks noGrp="1"/>
          </p:cNvSpPr>
          <p:nvPr>
            <p:ph type="body" sz="quarter" idx="10"/>
          </p:nvPr>
        </p:nvSpPr>
        <p:spPr>
          <a:xfrm>
            <a:off x="465138" y="1919804"/>
            <a:ext cx="11734296" cy="323165"/>
          </a:xfrm>
        </p:spPr>
        <p:txBody>
          <a:bodyPr/>
          <a:lstStyle/>
          <a:p>
            <a:r>
              <a:rPr lang="en-US" sz="2800" dirty="0" err="1">
                <a:solidFill>
                  <a:srgbClr val="001080"/>
                </a:solidFill>
                <a:latin typeface="Consolas" panose="020B0609020204030204" pitchFamily="49" charset="0"/>
                <a:cs typeface="Consolas" panose="020B0609020204030204" pitchFamily="49" charset="0"/>
              </a:rPr>
              <a:t>worksheet</a:t>
            </a:r>
            <a:r>
              <a:rPr lang="en-US" sz="2800" dirty="0" err="1">
                <a:solidFill>
                  <a:srgbClr val="000000"/>
                </a:solidFill>
                <a:latin typeface="Consolas" panose="020B0609020204030204" pitchFamily="49" charset="0"/>
                <a:cs typeface="Consolas" panose="020B0609020204030204" pitchFamily="49" charset="0"/>
              </a:rPr>
              <a:t>.</a:t>
            </a:r>
            <a:r>
              <a:rPr lang="en-US" sz="2800" dirty="0" err="1">
                <a:solidFill>
                  <a:srgbClr val="001080"/>
                </a:solidFill>
                <a:latin typeface="Consolas" panose="020B0609020204030204" pitchFamily="49" charset="0"/>
                <a:cs typeface="Consolas" panose="020B0609020204030204" pitchFamily="49" charset="0"/>
              </a:rPr>
              <a:t>charts</a:t>
            </a:r>
            <a:r>
              <a:rPr lang="en-US" sz="2800" dirty="0" err="1">
                <a:solidFill>
                  <a:srgbClr val="000000"/>
                </a:solidFill>
                <a:latin typeface="Consolas" panose="020B0609020204030204" pitchFamily="49" charset="0"/>
                <a:cs typeface="Consolas" panose="020B0609020204030204" pitchFamily="49" charset="0"/>
              </a:rPr>
              <a:t>.</a:t>
            </a:r>
            <a:r>
              <a:rPr lang="en-US" sz="2800" dirty="0" err="1">
                <a:solidFill>
                  <a:srgbClr val="795E26"/>
                </a:solidFill>
                <a:latin typeface="Consolas" panose="020B0609020204030204" pitchFamily="49" charset="0"/>
                <a:cs typeface="Consolas" panose="020B0609020204030204" pitchFamily="49" charset="0"/>
              </a:rPr>
              <a:t>add</a:t>
            </a:r>
            <a:r>
              <a:rPr lang="en-US" sz="2800" dirty="0">
                <a:solidFill>
                  <a:srgbClr val="000000"/>
                </a:solidFill>
                <a:latin typeface="Consolas" panose="020B0609020204030204" pitchFamily="49" charset="0"/>
                <a:cs typeface="Consolas" panose="020B0609020204030204" pitchFamily="49" charset="0"/>
              </a:rPr>
              <a:t>(</a:t>
            </a:r>
            <a:r>
              <a:rPr lang="en-US" sz="2800" dirty="0">
                <a:solidFill>
                  <a:srgbClr val="A31515"/>
                </a:solidFill>
                <a:latin typeface="Consolas" panose="020B0609020204030204" pitchFamily="49" charset="0"/>
                <a:cs typeface="Consolas" panose="020B0609020204030204" pitchFamily="49" charset="0"/>
              </a:rPr>
              <a:t>"&lt;CHART_TYPE_BELOW /&gt;"</a:t>
            </a:r>
            <a:r>
              <a:rPr lang="en-US" sz="2800" dirty="0">
                <a:solidFill>
                  <a:srgbClr val="000000"/>
                </a:solidFill>
                <a:latin typeface="Consolas" panose="020B0609020204030204" pitchFamily="49" charset="0"/>
                <a:cs typeface="Consolas" panose="020B0609020204030204" pitchFamily="49" charset="0"/>
              </a:rPr>
              <a:t>, </a:t>
            </a:r>
            <a:r>
              <a:rPr lang="en-US" sz="2800" dirty="0">
                <a:solidFill>
                  <a:srgbClr val="001080"/>
                </a:solidFill>
                <a:latin typeface="Consolas" panose="020B0609020204030204" pitchFamily="49" charset="0"/>
                <a:cs typeface="Consolas" panose="020B0609020204030204" pitchFamily="49" charset="0"/>
              </a:rPr>
              <a:t>range</a:t>
            </a:r>
            <a:r>
              <a:rPr lang="en-US" sz="2800" dirty="0">
                <a:solidFill>
                  <a:srgbClr val="000000"/>
                </a:solidFill>
                <a:latin typeface="Consolas" panose="020B0609020204030204" pitchFamily="49" charset="0"/>
                <a:cs typeface="Consolas" panose="020B0609020204030204" pitchFamily="49" charset="0"/>
              </a:rPr>
              <a:t>, </a:t>
            </a:r>
            <a:r>
              <a:rPr lang="en-US" sz="2800" dirty="0">
                <a:solidFill>
                  <a:srgbClr val="A31515"/>
                </a:solidFill>
                <a:latin typeface="Consolas" panose="020B0609020204030204" pitchFamily="49" charset="0"/>
                <a:cs typeface="Consolas" panose="020B0609020204030204" pitchFamily="49" charset="0"/>
              </a:rPr>
              <a:t>"auto"</a:t>
            </a:r>
            <a:r>
              <a:rPr lang="en-US" sz="2800" dirty="0">
                <a:solidFill>
                  <a:srgbClr val="000000"/>
                </a:solidFill>
                <a:latin typeface="Consolas" panose="020B0609020204030204" pitchFamily="49" charset="0"/>
                <a:cs typeface="Consolas" panose="020B0609020204030204" pitchFamily="49" charset="0"/>
              </a:rPr>
              <a:t>);</a:t>
            </a:r>
          </a:p>
        </p:txBody>
      </p:sp>
      <p:sp>
        <p:nvSpPr>
          <p:cNvPr id="24" name="Text Placeholder 23">
            <a:extLst>
              <a:ext uri="{FF2B5EF4-FFF2-40B4-BE49-F238E27FC236}">
                <a16:creationId xmlns:a16="http://schemas.microsoft.com/office/drawing/2014/main" id="{772D1A2E-B421-654C-85D7-93FF3ADF0AEF}"/>
              </a:ext>
            </a:extLst>
          </p:cNvPr>
          <p:cNvSpPr>
            <a:spLocks noGrp="1"/>
          </p:cNvSpPr>
          <p:nvPr>
            <p:ph type="body" sz="quarter" idx="11"/>
          </p:nvPr>
        </p:nvSpPr>
        <p:spPr>
          <a:xfrm>
            <a:off x="242119" y="2879593"/>
            <a:ext cx="2055038" cy="3785652"/>
          </a:xfrm>
        </p:spPr>
        <p:txBody>
          <a:bodyPr/>
          <a:lstStyle/>
          <a:p>
            <a:pPr>
              <a:lnSpc>
                <a:spcPct val="100000"/>
              </a:lnSpc>
            </a:pPr>
            <a:r>
              <a:rPr lang="en-US" sz="1200" dirty="0"/>
              <a:t>_3DArea</a:t>
            </a:r>
          </a:p>
          <a:p>
            <a:pPr>
              <a:lnSpc>
                <a:spcPct val="100000"/>
              </a:lnSpc>
            </a:pPr>
            <a:r>
              <a:rPr lang="en-US" sz="1200" dirty="0"/>
              <a:t>_3DAreaStacked</a:t>
            </a:r>
          </a:p>
          <a:p>
            <a:pPr>
              <a:lnSpc>
                <a:spcPct val="100000"/>
              </a:lnSpc>
            </a:pPr>
            <a:r>
              <a:rPr lang="en-US" sz="1200" dirty="0"/>
              <a:t>_3DAreaStacked100</a:t>
            </a:r>
          </a:p>
          <a:p>
            <a:pPr>
              <a:lnSpc>
                <a:spcPct val="100000"/>
              </a:lnSpc>
            </a:pPr>
            <a:r>
              <a:rPr lang="en-US" sz="1200" dirty="0"/>
              <a:t>_3DBarClustered</a:t>
            </a:r>
          </a:p>
          <a:p>
            <a:pPr>
              <a:lnSpc>
                <a:spcPct val="100000"/>
              </a:lnSpc>
            </a:pPr>
            <a:r>
              <a:rPr lang="en-US" sz="1200" dirty="0"/>
              <a:t>_3DBarStacked</a:t>
            </a:r>
          </a:p>
          <a:p>
            <a:pPr>
              <a:lnSpc>
                <a:spcPct val="100000"/>
              </a:lnSpc>
            </a:pPr>
            <a:r>
              <a:rPr lang="en-US" sz="1200" dirty="0"/>
              <a:t>_3DBarStacked100</a:t>
            </a:r>
          </a:p>
          <a:p>
            <a:pPr>
              <a:lnSpc>
                <a:spcPct val="100000"/>
              </a:lnSpc>
            </a:pPr>
            <a:r>
              <a:rPr lang="en-US" sz="1200" dirty="0"/>
              <a:t>_3DColumn</a:t>
            </a:r>
          </a:p>
          <a:p>
            <a:pPr>
              <a:lnSpc>
                <a:spcPct val="100000"/>
              </a:lnSpc>
            </a:pPr>
            <a:r>
              <a:rPr lang="en-US" sz="1200" dirty="0"/>
              <a:t>_3DColumnClustered</a:t>
            </a:r>
          </a:p>
          <a:p>
            <a:pPr>
              <a:lnSpc>
                <a:spcPct val="100000"/>
              </a:lnSpc>
            </a:pPr>
            <a:r>
              <a:rPr lang="en-US" sz="1200" dirty="0"/>
              <a:t>_3DColumnStacked</a:t>
            </a:r>
          </a:p>
          <a:p>
            <a:pPr>
              <a:lnSpc>
                <a:spcPct val="100000"/>
              </a:lnSpc>
            </a:pPr>
            <a:r>
              <a:rPr lang="en-US" sz="1200" dirty="0"/>
              <a:t>_3DColumnStacked100</a:t>
            </a:r>
          </a:p>
          <a:p>
            <a:pPr>
              <a:lnSpc>
                <a:spcPct val="100000"/>
              </a:lnSpc>
            </a:pPr>
            <a:r>
              <a:rPr lang="en-US" sz="1200" dirty="0"/>
              <a:t>_3DLine</a:t>
            </a:r>
          </a:p>
          <a:p>
            <a:pPr>
              <a:lnSpc>
                <a:spcPct val="100000"/>
              </a:lnSpc>
            </a:pPr>
            <a:r>
              <a:rPr lang="en-US" sz="1200" dirty="0"/>
              <a:t>_3DPie</a:t>
            </a:r>
          </a:p>
          <a:p>
            <a:pPr>
              <a:lnSpc>
                <a:spcPct val="100000"/>
              </a:lnSpc>
            </a:pPr>
            <a:r>
              <a:rPr lang="en-US" sz="1200" dirty="0"/>
              <a:t>_3DPieExploded</a:t>
            </a:r>
          </a:p>
        </p:txBody>
      </p:sp>
      <p:sp>
        <p:nvSpPr>
          <p:cNvPr id="25" name="Text Placeholder 24">
            <a:extLst>
              <a:ext uri="{FF2B5EF4-FFF2-40B4-BE49-F238E27FC236}">
                <a16:creationId xmlns:a16="http://schemas.microsoft.com/office/drawing/2014/main" id="{F5DA63F2-51B9-3345-8CBC-3D62A916F46C}"/>
              </a:ext>
            </a:extLst>
          </p:cNvPr>
          <p:cNvSpPr>
            <a:spLocks noGrp="1"/>
          </p:cNvSpPr>
          <p:nvPr>
            <p:ph type="body" sz="quarter" idx="12"/>
          </p:nvPr>
        </p:nvSpPr>
        <p:spPr>
          <a:xfrm>
            <a:off x="2297157" y="2879593"/>
            <a:ext cx="2057400" cy="3785652"/>
          </a:xfrm>
        </p:spPr>
        <p:txBody>
          <a:bodyPr/>
          <a:lstStyle/>
          <a:p>
            <a:pPr>
              <a:lnSpc>
                <a:spcPct val="100000"/>
              </a:lnSpc>
            </a:pPr>
            <a:r>
              <a:rPr lang="en-US" sz="1200" dirty="0"/>
              <a:t>Area</a:t>
            </a:r>
          </a:p>
          <a:p>
            <a:pPr>
              <a:lnSpc>
                <a:spcPct val="100000"/>
              </a:lnSpc>
            </a:pPr>
            <a:r>
              <a:rPr lang="en-US" sz="1200" dirty="0" err="1"/>
              <a:t>AreaStacked</a:t>
            </a:r>
            <a:endParaRPr lang="en-US" sz="1200" dirty="0"/>
          </a:p>
          <a:p>
            <a:pPr>
              <a:lnSpc>
                <a:spcPct val="100000"/>
              </a:lnSpc>
            </a:pPr>
            <a:r>
              <a:rPr lang="en-US" sz="1200" dirty="0"/>
              <a:t>AreaStacked100</a:t>
            </a:r>
          </a:p>
          <a:p>
            <a:pPr>
              <a:lnSpc>
                <a:spcPct val="100000"/>
              </a:lnSpc>
            </a:pPr>
            <a:r>
              <a:rPr lang="en-US" sz="1200" dirty="0" err="1"/>
              <a:t>BarClustered</a:t>
            </a:r>
            <a:endParaRPr lang="en-US" sz="1200" dirty="0"/>
          </a:p>
          <a:p>
            <a:pPr>
              <a:lnSpc>
                <a:spcPct val="100000"/>
              </a:lnSpc>
            </a:pPr>
            <a:r>
              <a:rPr lang="en-US" sz="1200" dirty="0" err="1"/>
              <a:t>BarOfPie</a:t>
            </a:r>
            <a:endParaRPr lang="en-US" sz="1200" dirty="0"/>
          </a:p>
          <a:p>
            <a:pPr>
              <a:lnSpc>
                <a:spcPct val="100000"/>
              </a:lnSpc>
            </a:pPr>
            <a:r>
              <a:rPr lang="en-US" sz="1200" dirty="0" err="1"/>
              <a:t>BarStacked</a:t>
            </a:r>
            <a:endParaRPr lang="en-US" sz="1200" dirty="0"/>
          </a:p>
          <a:p>
            <a:pPr>
              <a:lnSpc>
                <a:spcPct val="100000"/>
              </a:lnSpc>
            </a:pPr>
            <a:r>
              <a:rPr lang="en-US" sz="1200" dirty="0"/>
              <a:t>BarStacked100</a:t>
            </a:r>
          </a:p>
          <a:p>
            <a:pPr>
              <a:lnSpc>
                <a:spcPct val="100000"/>
              </a:lnSpc>
            </a:pPr>
            <a:r>
              <a:rPr lang="en-US" sz="1200" dirty="0"/>
              <a:t>Bubble</a:t>
            </a:r>
          </a:p>
          <a:p>
            <a:pPr>
              <a:lnSpc>
                <a:spcPct val="100000"/>
              </a:lnSpc>
            </a:pPr>
            <a:r>
              <a:rPr lang="en-US" sz="1200" dirty="0"/>
              <a:t>Bubble3DEffect</a:t>
            </a:r>
          </a:p>
          <a:p>
            <a:pPr>
              <a:lnSpc>
                <a:spcPct val="100000"/>
              </a:lnSpc>
            </a:pPr>
            <a:r>
              <a:rPr lang="en-US" sz="1200" dirty="0" err="1"/>
              <a:t>ColumnClustered</a:t>
            </a:r>
            <a:endParaRPr lang="en-US" sz="1200" dirty="0"/>
          </a:p>
          <a:p>
            <a:pPr>
              <a:lnSpc>
                <a:spcPct val="100000"/>
              </a:lnSpc>
            </a:pPr>
            <a:r>
              <a:rPr lang="en-US" sz="1200" dirty="0" err="1"/>
              <a:t>ColumnStacked</a:t>
            </a:r>
            <a:endParaRPr lang="en-US" sz="1200" dirty="0"/>
          </a:p>
          <a:p>
            <a:pPr>
              <a:lnSpc>
                <a:spcPct val="100000"/>
              </a:lnSpc>
            </a:pPr>
            <a:r>
              <a:rPr lang="en-US" sz="1200" dirty="0"/>
              <a:t>ColumnStacked100</a:t>
            </a:r>
          </a:p>
          <a:p>
            <a:pPr>
              <a:lnSpc>
                <a:spcPct val="100000"/>
              </a:lnSpc>
            </a:pPr>
            <a:r>
              <a:rPr lang="en-US" sz="1200" dirty="0" err="1"/>
              <a:t>ConeBarClustered</a:t>
            </a:r>
            <a:endParaRPr lang="en-US" sz="1200" dirty="0"/>
          </a:p>
        </p:txBody>
      </p:sp>
      <p:sp>
        <p:nvSpPr>
          <p:cNvPr id="26" name="Text Placeholder 25">
            <a:extLst>
              <a:ext uri="{FF2B5EF4-FFF2-40B4-BE49-F238E27FC236}">
                <a16:creationId xmlns:a16="http://schemas.microsoft.com/office/drawing/2014/main" id="{95DF9C79-1B4C-4C4C-A1AB-B4FBC5999066}"/>
              </a:ext>
            </a:extLst>
          </p:cNvPr>
          <p:cNvSpPr>
            <a:spLocks noGrp="1"/>
          </p:cNvSpPr>
          <p:nvPr>
            <p:ph type="body" sz="quarter" idx="13"/>
          </p:nvPr>
        </p:nvSpPr>
        <p:spPr>
          <a:xfrm>
            <a:off x="4352195" y="2879593"/>
            <a:ext cx="2057400" cy="3785652"/>
          </a:xfrm>
        </p:spPr>
        <p:txBody>
          <a:bodyPr/>
          <a:lstStyle/>
          <a:p>
            <a:pPr>
              <a:lnSpc>
                <a:spcPct val="100000"/>
              </a:lnSpc>
            </a:pPr>
            <a:r>
              <a:rPr lang="en-US" sz="1200" dirty="0" err="1"/>
              <a:t>ConeBarStacked</a:t>
            </a:r>
            <a:endParaRPr lang="en-US" sz="1200" dirty="0"/>
          </a:p>
          <a:p>
            <a:pPr>
              <a:lnSpc>
                <a:spcPct val="100000"/>
              </a:lnSpc>
            </a:pPr>
            <a:r>
              <a:rPr lang="en-US" sz="1200" dirty="0"/>
              <a:t>ConeBarStacked100</a:t>
            </a:r>
          </a:p>
          <a:p>
            <a:pPr>
              <a:lnSpc>
                <a:spcPct val="100000"/>
              </a:lnSpc>
            </a:pPr>
            <a:r>
              <a:rPr lang="en-US" sz="1200" dirty="0" err="1"/>
              <a:t>ConeCol</a:t>
            </a:r>
            <a:endParaRPr lang="en-US" sz="1200" dirty="0"/>
          </a:p>
          <a:p>
            <a:pPr>
              <a:lnSpc>
                <a:spcPct val="100000"/>
              </a:lnSpc>
            </a:pPr>
            <a:r>
              <a:rPr lang="en-US" sz="1200" dirty="0" err="1"/>
              <a:t>ConeColClustered</a:t>
            </a:r>
            <a:endParaRPr lang="en-US" sz="1200" dirty="0"/>
          </a:p>
          <a:p>
            <a:pPr>
              <a:lnSpc>
                <a:spcPct val="100000"/>
              </a:lnSpc>
            </a:pPr>
            <a:r>
              <a:rPr lang="en-US" sz="1200" dirty="0" err="1"/>
              <a:t>ConeColStacked</a:t>
            </a:r>
            <a:endParaRPr lang="en-US" sz="1200" dirty="0"/>
          </a:p>
          <a:p>
            <a:pPr>
              <a:lnSpc>
                <a:spcPct val="100000"/>
              </a:lnSpc>
            </a:pPr>
            <a:r>
              <a:rPr lang="en-US" sz="1200" dirty="0"/>
              <a:t>ConeColStacked100</a:t>
            </a:r>
          </a:p>
          <a:p>
            <a:pPr>
              <a:lnSpc>
                <a:spcPct val="100000"/>
              </a:lnSpc>
            </a:pPr>
            <a:r>
              <a:rPr lang="en-US" sz="1200" dirty="0" err="1"/>
              <a:t>CylinderBarClustered</a:t>
            </a:r>
            <a:endParaRPr lang="en-US" sz="1200" dirty="0"/>
          </a:p>
          <a:p>
            <a:pPr>
              <a:lnSpc>
                <a:spcPct val="100000"/>
              </a:lnSpc>
            </a:pPr>
            <a:r>
              <a:rPr lang="en-US" sz="1200" dirty="0" err="1"/>
              <a:t>CylinderBarStacked</a:t>
            </a:r>
            <a:endParaRPr lang="en-US" sz="1200" dirty="0"/>
          </a:p>
          <a:p>
            <a:pPr>
              <a:lnSpc>
                <a:spcPct val="100000"/>
              </a:lnSpc>
            </a:pPr>
            <a:r>
              <a:rPr lang="en-US" sz="1200" dirty="0"/>
              <a:t>CylinderBarStacked100</a:t>
            </a:r>
          </a:p>
          <a:p>
            <a:pPr>
              <a:lnSpc>
                <a:spcPct val="100000"/>
              </a:lnSpc>
            </a:pPr>
            <a:r>
              <a:rPr lang="en-US" sz="1200" dirty="0" err="1"/>
              <a:t>CylinderCol</a:t>
            </a:r>
            <a:endParaRPr lang="en-US" sz="1200" dirty="0"/>
          </a:p>
          <a:p>
            <a:pPr>
              <a:lnSpc>
                <a:spcPct val="100000"/>
              </a:lnSpc>
            </a:pPr>
            <a:r>
              <a:rPr lang="en-US" sz="1200" dirty="0" err="1"/>
              <a:t>CylinderColClustered</a:t>
            </a:r>
            <a:endParaRPr lang="en-US" sz="1200" dirty="0"/>
          </a:p>
          <a:p>
            <a:pPr>
              <a:lnSpc>
                <a:spcPct val="100000"/>
              </a:lnSpc>
            </a:pPr>
            <a:r>
              <a:rPr lang="en-US" sz="1200" dirty="0" err="1"/>
              <a:t>CylinderColStacked</a:t>
            </a:r>
            <a:endParaRPr lang="en-US" sz="1200" dirty="0"/>
          </a:p>
          <a:p>
            <a:pPr>
              <a:lnSpc>
                <a:spcPct val="100000"/>
              </a:lnSpc>
            </a:pPr>
            <a:r>
              <a:rPr lang="en-US" sz="1200" dirty="0"/>
              <a:t>CylinderColStacked100</a:t>
            </a:r>
          </a:p>
        </p:txBody>
      </p:sp>
      <p:sp>
        <p:nvSpPr>
          <p:cNvPr id="27" name="Text Placeholder 25">
            <a:extLst>
              <a:ext uri="{FF2B5EF4-FFF2-40B4-BE49-F238E27FC236}">
                <a16:creationId xmlns:a16="http://schemas.microsoft.com/office/drawing/2014/main" id="{DB62AF55-4718-654E-98C7-DF6AB7853655}"/>
              </a:ext>
            </a:extLst>
          </p:cNvPr>
          <p:cNvSpPr txBox="1">
            <a:spLocks/>
          </p:cNvSpPr>
          <p:nvPr/>
        </p:nvSpPr>
        <p:spPr>
          <a:xfrm>
            <a:off x="6407233" y="2879592"/>
            <a:ext cx="2057400" cy="378565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a:t>Doughnut</a:t>
            </a:r>
          </a:p>
          <a:p>
            <a:pPr>
              <a:lnSpc>
                <a:spcPct val="100000"/>
              </a:lnSpc>
            </a:pPr>
            <a:r>
              <a:rPr lang="en-US" sz="1200" dirty="0" err="1"/>
              <a:t>DoughnutExploded</a:t>
            </a:r>
            <a:endParaRPr lang="en-US" sz="1200" dirty="0"/>
          </a:p>
          <a:p>
            <a:pPr>
              <a:lnSpc>
                <a:spcPct val="100000"/>
              </a:lnSpc>
            </a:pPr>
            <a:r>
              <a:rPr lang="en-US" sz="1200" dirty="0"/>
              <a:t>Line</a:t>
            </a:r>
          </a:p>
          <a:p>
            <a:pPr>
              <a:lnSpc>
                <a:spcPct val="100000"/>
              </a:lnSpc>
            </a:pPr>
            <a:r>
              <a:rPr lang="en-US" sz="1200" dirty="0" err="1"/>
              <a:t>LineMarkers</a:t>
            </a:r>
            <a:endParaRPr lang="en-US" sz="1200" dirty="0"/>
          </a:p>
          <a:p>
            <a:pPr>
              <a:lnSpc>
                <a:spcPct val="100000"/>
              </a:lnSpc>
            </a:pPr>
            <a:r>
              <a:rPr lang="en-US" sz="1200" dirty="0" err="1"/>
              <a:t>LineMarkersStacked</a:t>
            </a:r>
            <a:endParaRPr lang="en-US" sz="1200" dirty="0"/>
          </a:p>
          <a:p>
            <a:pPr>
              <a:lnSpc>
                <a:spcPct val="100000"/>
              </a:lnSpc>
            </a:pPr>
            <a:r>
              <a:rPr lang="en-US" sz="1200" dirty="0"/>
              <a:t>LineMarkersStacked100</a:t>
            </a:r>
          </a:p>
          <a:p>
            <a:pPr>
              <a:lnSpc>
                <a:spcPct val="100000"/>
              </a:lnSpc>
            </a:pPr>
            <a:r>
              <a:rPr lang="en-US" sz="1200" dirty="0" err="1"/>
              <a:t>LineStacked</a:t>
            </a:r>
            <a:endParaRPr lang="en-US" sz="1200" dirty="0"/>
          </a:p>
          <a:p>
            <a:pPr>
              <a:lnSpc>
                <a:spcPct val="100000"/>
              </a:lnSpc>
            </a:pPr>
            <a:r>
              <a:rPr lang="en-US" sz="1200" dirty="0"/>
              <a:t>LineStacked100</a:t>
            </a:r>
          </a:p>
          <a:p>
            <a:pPr>
              <a:lnSpc>
                <a:spcPct val="100000"/>
              </a:lnSpc>
            </a:pPr>
            <a:r>
              <a:rPr lang="en-US" sz="1200" dirty="0"/>
              <a:t>Pie</a:t>
            </a:r>
          </a:p>
          <a:p>
            <a:pPr>
              <a:lnSpc>
                <a:spcPct val="100000"/>
              </a:lnSpc>
            </a:pPr>
            <a:r>
              <a:rPr lang="en-US" sz="1200" dirty="0" err="1"/>
              <a:t>PieExploded</a:t>
            </a:r>
            <a:endParaRPr lang="en-US" sz="1200" dirty="0"/>
          </a:p>
          <a:p>
            <a:pPr>
              <a:lnSpc>
                <a:spcPct val="100000"/>
              </a:lnSpc>
            </a:pPr>
            <a:r>
              <a:rPr lang="en-US" sz="1200" dirty="0" err="1"/>
              <a:t>PieOfPie</a:t>
            </a:r>
            <a:endParaRPr lang="en-US" sz="1200" dirty="0"/>
          </a:p>
          <a:p>
            <a:pPr>
              <a:lnSpc>
                <a:spcPct val="100000"/>
              </a:lnSpc>
            </a:pPr>
            <a:r>
              <a:rPr lang="en-US" sz="1200" dirty="0" err="1"/>
              <a:t>PyramidBarClustered</a:t>
            </a:r>
            <a:endParaRPr lang="en-US" sz="1200" dirty="0"/>
          </a:p>
          <a:p>
            <a:pPr>
              <a:lnSpc>
                <a:spcPct val="100000"/>
              </a:lnSpc>
            </a:pPr>
            <a:r>
              <a:rPr lang="en-US" sz="1200" dirty="0" err="1"/>
              <a:t>PyramidBarStacked</a:t>
            </a:r>
            <a:endParaRPr lang="en-US" sz="1200" dirty="0"/>
          </a:p>
        </p:txBody>
      </p:sp>
      <p:sp>
        <p:nvSpPr>
          <p:cNvPr id="28" name="Text Placeholder 25">
            <a:extLst>
              <a:ext uri="{FF2B5EF4-FFF2-40B4-BE49-F238E27FC236}">
                <a16:creationId xmlns:a16="http://schemas.microsoft.com/office/drawing/2014/main" id="{BB968975-F279-2B41-9370-118430C4F6F0}"/>
              </a:ext>
            </a:extLst>
          </p:cNvPr>
          <p:cNvSpPr txBox="1">
            <a:spLocks/>
          </p:cNvSpPr>
          <p:nvPr/>
        </p:nvSpPr>
        <p:spPr>
          <a:xfrm>
            <a:off x="8462271" y="2879592"/>
            <a:ext cx="2057400" cy="378565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a:t>PyramidBarStacked100</a:t>
            </a:r>
          </a:p>
          <a:p>
            <a:pPr>
              <a:lnSpc>
                <a:spcPct val="100000"/>
              </a:lnSpc>
            </a:pPr>
            <a:r>
              <a:rPr lang="en-US" sz="1200" dirty="0" err="1"/>
              <a:t>PyramidCol</a:t>
            </a:r>
            <a:endParaRPr lang="en-US" sz="1200" dirty="0"/>
          </a:p>
          <a:p>
            <a:pPr>
              <a:lnSpc>
                <a:spcPct val="100000"/>
              </a:lnSpc>
            </a:pPr>
            <a:r>
              <a:rPr lang="en-US" sz="1200" dirty="0" err="1"/>
              <a:t>PyramidColClustered</a:t>
            </a:r>
            <a:endParaRPr lang="en-US" sz="1200" dirty="0"/>
          </a:p>
          <a:p>
            <a:pPr>
              <a:lnSpc>
                <a:spcPct val="100000"/>
              </a:lnSpc>
            </a:pPr>
            <a:r>
              <a:rPr lang="en-US" sz="1200" dirty="0" err="1"/>
              <a:t>PyramidColStacked</a:t>
            </a:r>
            <a:endParaRPr lang="en-US" sz="1200" dirty="0"/>
          </a:p>
          <a:p>
            <a:pPr>
              <a:lnSpc>
                <a:spcPct val="100000"/>
              </a:lnSpc>
            </a:pPr>
            <a:r>
              <a:rPr lang="en-US" sz="1200" dirty="0"/>
              <a:t>PyramidColStacked100</a:t>
            </a:r>
          </a:p>
          <a:p>
            <a:pPr>
              <a:lnSpc>
                <a:spcPct val="100000"/>
              </a:lnSpc>
            </a:pPr>
            <a:r>
              <a:rPr lang="en-US" sz="1200" dirty="0"/>
              <a:t>Radar</a:t>
            </a:r>
          </a:p>
          <a:p>
            <a:pPr>
              <a:lnSpc>
                <a:spcPct val="100000"/>
              </a:lnSpc>
            </a:pPr>
            <a:r>
              <a:rPr lang="en-US" sz="1200" dirty="0" err="1"/>
              <a:t>RadarFilled</a:t>
            </a:r>
            <a:endParaRPr lang="en-US" sz="1200" dirty="0"/>
          </a:p>
          <a:p>
            <a:pPr>
              <a:lnSpc>
                <a:spcPct val="100000"/>
              </a:lnSpc>
            </a:pPr>
            <a:r>
              <a:rPr lang="en-US" sz="1200" dirty="0" err="1"/>
              <a:t>RadarMarkers</a:t>
            </a:r>
            <a:endParaRPr lang="en-US" sz="1200" dirty="0"/>
          </a:p>
          <a:p>
            <a:pPr>
              <a:lnSpc>
                <a:spcPct val="100000"/>
              </a:lnSpc>
            </a:pPr>
            <a:r>
              <a:rPr lang="en-US" sz="1200" dirty="0" err="1"/>
              <a:t>StockHLC</a:t>
            </a:r>
            <a:endParaRPr lang="en-US" sz="1200" dirty="0"/>
          </a:p>
          <a:p>
            <a:pPr>
              <a:lnSpc>
                <a:spcPct val="100000"/>
              </a:lnSpc>
            </a:pPr>
            <a:r>
              <a:rPr lang="en-US" sz="1200" dirty="0" err="1"/>
              <a:t>StockOHLC</a:t>
            </a:r>
            <a:endParaRPr lang="en-US" sz="1200" dirty="0"/>
          </a:p>
          <a:p>
            <a:pPr>
              <a:lnSpc>
                <a:spcPct val="100000"/>
              </a:lnSpc>
            </a:pPr>
            <a:r>
              <a:rPr lang="en-US" sz="1200" dirty="0" err="1"/>
              <a:t>StockVHLC</a:t>
            </a:r>
            <a:endParaRPr lang="en-US" sz="1200" dirty="0"/>
          </a:p>
          <a:p>
            <a:pPr>
              <a:lnSpc>
                <a:spcPct val="100000"/>
              </a:lnSpc>
            </a:pPr>
            <a:r>
              <a:rPr lang="en-US" sz="1200" dirty="0" err="1"/>
              <a:t>StockVOHLC</a:t>
            </a:r>
            <a:endParaRPr lang="en-US" sz="1200" dirty="0"/>
          </a:p>
          <a:p>
            <a:pPr>
              <a:lnSpc>
                <a:spcPct val="100000"/>
              </a:lnSpc>
            </a:pPr>
            <a:r>
              <a:rPr lang="en-US" sz="1200" dirty="0"/>
              <a:t>Surface</a:t>
            </a:r>
          </a:p>
        </p:txBody>
      </p:sp>
      <p:sp>
        <p:nvSpPr>
          <p:cNvPr id="29" name="Text Placeholder 25">
            <a:extLst>
              <a:ext uri="{FF2B5EF4-FFF2-40B4-BE49-F238E27FC236}">
                <a16:creationId xmlns:a16="http://schemas.microsoft.com/office/drawing/2014/main" id="{0144F44F-E7D4-A449-A40F-4CE5C261C4EE}"/>
              </a:ext>
            </a:extLst>
          </p:cNvPr>
          <p:cNvSpPr txBox="1">
            <a:spLocks/>
          </p:cNvSpPr>
          <p:nvPr/>
        </p:nvSpPr>
        <p:spPr>
          <a:xfrm>
            <a:off x="10514947" y="2879591"/>
            <a:ext cx="2057400" cy="3185487"/>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err="1"/>
              <a:t>SurfaceTopView</a:t>
            </a:r>
            <a:endParaRPr lang="en-US" sz="1200" dirty="0"/>
          </a:p>
          <a:p>
            <a:pPr>
              <a:lnSpc>
                <a:spcPct val="100000"/>
              </a:lnSpc>
            </a:pPr>
            <a:r>
              <a:rPr lang="en-US" sz="1200" dirty="0" err="1"/>
              <a:t>SurfaceTopViewWireframe</a:t>
            </a:r>
            <a:endParaRPr lang="en-US" sz="1200" dirty="0"/>
          </a:p>
          <a:p>
            <a:pPr>
              <a:lnSpc>
                <a:spcPct val="100000"/>
              </a:lnSpc>
            </a:pPr>
            <a:r>
              <a:rPr lang="en-US" sz="1200" dirty="0" err="1"/>
              <a:t>SurfaceWireframe</a:t>
            </a:r>
            <a:endParaRPr lang="en-US" sz="1200" dirty="0"/>
          </a:p>
          <a:p>
            <a:pPr>
              <a:lnSpc>
                <a:spcPct val="100000"/>
              </a:lnSpc>
            </a:pPr>
            <a:r>
              <a:rPr lang="en-US" sz="1200" dirty="0" err="1"/>
              <a:t>XYScatter</a:t>
            </a:r>
            <a:endParaRPr lang="en-US" sz="1200" dirty="0"/>
          </a:p>
          <a:p>
            <a:pPr>
              <a:lnSpc>
                <a:spcPct val="100000"/>
              </a:lnSpc>
            </a:pPr>
            <a:r>
              <a:rPr lang="en-US" sz="1200" dirty="0" err="1"/>
              <a:t>XYScatterLines</a:t>
            </a:r>
            <a:endParaRPr lang="en-US" sz="1200" dirty="0"/>
          </a:p>
          <a:p>
            <a:pPr>
              <a:lnSpc>
                <a:spcPct val="100000"/>
              </a:lnSpc>
            </a:pPr>
            <a:r>
              <a:rPr lang="en-US" sz="1200" dirty="0" err="1"/>
              <a:t>XYScatterLinesNoMarkers</a:t>
            </a:r>
            <a:endParaRPr lang="en-US" sz="1200" dirty="0"/>
          </a:p>
          <a:p>
            <a:pPr>
              <a:lnSpc>
                <a:spcPct val="100000"/>
              </a:lnSpc>
            </a:pPr>
            <a:r>
              <a:rPr lang="en-US" sz="1200" dirty="0" err="1"/>
              <a:t>XYScatterSmooth</a:t>
            </a:r>
            <a:endParaRPr lang="en-US" sz="1200" dirty="0"/>
          </a:p>
          <a:p>
            <a:pPr>
              <a:lnSpc>
                <a:spcPct val="100000"/>
              </a:lnSpc>
            </a:pPr>
            <a:r>
              <a:rPr lang="en-US" sz="1200" dirty="0" err="1"/>
              <a:t>XYScatterSmoothNoMarkers</a:t>
            </a:r>
            <a:endParaRPr lang="en-US" sz="1200" dirty="0"/>
          </a:p>
          <a:p>
            <a:pPr>
              <a:lnSpc>
                <a:spcPct val="100000"/>
              </a:lnSpc>
            </a:pPr>
            <a:endParaRPr lang="en-US" sz="1200" dirty="0"/>
          </a:p>
          <a:p>
            <a:pPr>
              <a:lnSpc>
                <a:spcPct val="100000"/>
              </a:lnSpc>
            </a:pPr>
            <a:endParaRPr lang="en-US" sz="1200" dirty="0"/>
          </a:p>
          <a:p>
            <a:pPr>
              <a:lnSpc>
                <a:spcPct val="100000"/>
              </a:lnSpc>
            </a:pPr>
            <a:endParaRPr lang="en-US" sz="1200" dirty="0"/>
          </a:p>
        </p:txBody>
      </p:sp>
    </p:spTree>
    <p:extLst>
      <p:ext uri="{BB962C8B-B14F-4D97-AF65-F5344CB8AC3E}">
        <p14:creationId xmlns:p14="http://schemas.microsoft.com/office/powerpoint/2010/main" val="1974372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4ABFE6-DA41-7F49-B07A-51E3246F725C}"/>
              </a:ext>
            </a:extLst>
          </p:cNvPr>
          <p:cNvSpPr>
            <a:spLocks noGrp="1"/>
          </p:cNvSpPr>
          <p:nvPr>
            <p:ph type="title"/>
          </p:nvPr>
        </p:nvSpPr>
        <p:spPr/>
        <p:txBody>
          <a:bodyPr/>
          <a:lstStyle/>
          <a:p>
            <a:r>
              <a:rPr lang="en-US" dirty="0"/>
              <a:t>Chart object properties</a:t>
            </a:r>
          </a:p>
        </p:txBody>
      </p:sp>
      <p:graphicFrame>
        <p:nvGraphicFramePr>
          <p:cNvPr id="8" name="Table Placeholder 7">
            <a:extLst>
              <a:ext uri="{FF2B5EF4-FFF2-40B4-BE49-F238E27FC236}">
                <a16:creationId xmlns:a16="http://schemas.microsoft.com/office/drawing/2014/main" id="{65942B70-B565-6046-AA65-0F3892783A07}"/>
              </a:ext>
            </a:extLst>
          </p:cNvPr>
          <p:cNvGraphicFramePr>
            <a:graphicFrameLocks noGrp="1"/>
          </p:cNvGraphicFramePr>
          <p:nvPr>
            <p:ph type="tbl" sz="quarter" idx="10"/>
            <p:extLst>
              <p:ext uri="{D42A27DB-BD31-4B8C-83A1-F6EECF244321}">
                <p14:modId xmlns:p14="http://schemas.microsoft.com/office/powerpoint/2010/main" val="174529857"/>
              </p:ext>
            </p:extLst>
          </p:nvPr>
        </p:nvGraphicFramePr>
        <p:xfrm>
          <a:off x="465138" y="1391285"/>
          <a:ext cx="10976811" cy="4175760"/>
        </p:xfrm>
        <a:graphic>
          <a:graphicData uri="http://schemas.openxmlformats.org/drawingml/2006/table">
            <a:tbl>
              <a:tblPr firstRow="1" bandRow="1">
                <a:tableStyleId>{5C22544A-7EE6-4342-B048-85BDC9FD1C3A}</a:tableStyleId>
              </a:tblPr>
              <a:tblGrid>
                <a:gridCol w="2478784">
                  <a:extLst>
                    <a:ext uri="{9D8B030D-6E8A-4147-A177-3AD203B41FA5}">
                      <a16:colId xmlns:a16="http://schemas.microsoft.com/office/drawing/2014/main" val="2486055764"/>
                    </a:ext>
                  </a:extLst>
                </a:gridCol>
                <a:gridCol w="8498027">
                  <a:extLst>
                    <a:ext uri="{9D8B030D-6E8A-4147-A177-3AD203B41FA5}">
                      <a16:colId xmlns:a16="http://schemas.microsoft.com/office/drawing/2014/main" val="3131693182"/>
                    </a:ext>
                  </a:extLst>
                </a:gridCol>
              </a:tblGrid>
              <a:tr h="370840">
                <a:tc>
                  <a:txBody>
                    <a:bodyPr/>
                    <a:lstStyle/>
                    <a:p>
                      <a:r>
                        <a:rPr lang="en-US" sz="2000" dirty="0"/>
                        <a:t>Property</a:t>
                      </a:r>
                    </a:p>
                  </a:txBody>
                  <a:tcPr/>
                </a:tc>
                <a:tc>
                  <a:txBody>
                    <a:bodyPr/>
                    <a:lstStyle/>
                    <a:p>
                      <a:r>
                        <a:rPr lang="en-US" sz="2000" dirty="0"/>
                        <a:t>Description</a:t>
                      </a:r>
                    </a:p>
                  </a:txBody>
                  <a:tcPr/>
                </a:tc>
                <a:extLst>
                  <a:ext uri="{0D108BD9-81ED-4DB2-BD59-A6C34878D82A}">
                    <a16:rowId xmlns:a16="http://schemas.microsoft.com/office/drawing/2014/main" val="456910544"/>
                  </a:ext>
                </a:extLst>
              </a:tr>
              <a:tr h="370840">
                <a:tc>
                  <a:txBody>
                    <a:bodyPr/>
                    <a:lstStyle/>
                    <a:p>
                      <a:r>
                        <a:rPr lang="en-US" sz="2000" dirty="0" err="1"/>
                        <a:t>chartType</a:t>
                      </a:r>
                      <a:endParaRPr lang="en-US" sz="2000" dirty="0"/>
                    </a:p>
                  </a:txBody>
                  <a:tcPr/>
                </a:tc>
                <a:tc>
                  <a:txBody>
                    <a:bodyPr/>
                    <a:lstStyle/>
                    <a:p>
                      <a:r>
                        <a:rPr lang="en-US" sz="2000" dirty="0"/>
                        <a:t>Represents the type of the chart (possible values on previous slide)</a:t>
                      </a:r>
                    </a:p>
                  </a:txBody>
                  <a:tcPr/>
                </a:tc>
                <a:extLst>
                  <a:ext uri="{0D108BD9-81ED-4DB2-BD59-A6C34878D82A}">
                    <a16:rowId xmlns:a16="http://schemas.microsoft.com/office/drawing/2014/main" val="3752994370"/>
                  </a:ext>
                </a:extLst>
              </a:tr>
              <a:tr h="370840">
                <a:tc>
                  <a:txBody>
                    <a:bodyPr/>
                    <a:lstStyle/>
                    <a:p>
                      <a:r>
                        <a:rPr lang="en-US" sz="2000" dirty="0"/>
                        <a:t>height</a:t>
                      </a:r>
                    </a:p>
                  </a:txBody>
                  <a:tcPr/>
                </a:tc>
                <a:tc>
                  <a:txBody>
                    <a:bodyPr/>
                    <a:lstStyle/>
                    <a:p>
                      <a:r>
                        <a:rPr lang="en-US" sz="2000" dirty="0"/>
                        <a:t>Represents the height, in points, of the chart object</a:t>
                      </a:r>
                    </a:p>
                  </a:txBody>
                  <a:tcPr/>
                </a:tc>
                <a:extLst>
                  <a:ext uri="{0D108BD9-81ED-4DB2-BD59-A6C34878D82A}">
                    <a16:rowId xmlns:a16="http://schemas.microsoft.com/office/drawing/2014/main" val="1475967948"/>
                  </a:ext>
                </a:extLst>
              </a:tr>
              <a:tr h="370840">
                <a:tc>
                  <a:txBody>
                    <a:bodyPr/>
                    <a:lstStyle/>
                    <a:p>
                      <a:r>
                        <a:rPr lang="en-US" sz="2000" dirty="0"/>
                        <a:t>id</a:t>
                      </a:r>
                    </a:p>
                  </a:txBody>
                  <a:tcPr/>
                </a:tc>
                <a:tc>
                  <a:txBody>
                    <a:bodyPr/>
                    <a:lstStyle/>
                    <a:p>
                      <a:r>
                        <a:rPr lang="en-US" sz="2000" dirty="0"/>
                        <a:t>The unique id of chart</a:t>
                      </a:r>
                    </a:p>
                  </a:txBody>
                  <a:tcPr/>
                </a:tc>
                <a:extLst>
                  <a:ext uri="{0D108BD9-81ED-4DB2-BD59-A6C34878D82A}">
                    <a16:rowId xmlns:a16="http://schemas.microsoft.com/office/drawing/2014/main" val="595118709"/>
                  </a:ext>
                </a:extLst>
              </a:tr>
              <a:tr h="370840">
                <a:tc>
                  <a:txBody>
                    <a:bodyPr/>
                    <a:lstStyle/>
                    <a:p>
                      <a:r>
                        <a:rPr lang="en-US" sz="2000" dirty="0"/>
                        <a:t>left</a:t>
                      </a:r>
                    </a:p>
                  </a:txBody>
                  <a:tcPr/>
                </a:tc>
                <a:tc>
                  <a:txBody>
                    <a:bodyPr/>
                    <a:lstStyle/>
                    <a:p>
                      <a:r>
                        <a:rPr lang="en-US" sz="2000" dirty="0"/>
                        <a:t>The distance, in points, from the left side of the chart to the worksheet origin</a:t>
                      </a:r>
                    </a:p>
                  </a:txBody>
                  <a:tcPr/>
                </a:tc>
                <a:extLst>
                  <a:ext uri="{0D108BD9-81ED-4DB2-BD59-A6C34878D82A}">
                    <a16:rowId xmlns:a16="http://schemas.microsoft.com/office/drawing/2014/main" val="3284219221"/>
                  </a:ext>
                </a:extLst>
              </a:tr>
              <a:tr h="370840">
                <a:tc>
                  <a:txBody>
                    <a:bodyPr/>
                    <a:lstStyle/>
                    <a:p>
                      <a:r>
                        <a:rPr lang="en-US" sz="2000" dirty="0"/>
                        <a:t>name</a:t>
                      </a:r>
                    </a:p>
                  </a:txBody>
                  <a:tcPr/>
                </a:tc>
                <a:tc>
                  <a:txBody>
                    <a:bodyPr/>
                    <a:lstStyle/>
                    <a:p>
                      <a:r>
                        <a:rPr lang="en-US" sz="2000" dirty="0"/>
                        <a:t>Represents the name of a chart object</a:t>
                      </a:r>
                    </a:p>
                  </a:txBody>
                  <a:tcPr/>
                </a:tc>
                <a:extLst>
                  <a:ext uri="{0D108BD9-81ED-4DB2-BD59-A6C34878D82A}">
                    <a16:rowId xmlns:a16="http://schemas.microsoft.com/office/drawing/2014/main" val="2477059499"/>
                  </a:ext>
                </a:extLst>
              </a:tr>
              <a:tr h="370840">
                <a:tc>
                  <a:txBody>
                    <a:bodyPr/>
                    <a:lstStyle/>
                    <a:p>
                      <a:r>
                        <a:rPr lang="en-US" sz="2000" dirty="0" err="1"/>
                        <a:t>showAllFieldButtons</a:t>
                      </a:r>
                      <a:endParaRPr lang="en-US" sz="2000" dirty="0"/>
                    </a:p>
                  </a:txBody>
                  <a:tcPr/>
                </a:tc>
                <a:tc>
                  <a:txBody>
                    <a:bodyPr/>
                    <a:lstStyle/>
                    <a:p>
                      <a:r>
                        <a:rPr lang="en-US" sz="2000" dirty="0"/>
                        <a:t>Represents whether to display all field buttons on a PivotChart</a:t>
                      </a:r>
                    </a:p>
                  </a:txBody>
                  <a:tcPr/>
                </a:tc>
                <a:extLst>
                  <a:ext uri="{0D108BD9-81ED-4DB2-BD59-A6C34878D82A}">
                    <a16:rowId xmlns:a16="http://schemas.microsoft.com/office/drawing/2014/main" val="1189189122"/>
                  </a:ext>
                </a:extLst>
              </a:tr>
              <a:tr h="370840">
                <a:tc>
                  <a:txBody>
                    <a:bodyPr/>
                    <a:lstStyle/>
                    <a:p>
                      <a:r>
                        <a:rPr lang="en-US" sz="2000" dirty="0"/>
                        <a:t>top</a:t>
                      </a:r>
                    </a:p>
                  </a:txBody>
                  <a:tcPr/>
                </a:tc>
                <a:tc>
                  <a:txBody>
                    <a:bodyPr/>
                    <a:lstStyle/>
                    <a:p>
                      <a:r>
                        <a:rPr lang="en-US" sz="2000" dirty="0"/>
                        <a:t>Represents the distance, in points, from the top edge of the object to the top of row 1 (on a worksheet) or the top of the chart area (on a chart)</a:t>
                      </a:r>
                    </a:p>
                  </a:txBody>
                  <a:tcPr/>
                </a:tc>
                <a:extLst>
                  <a:ext uri="{0D108BD9-81ED-4DB2-BD59-A6C34878D82A}">
                    <a16:rowId xmlns:a16="http://schemas.microsoft.com/office/drawing/2014/main" val="2655475834"/>
                  </a:ext>
                </a:extLst>
              </a:tr>
              <a:tr h="370840">
                <a:tc>
                  <a:txBody>
                    <a:bodyPr/>
                    <a:lstStyle/>
                    <a:p>
                      <a:r>
                        <a:rPr lang="en-US" sz="2000" dirty="0"/>
                        <a:t>width</a:t>
                      </a:r>
                    </a:p>
                  </a:txBody>
                  <a:tcPr/>
                </a:tc>
                <a:tc>
                  <a:txBody>
                    <a:bodyPr/>
                    <a:lstStyle/>
                    <a:p>
                      <a:r>
                        <a:rPr lang="en-US" sz="2000" dirty="0"/>
                        <a:t>Represents the width, in points, of the chart object</a:t>
                      </a:r>
                    </a:p>
                  </a:txBody>
                  <a:tcPr/>
                </a:tc>
                <a:extLst>
                  <a:ext uri="{0D108BD9-81ED-4DB2-BD59-A6C34878D82A}">
                    <a16:rowId xmlns:a16="http://schemas.microsoft.com/office/drawing/2014/main" val="2537341661"/>
                  </a:ext>
                </a:extLst>
              </a:tr>
            </a:tbl>
          </a:graphicData>
        </a:graphic>
      </p:graphicFrame>
    </p:spTree>
    <p:extLst>
      <p:ext uri="{BB962C8B-B14F-4D97-AF65-F5344CB8AC3E}">
        <p14:creationId xmlns:p14="http://schemas.microsoft.com/office/powerpoint/2010/main" val="16831284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4ABFE6-DA41-7F49-B07A-51E3246F725C}"/>
              </a:ext>
            </a:extLst>
          </p:cNvPr>
          <p:cNvSpPr>
            <a:spLocks noGrp="1"/>
          </p:cNvSpPr>
          <p:nvPr>
            <p:ph type="title"/>
          </p:nvPr>
        </p:nvSpPr>
        <p:spPr/>
        <p:txBody>
          <a:bodyPr/>
          <a:lstStyle/>
          <a:p>
            <a:r>
              <a:rPr lang="en-US" dirty="0"/>
              <a:t>Chart object relationships</a:t>
            </a:r>
          </a:p>
        </p:txBody>
      </p:sp>
      <p:graphicFrame>
        <p:nvGraphicFramePr>
          <p:cNvPr id="4" name="Table Placeholder 3">
            <a:extLst>
              <a:ext uri="{FF2B5EF4-FFF2-40B4-BE49-F238E27FC236}">
                <a16:creationId xmlns:a16="http://schemas.microsoft.com/office/drawing/2014/main" id="{F6EA8EE0-8529-7549-9953-8A9BBFA04618}"/>
              </a:ext>
            </a:extLst>
          </p:cNvPr>
          <p:cNvGraphicFramePr>
            <a:graphicFrameLocks noGrp="1"/>
          </p:cNvGraphicFramePr>
          <p:nvPr>
            <p:ph type="tbl" sz="quarter" idx="10"/>
            <p:extLst>
              <p:ext uri="{D42A27DB-BD31-4B8C-83A1-F6EECF244321}">
                <p14:modId xmlns:p14="http://schemas.microsoft.com/office/powerpoint/2010/main" val="1505741109"/>
              </p:ext>
            </p:extLst>
          </p:nvPr>
        </p:nvGraphicFramePr>
        <p:xfrm>
          <a:off x="465137" y="1454847"/>
          <a:ext cx="11533188" cy="4572000"/>
        </p:xfrm>
        <a:graphic>
          <a:graphicData uri="http://schemas.openxmlformats.org/drawingml/2006/table">
            <a:tbl>
              <a:tblPr firstRow="1" bandRow="1">
                <a:tableStyleId>{5C22544A-7EE6-4342-B048-85BDC9FD1C3A}</a:tableStyleId>
              </a:tblPr>
              <a:tblGrid>
                <a:gridCol w="1653594">
                  <a:extLst>
                    <a:ext uri="{9D8B030D-6E8A-4147-A177-3AD203B41FA5}">
                      <a16:colId xmlns:a16="http://schemas.microsoft.com/office/drawing/2014/main" val="3673307344"/>
                    </a:ext>
                  </a:extLst>
                </a:gridCol>
                <a:gridCol w="2497873">
                  <a:extLst>
                    <a:ext uri="{9D8B030D-6E8A-4147-A177-3AD203B41FA5}">
                      <a16:colId xmlns:a16="http://schemas.microsoft.com/office/drawing/2014/main" val="1672436492"/>
                    </a:ext>
                  </a:extLst>
                </a:gridCol>
                <a:gridCol w="7381721">
                  <a:extLst>
                    <a:ext uri="{9D8B030D-6E8A-4147-A177-3AD203B41FA5}">
                      <a16:colId xmlns:a16="http://schemas.microsoft.com/office/drawing/2014/main" val="123279570"/>
                    </a:ext>
                  </a:extLst>
                </a:gridCol>
              </a:tblGrid>
              <a:tr h="370840">
                <a:tc>
                  <a:txBody>
                    <a:bodyPr/>
                    <a:lstStyle/>
                    <a:p>
                      <a:pPr algn="l"/>
                      <a:r>
                        <a:rPr lang="en-US" sz="2000" b="1">
                          <a:solidFill>
                            <a:schemeClr val="bg2"/>
                          </a:solidFill>
                          <a:effectLst/>
                        </a:rPr>
                        <a:t>Relationship</a:t>
                      </a:r>
                    </a:p>
                  </a:txBody>
                  <a:tcPr marL="123825" marR="123825" marT="57150" marB="57150" anchor="ctr"/>
                </a:tc>
                <a:tc>
                  <a:txBody>
                    <a:bodyPr/>
                    <a:lstStyle/>
                    <a:p>
                      <a:pPr algn="l"/>
                      <a:r>
                        <a:rPr lang="en-US" sz="2000" b="1" dirty="0">
                          <a:solidFill>
                            <a:schemeClr val="bg2"/>
                          </a:solidFill>
                          <a:effectLst/>
                        </a:rPr>
                        <a:t>Type</a:t>
                      </a:r>
                    </a:p>
                  </a:txBody>
                  <a:tcPr marL="123825" marR="123825" marT="57150" marB="57150" anchor="ctr"/>
                </a:tc>
                <a:tc>
                  <a:txBody>
                    <a:bodyPr/>
                    <a:lstStyle/>
                    <a:p>
                      <a:pPr algn="l"/>
                      <a:r>
                        <a:rPr lang="en-US" sz="2000" b="1" dirty="0">
                          <a:solidFill>
                            <a:schemeClr val="bg2"/>
                          </a:solidFill>
                          <a:effectLst/>
                        </a:rPr>
                        <a:t>Description</a:t>
                      </a:r>
                    </a:p>
                  </a:txBody>
                  <a:tcPr marL="123825" marR="123825" marT="57150" marB="57150" anchor="ctr"/>
                </a:tc>
                <a:extLst>
                  <a:ext uri="{0D108BD9-81ED-4DB2-BD59-A6C34878D82A}">
                    <a16:rowId xmlns:a16="http://schemas.microsoft.com/office/drawing/2014/main" val="382829853"/>
                  </a:ext>
                </a:extLst>
              </a:tr>
              <a:tr h="370840">
                <a:tc>
                  <a:txBody>
                    <a:bodyPr/>
                    <a:lstStyle/>
                    <a:p>
                      <a:pPr algn="l"/>
                      <a:r>
                        <a:rPr lang="en-US" sz="2000" dirty="0">
                          <a:effectLst/>
                        </a:rPr>
                        <a:t>axes</a:t>
                      </a:r>
                    </a:p>
                  </a:txBody>
                  <a:tcPr marL="123825" marR="123825" marT="57150" marB="57150"/>
                </a:tc>
                <a:tc>
                  <a:txBody>
                    <a:bodyPr/>
                    <a:lstStyle/>
                    <a:p>
                      <a:pPr algn="l"/>
                      <a:r>
                        <a:rPr lang="en-US" sz="2000" u="none" strike="noStrike">
                          <a:solidFill>
                            <a:srgbClr val="1570A6"/>
                          </a:solidFill>
                          <a:effectLst/>
                          <a:hlinkClick r:id="rId3"/>
                        </a:rPr>
                        <a:t>ChartAxes</a:t>
                      </a:r>
                      <a:endParaRPr lang="en-US" sz="2000">
                        <a:effectLst/>
                      </a:endParaRPr>
                    </a:p>
                  </a:txBody>
                  <a:tcPr marL="123825" marR="123825" marT="57150" marB="57150"/>
                </a:tc>
                <a:tc>
                  <a:txBody>
                    <a:bodyPr/>
                    <a:lstStyle/>
                    <a:p>
                      <a:pPr algn="l"/>
                      <a:r>
                        <a:rPr lang="en-US" sz="2000">
                          <a:effectLst/>
                        </a:rPr>
                        <a:t>Represents chart axes. Read-only.</a:t>
                      </a:r>
                    </a:p>
                  </a:txBody>
                  <a:tcPr marL="123825" marR="123825" marT="57150" marB="57150" anchor="ctr"/>
                </a:tc>
                <a:extLst>
                  <a:ext uri="{0D108BD9-81ED-4DB2-BD59-A6C34878D82A}">
                    <a16:rowId xmlns:a16="http://schemas.microsoft.com/office/drawing/2014/main" val="3318476115"/>
                  </a:ext>
                </a:extLst>
              </a:tr>
              <a:tr h="370840">
                <a:tc>
                  <a:txBody>
                    <a:bodyPr/>
                    <a:lstStyle/>
                    <a:p>
                      <a:pPr algn="l"/>
                      <a:r>
                        <a:rPr lang="en-US" sz="2000">
                          <a:effectLst/>
                        </a:rPr>
                        <a:t>dataLabels</a:t>
                      </a:r>
                    </a:p>
                  </a:txBody>
                  <a:tcPr marL="123825" marR="123825" marT="57150" marB="57150"/>
                </a:tc>
                <a:tc>
                  <a:txBody>
                    <a:bodyPr/>
                    <a:lstStyle/>
                    <a:p>
                      <a:pPr algn="l"/>
                      <a:r>
                        <a:rPr lang="en-US" sz="2000" u="none" strike="noStrike">
                          <a:solidFill>
                            <a:srgbClr val="1570A6"/>
                          </a:solidFill>
                          <a:effectLst/>
                          <a:hlinkClick r:id="rId4"/>
                        </a:rPr>
                        <a:t>ChartDataLabels</a:t>
                      </a:r>
                      <a:endParaRPr lang="en-US" sz="2000">
                        <a:effectLst/>
                      </a:endParaRPr>
                    </a:p>
                  </a:txBody>
                  <a:tcPr marL="123825" marR="123825" marT="57150" marB="57150"/>
                </a:tc>
                <a:tc>
                  <a:txBody>
                    <a:bodyPr/>
                    <a:lstStyle/>
                    <a:p>
                      <a:pPr algn="l"/>
                      <a:r>
                        <a:rPr lang="en-US" sz="2000">
                          <a:effectLst/>
                        </a:rPr>
                        <a:t>Represents the datalabels on the chart. Read-only.</a:t>
                      </a:r>
                    </a:p>
                  </a:txBody>
                  <a:tcPr marL="123825" marR="123825" marT="57150" marB="57150" anchor="ctr"/>
                </a:tc>
                <a:extLst>
                  <a:ext uri="{0D108BD9-81ED-4DB2-BD59-A6C34878D82A}">
                    <a16:rowId xmlns:a16="http://schemas.microsoft.com/office/drawing/2014/main" val="2573004563"/>
                  </a:ext>
                </a:extLst>
              </a:tr>
              <a:tr h="370840">
                <a:tc>
                  <a:txBody>
                    <a:bodyPr/>
                    <a:lstStyle/>
                    <a:p>
                      <a:pPr algn="l"/>
                      <a:r>
                        <a:rPr lang="en-US" sz="2000">
                          <a:effectLst/>
                        </a:rPr>
                        <a:t>format</a:t>
                      </a:r>
                    </a:p>
                  </a:txBody>
                  <a:tcPr marL="123825" marR="123825" marT="57150" marB="57150"/>
                </a:tc>
                <a:tc>
                  <a:txBody>
                    <a:bodyPr/>
                    <a:lstStyle/>
                    <a:p>
                      <a:pPr algn="l"/>
                      <a:r>
                        <a:rPr lang="en-US" sz="2000" u="none" strike="noStrike">
                          <a:solidFill>
                            <a:srgbClr val="1570A6"/>
                          </a:solidFill>
                          <a:effectLst/>
                          <a:hlinkClick r:id="rId5"/>
                        </a:rPr>
                        <a:t>ChartAreaFormat</a:t>
                      </a:r>
                      <a:endParaRPr lang="en-US" sz="2000">
                        <a:effectLst/>
                      </a:endParaRPr>
                    </a:p>
                  </a:txBody>
                  <a:tcPr marL="123825" marR="123825" marT="57150" marB="57150"/>
                </a:tc>
                <a:tc>
                  <a:txBody>
                    <a:bodyPr/>
                    <a:lstStyle/>
                    <a:p>
                      <a:pPr algn="l"/>
                      <a:r>
                        <a:rPr lang="en-US" sz="2000">
                          <a:effectLst/>
                        </a:rPr>
                        <a:t>Encapsulates the format properties for the chart area. Read-only.</a:t>
                      </a:r>
                    </a:p>
                  </a:txBody>
                  <a:tcPr marL="123825" marR="123825" marT="57150" marB="57150" anchor="ctr"/>
                </a:tc>
                <a:extLst>
                  <a:ext uri="{0D108BD9-81ED-4DB2-BD59-A6C34878D82A}">
                    <a16:rowId xmlns:a16="http://schemas.microsoft.com/office/drawing/2014/main" val="4049436155"/>
                  </a:ext>
                </a:extLst>
              </a:tr>
              <a:tr h="370840">
                <a:tc>
                  <a:txBody>
                    <a:bodyPr/>
                    <a:lstStyle/>
                    <a:p>
                      <a:pPr algn="l"/>
                      <a:r>
                        <a:rPr lang="en-US" sz="2000">
                          <a:effectLst/>
                        </a:rPr>
                        <a:t>legend</a:t>
                      </a:r>
                    </a:p>
                  </a:txBody>
                  <a:tcPr marL="123825" marR="123825" marT="57150" marB="57150"/>
                </a:tc>
                <a:tc>
                  <a:txBody>
                    <a:bodyPr/>
                    <a:lstStyle/>
                    <a:p>
                      <a:pPr algn="l"/>
                      <a:r>
                        <a:rPr lang="en-US" sz="2000" u="none" strike="noStrike">
                          <a:solidFill>
                            <a:srgbClr val="1570A6"/>
                          </a:solidFill>
                          <a:effectLst/>
                          <a:hlinkClick r:id="rId6"/>
                        </a:rPr>
                        <a:t>ChartLegend</a:t>
                      </a:r>
                      <a:endParaRPr lang="en-US" sz="2000">
                        <a:effectLst/>
                      </a:endParaRPr>
                    </a:p>
                  </a:txBody>
                  <a:tcPr marL="123825" marR="123825" marT="57150" marB="57150"/>
                </a:tc>
                <a:tc>
                  <a:txBody>
                    <a:bodyPr/>
                    <a:lstStyle/>
                    <a:p>
                      <a:pPr algn="l"/>
                      <a:r>
                        <a:rPr lang="en-US" sz="2000">
                          <a:effectLst/>
                        </a:rPr>
                        <a:t>Represents the legend for the chart. Read-only.</a:t>
                      </a:r>
                    </a:p>
                  </a:txBody>
                  <a:tcPr marL="123825" marR="123825" marT="57150" marB="57150" anchor="ctr"/>
                </a:tc>
                <a:extLst>
                  <a:ext uri="{0D108BD9-81ED-4DB2-BD59-A6C34878D82A}">
                    <a16:rowId xmlns:a16="http://schemas.microsoft.com/office/drawing/2014/main" val="2959014793"/>
                  </a:ext>
                </a:extLst>
              </a:tr>
              <a:tr h="370840">
                <a:tc>
                  <a:txBody>
                    <a:bodyPr/>
                    <a:lstStyle/>
                    <a:p>
                      <a:pPr algn="l"/>
                      <a:r>
                        <a:rPr lang="en-US" sz="2000" dirty="0">
                          <a:effectLst/>
                        </a:rPr>
                        <a:t>series</a:t>
                      </a:r>
                    </a:p>
                  </a:txBody>
                  <a:tcPr marL="123825" marR="123825" marT="57150" marB="57150"/>
                </a:tc>
                <a:tc>
                  <a:txBody>
                    <a:bodyPr/>
                    <a:lstStyle/>
                    <a:p>
                      <a:pPr algn="l"/>
                      <a:r>
                        <a:rPr lang="en-US" sz="2000" u="none" strike="noStrike">
                          <a:solidFill>
                            <a:srgbClr val="1570A6"/>
                          </a:solidFill>
                          <a:effectLst/>
                          <a:hlinkClick r:id="rId7"/>
                        </a:rPr>
                        <a:t>ChartSeriesCollection</a:t>
                      </a:r>
                      <a:endParaRPr lang="en-US" sz="2000">
                        <a:effectLst/>
                      </a:endParaRPr>
                    </a:p>
                  </a:txBody>
                  <a:tcPr marL="123825" marR="123825" marT="57150" marB="57150"/>
                </a:tc>
                <a:tc>
                  <a:txBody>
                    <a:bodyPr/>
                    <a:lstStyle/>
                    <a:p>
                      <a:pPr algn="l"/>
                      <a:r>
                        <a:rPr lang="en-US" sz="2000">
                          <a:effectLst/>
                        </a:rPr>
                        <a:t>Represents either a single series or collection of series in the chart. Read-only.</a:t>
                      </a:r>
                    </a:p>
                  </a:txBody>
                  <a:tcPr marL="123825" marR="123825" marT="57150" marB="57150" anchor="ctr"/>
                </a:tc>
                <a:extLst>
                  <a:ext uri="{0D108BD9-81ED-4DB2-BD59-A6C34878D82A}">
                    <a16:rowId xmlns:a16="http://schemas.microsoft.com/office/drawing/2014/main" val="942916304"/>
                  </a:ext>
                </a:extLst>
              </a:tr>
              <a:tr h="370840">
                <a:tc>
                  <a:txBody>
                    <a:bodyPr/>
                    <a:lstStyle/>
                    <a:p>
                      <a:pPr algn="l"/>
                      <a:r>
                        <a:rPr lang="en-US" sz="2000">
                          <a:effectLst/>
                        </a:rPr>
                        <a:t>title</a:t>
                      </a:r>
                    </a:p>
                  </a:txBody>
                  <a:tcPr marL="123825" marR="123825" marT="57150" marB="57150"/>
                </a:tc>
                <a:tc>
                  <a:txBody>
                    <a:bodyPr/>
                    <a:lstStyle/>
                    <a:p>
                      <a:pPr algn="l"/>
                      <a:r>
                        <a:rPr lang="en-US" sz="2000" u="none" strike="noStrike">
                          <a:solidFill>
                            <a:srgbClr val="1570A6"/>
                          </a:solidFill>
                          <a:effectLst/>
                          <a:hlinkClick r:id="rId8"/>
                        </a:rPr>
                        <a:t>ChartTitle</a:t>
                      </a:r>
                      <a:endParaRPr lang="en-US" sz="2000">
                        <a:effectLst/>
                      </a:endParaRPr>
                    </a:p>
                  </a:txBody>
                  <a:tcPr marL="123825" marR="123825" marT="57150" marB="57150"/>
                </a:tc>
                <a:tc>
                  <a:txBody>
                    <a:bodyPr/>
                    <a:lstStyle/>
                    <a:p>
                      <a:pPr algn="l"/>
                      <a:r>
                        <a:rPr lang="en-US" sz="2000" dirty="0">
                          <a:effectLst/>
                        </a:rPr>
                        <a:t>Represents the title of the specified chart, including the text, visibility, position and formatting of the title. Read-only.</a:t>
                      </a:r>
                    </a:p>
                  </a:txBody>
                  <a:tcPr marL="123825" marR="123825" marT="57150" marB="57150" anchor="ctr"/>
                </a:tc>
                <a:extLst>
                  <a:ext uri="{0D108BD9-81ED-4DB2-BD59-A6C34878D82A}">
                    <a16:rowId xmlns:a16="http://schemas.microsoft.com/office/drawing/2014/main" val="2296674243"/>
                  </a:ext>
                </a:extLst>
              </a:tr>
              <a:tr h="370840">
                <a:tc>
                  <a:txBody>
                    <a:bodyPr/>
                    <a:lstStyle/>
                    <a:p>
                      <a:pPr algn="l"/>
                      <a:r>
                        <a:rPr lang="en-US" sz="2000" dirty="0">
                          <a:effectLst/>
                        </a:rPr>
                        <a:t>worksheet</a:t>
                      </a:r>
                    </a:p>
                  </a:txBody>
                  <a:tcPr marL="123825" marR="123825" marT="57150" marB="57150"/>
                </a:tc>
                <a:tc>
                  <a:txBody>
                    <a:bodyPr/>
                    <a:lstStyle/>
                    <a:p>
                      <a:pPr algn="l"/>
                      <a:r>
                        <a:rPr lang="en-US" sz="2000" u="none" strike="noStrike" dirty="0">
                          <a:solidFill>
                            <a:srgbClr val="1570A6"/>
                          </a:solidFill>
                          <a:effectLst/>
                          <a:hlinkClick r:id="rId9"/>
                        </a:rPr>
                        <a:t>Worksheet</a:t>
                      </a:r>
                      <a:endParaRPr lang="en-US" sz="2000" dirty="0">
                        <a:effectLst/>
                      </a:endParaRPr>
                    </a:p>
                  </a:txBody>
                  <a:tcPr marL="123825" marR="123825" marT="57150" marB="57150"/>
                </a:tc>
                <a:tc>
                  <a:txBody>
                    <a:bodyPr/>
                    <a:lstStyle/>
                    <a:p>
                      <a:pPr algn="l"/>
                      <a:r>
                        <a:rPr lang="en-US" sz="2000" dirty="0">
                          <a:effectLst/>
                        </a:rPr>
                        <a:t>The worksheet containing the current chart. Read-only.</a:t>
                      </a:r>
                    </a:p>
                  </a:txBody>
                  <a:tcPr marL="123825" marR="123825" marT="57150" marB="57150" anchor="ctr"/>
                </a:tc>
                <a:extLst>
                  <a:ext uri="{0D108BD9-81ED-4DB2-BD59-A6C34878D82A}">
                    <a16:rowId xmlns:a16="http://schemas.microsoft.com/office/drawing/2014/main" val="2111766653"/>
                  </a:ext>
                </a:extLst>
              </a:tr>
            </a:tbl>
          </a:graphicData>
        </a:graphic>
      </p:graphicFrame>
    </p:spTree>
    <p:extLst>
      <p:ext uri="{BB962C8B-B14F-4D97-AF65-F5344CB8AC3E}">
        <p14:creationId xmlns:p14="http://schemas.microsoft.com/office/powerpoint/2010/main" val="4032212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Charts</a:t>
            </a:r>
          </a:p>
        </p:txBody>
      </p:sp>
      <p:sp>
        <p:nvSpPr>
          <p:cNvPr id="9" name="Text Placeholder 8"/>
          <p:cNvSpPr>
            <a:spLocks noGrp="1"/>
          </p:cNvSpPr>
          <p:nvPr>
            <p:ph type="body" sz="quarter" idx="12"/>
          </p:nvPr>
        </p:nvSpPr>
        <p:spPr>
          <a:xfrm>
            <a:off x="320040" y="1722120"/>
            <a:ext cx="11792032" cy="5790560"/>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Insert a clustered column chart using table data</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00FF"/>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dataRange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getDataBodyRange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FF"/>
                </a:solidFill>
                <a:latin typeface="Consolas" panose="020B0609020204030204" pitchFamily="49" charset="0"/>
                <a:cs typeface="Consolas" panose="020B0609020204030204" pitchFamily="49" charset="0"/>
              </a:rPr>
              <a:t>let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chart</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charts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ColumnClustered</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dataRange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"auto"</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existing chart by name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a:solidFill>
                  <a:srgbClr val="0000FF"/>
                </a:solidFill>
                <a:latin typeface="Consolas" panose="020B0609020204030204" pitchFamily="49" charset="0"/>
                <a:cs typeface="Consolas" panose="020B0609020204030204" pitchFamily="49" charset="0"/>
              </a:rPr>
              <a:t>let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chart</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charts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"MyChart"</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r>
              <a:rPr lang="en-US" sz="2000" b="0" dirty="0">
                <a:solidFill>
                  <a:srgbClr val="008000"/>
                </a:solidFill>
                <a:latin typeface="Consolas" panose="020B0609020204030204" pitchFamily="49" charset="0"/>
                <a:cs typeface="Consolas" panose="020B0609020204030204" pitchFamily="49" charset="0"/>
              </a:rPr>
              <a:t>// Modify chart properties such as position, titles, colors, sizes, and more</a:t>
            </a:r>
            <a:endParaRPr lang="en-US" sz="2000" b="0" dirty="0">
              <a:solidFill>
                <a:srgbClr val="000000"/>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setPosition</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"A15"</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"F30"</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title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text</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"Expenses"</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legend</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position</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"right"</a:t>
            </a:r>
            <a:endParaRPr lang="en-US" sz="2000" b="0" dirty="0">
              <a:solidFill>
                <a:srgbClr val="000000"/>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legend</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fill</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setSolidColor</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"white"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dataLabels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size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09885A"/>
                </a:solidFill>
                <a:latin typeface="Consolas" panose="020B0609020204030204" pitchFamily="49" charset="0"/>
                <a:cs typeface="Consolas" panose="020B0609020204030204" pitchFamily="49" charset="0"/>
              </a:rPr>
              <a:t>15</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dataLabels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color</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"black"</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series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name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"Value in €"</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51661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Tables and charts are fundamental components of Microsoft Excel and are exposed through </a:t>
            </a:r>
            <a:r>
              <a:rPr lang="en-US" sz="1600" b="0" dirty="0" err="1">
                <a:solidFill>
                  <a:srgbClr val="2F2F2F"/>
                </a:solidFill>
                <a:latin typeface="Segoe UI Semibold"/>
              </a:rPr>
              <a:t>Office,js</a:t>
            </a:r>
            <a:r>
              <a:rPr lang="en-US" sz="1600" b="0" dirty="0">
                <a:solidFill>
                  <a:srgbClr val="2F2F2F"/>
                </a:solidFill>
                <a:latin typeface="Segoe UI Semibold"/>
              </a:rPr>
              <a:t> for developers.</a:t>
            </a:r>
          </a:p>
          <a:p>
            <a:pPr lvl="0">
              <a:lnSpc>
                <a:spcPct val="90000"/>
              </a:lnSpc>
              <a:spcBef>
                <a:spcPts val="1800"/>
              </a:spcBef>
            </a:pPr>
            <a:r>
              <a:rPr lang="en-US" sz="1600" b="0" dirty="0">
                <a:solidFill>
                  <a:srgbClr val="2F2F2F"/>
                </a:solidFill>
                <a:latin typeface="Segoe UI Semibold"/>
              </a:rPr>
              <a:t>Both tables and charts are defined using simple data ranges or 2D arrays.</a:t>
            </a:r>
          </a:p>
          <a:p>
            <a:pPr lvl="0">
              <a:lnSpc>
                <a:spcPct val="90000"/>
              </a:lnSpc>
              <a:spcBef>
                <a:spcPts val="1800"/>
              </a:spcBef>
            </a:pPr>
            <a:r>
              <a:rPr lang="en-US" sz="1600" b="0" dirty="0" err="1">
                <a:solidFill>
                  <a:srgbClr val="2F2F2F"/>
                </a:solidFill>
                <a:latin typeface="Segoe UI Semibold"/>
              </a:rPr>
              <a:t>Office.js</a:t>
            </a:r>
            <a:r>
              <a:rPr lang="en-US" sz="1600" b="0" dirty="0">
                <a:solidFill>
                  <a:srgbClr val="2F2F2F"/>
                </a:solidFill>
                <a:latin typeface="Segoe UI Semibold"/>
              </a:rPr>
              <a:t> exposes a number of properties to fine-tune the look and feel of tables and charts in Excel.</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170372"/>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Add-ins overview </a:t>
            </a:r>
          </a:p>
          <a:p>
            <a:pPr marL="342900" lvl="0" indent="-342900" defTabSz="914400">
              <a:lnSpc>
                <a:spcPct val="100000"/>
              </a:lnSpc>
              <a:spcBef>
                <a:spcPts val="600"/>
              </a:spcBef>
              <a:buSzTx/>
              <a:defRPr/>
            </a:pPr>
            <a:r>
              <a:rPr lang="en-US" sz="1800" dirty="0">
                <a:latin typeface="+mj-lt"/>
                <a:hlinkClick r:id="rId3"/>
              </a:rPr>
              <a:t>https://docs.microsoft.com/en-us/office/dev/add-ins/excel/excel-add-ins-overview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JavaScript API reference</a:t>
            </a:r>
          </a:p>
          <a:p>
            <a:pPr marL="342900" lvl="0" indent="-342900" defTabSz="914400">
              <a:lnSpc>
                <a:spcPct val="100000"/>
              </a:lnSpc>
              <a:spcBef>
                <a:spcPts val="600"/>
              </a:spcBef>
              <a:buSzTx/>
              <a:defRPr/>
            </a:pPr>
            <a:r>
              <a:rPr lang="en-US" sz="1800" dirty="0">
                <a:latin typeface="+mj-lt"/>
                <a:hlinkClick r:id="rId4"/>
              </a:rPr>
              <a:t>https://docs.microsoft.com/en-us/javascript/api/excel?view=excel-js-preview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Add-in samples</a:t>
            </a:r>
          </a:p>
          <a:p>
            <a:pPr marL="342900" lvl="0" indent="-342900" defTabSz="914400">
              <a:lnSpc>
                <a:spcPct val="100000"/>
              </a:lnSpc>
              <a:spcBef>
                <a:spcPts val="600"/>
              </a:spcBef>
              <a:buSzTx/>
              <a:defRPr/>
            </a:pPr>
            <a:r>
              <a:rPr lang="en-US" sz="1800" dirty="0">
                <a:latin typeface="+mj-lt"/>
                <a:hlinkClick r:id="rId5"/>
              </a:rPr>
              <a:t>https://github.com/OfficeDev?utf8=%E2%9C%93&amp;q=excel</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Table and Chart objects</a:t>
            </a:r>
          </a:p>
          <a:p>
            <a:pPr marL="342900" indent="-342900" defTabSz="914400">
              <a:lnSpc>
                <a:spcPct val="100000"/>
              </a:lnSpc>
              <a:spcBef>
                <a:spcPts val="600"/>
              </a:spcBef>
              <a:buSzTx/>
            </a:pPr>
            <a:r>
              <a:rPr lang="en-US" sz="1800" dirty="0">
                <a:latin typeface="+mj-lt"/>
                <a:hlinkClick r:id="rId6"/>
              </a:rPr>
              <a:t>https://docs.microsoft.com/en-us/javascript/api/excel/excel.table</a:t>
            </a:r>
            <a:endParaRPr lang="en-US" sz="1800" dirty="0">
              <a:latin typeface="+mj-lt"/>
            </a:endParaRPr>
          </a:p>
          <a:p>
            <a:pPr marL="342900" indent="-342900" defTabSz="914400">
              <a:lnSpc>
                <a:spcPct val="100000"/>
              </a:lnSpc>
              <a:spcBef>
                <a:spcPts val="600"/>
              </a:spcBef>
              <a:buSzTx/>
            </a:pPr>
            <a:r>
              <a:rPr lang="en-US" sz="1800" dirty="0">
                <a:latin typeface="+mj-lt"/>
                <a:hlinkClick r:id="rId7"/>
              </a:rPr>
              <a:t>https://docs.microsoft.com/en-us/javascript/api/excel/excel.chart</a:t>
            </a:r>
            <a:endParaRPr lang="en-US" sz="1800" dirty="0">
              <a:latin typeface="+mj-lt"/>
            </a:endParaRPr>
          </a:p>
        </p:txBody>
      </p:sp>
    </p:spTree>
    <p:extLst>
      <p:ext uri="{BB962C8B-B14F-4D97-AF65-F5344CB8AC3E}">
        <p14:creationId xmlns:p14="http://schemas.microsoft.com/office/powerpoint/2010/main" val="32549852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rgbClr val="D83B01"/>
                </a:solidFill>
              </a:rPr>
              <a:t>Anatomy of Excel Add-in</a:t>
            </a:r>
          </a:p>
          <a:p>
            <a:pPr>
              <a:spcBef>
                <a:spcPts val="1200"/>
              </a:spcBef>
            </a:pPr>
            <a:r>
              <a:rPr lang="en-US" sz="2000" dirty="0">
                <a:solidFill>
                  <a:srgbClr val="D83B01"/>
                </a:solidFill>
              </a:rPr>
              <a:t>Table and headers</a:t>
            </a:r>
          </a:p>
          <a:p>
            <a:pPr lvl="0">
              <a:spcBef>
                <a:spcPts val="1200"/>
              </a:spcBef>
            </a:pPr>
            <a:r>
              <a:rPr lang="en-US" sz="2000" dirty="0">
                <a:solidFill>
                  <a:srgbClr val="D83B01"/>
                </a:solidFill>
              </a:rPr>
              <a:t>Filtering and sorting tables</a:t>
            </a:r>
          </a:p>
          <a:p>
            <a:pPr lvl="0">
              <a:spcBef>
                <a:spcPts val="1200"/>
              </a:spcBef>
            </a:pPr>
            <a:r>
              <a:rPr lang="en-US" sz="2000" dirty="0">
                <a:solidFill>
                  <a:srgbClr val="D83B01"/>
                </a:solidFill>
              </a:rPr>
              <a:t>Charts</a:t>
            </a:r>
          </a:p>
          <a:p>
            <a:pPr lvl="0">
              <a:spcBef>
                <a:spcPts val="1200"/>
              </a:spcBef>
            </a:pPr>
            <a:r>
              <a:rPr lang="en-US" sz="2000" dirty="0">
                <a:solidFill>
                  <a:srgbClr val="D83B01"/>
                </a:solidFill>
              </a:rPr>
              <a:t>Chart options</a:t>
            </a:r>
          </a:p>
          <a:p>
            <a:pPr>
              <a:spcBef>
                <a:spcPts val="1200"/>
              </a:spcBef>
            </a:pPr>
            <a:r>
              <a:rPr lang="en-US" sz="2000" dirty="0">
                <a:solidFill>
                  <a:srgbClr val="D83B01"/>
                </a:solidFill>
              </a:rPr>
              <a:t>Demo</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Working with Tables and Charts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window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display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158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7D7A22DA-87F5-CC4C-AC16-2DE44E25B88C}"/>
              </a:ext>
            </a:extLst>
          </p:cNvPr>
          <p:cNvSpPr/>
          <p:nvPr/>
        </p:nvSpPr>
        <p:spPr>
          <a:xfrm flipH="1">
            <a:off x="568789" y="124169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1" numCol="1" spcCol="1270" anchor="ctr" anchorCtr="0">
            <a:noAutofit/>
          </a:bodyPr>
          <a:lstStyle/>
          <a:p>
            <a:pPr marL="0" lvl="0" indent="0" defTabSz="800100">
              <a:lnSpc>
                <a:spcPct val="90000"/>
              </a:lnSpc>
              <a:spcBef>
                <a:spcPct val="0"/>
              </a:spcBef>
              <a:spcAft>
                <a:spcPct val="35000"/>
              </a:spcAft>
              <a:buFont typeface="+mj-lt"/>
              <a:buNone/>
            </a:pPr>
            <a:r>
              <a:rPr lang="en-US" sz="1800" kern="1200" dirty="0">
                <a:solidFill>
                  <a:schemeClr val="bg2"/>
                </a:solidFill>
              </a:rPr>
              <a:t>Initialize Office when Add-in page first loads via </a:t>
            </a:r>
            <a:r>
              <a:rPr lang="en-US" sz="1800" kern="1200" dirty="0" err="1">
                <a:solidFill>
                  <a:schemeClr val="bg2"/>
                </a:solidFill>
              </a:rPr>
              <a:t>Office.initialize</a:t>
            </a:r>
            <a:endParaRPr lang="en-US" sz="1800" kern="1200" dirty="0">
              <a:solidFill>
                <a:schemeClr val="bg2"/>
              </a:solidFill>
            </a:endParaRPr>
          </a:p>
        </p:txBody>
      </p:sp>
      <p:sp>
        <p:nvSpPr>
          <p:cNvPr id="24" name="Freeform 23">
            <a:extLst>
              <a:ext uri="{FF2B5EF4-FFF2-40B4-BE49-F238E27FC236}">
                <a16:creationId xmlns:a16="http://schemas.microsoft.com/office/drawing/2014/main" id="{04056FD4-7D20-294D-9A50-622494C074E1}"/>
              </a:ext>
            </a:extLst>
          </p:cNvPr>
          <p:cNvSpPr/>
          <p:nvPr/>
        </p:nvSpPr>
        <p:spPr>
          <a:xfrm flipH="1">
            <a:off x="568789" y="209092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Check if client supports API version</a:t>
            </a:r>
          </a:p>
        </p:txBody>
      </p:sp>
      <p:sp>
        <p:nvSpPr>
          <p:cNvPr id="26" name="Freeform 25">
            <a:extLst>
              <a:ext uri="{FF2B5EF4-FFF2-40B4-BE49-F238E27FC236}">
                <a16:creationId xmlns:a16="http://schemas.microsoft.com/office/drawing/2014/main" id="{55CB4EC2-37E3-FE42-8811-FE345390EEA7}"/>
              </a:ext>
            </a:extLst>
          </p:cNvPr>
          <p:cNvSpPr/>
          <p:nvPr/>
        </p:nvSpPr>
        <p:spPr>
          <a:xfrm flipH="1">
            <a:off x="568789" y="2940155"/>
            <a:ext cx="4180522" cy="654004"/>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0"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Get context to perform operations</a:t>
            </a:r>
          </a:p>
        </p:txBody>
      </p:sp>
      <p:sp>
        <p:nvSpPr>
          <p:cNvPr id="28" name="Freeform 27">
            <a:extLst>
              <a:ext uri="{FF2B5EF4-FFF2-40B4-BE49-F238E27FC236}">
                <a16:creationId xmlns:a16="http://schemas.microsoft.com/office/drawing/2014/main" id="{E53628A7-0D95-FE48-8043-5348E46B5243}"/>
              </a:ext>
            </a:extLst>
          </p:cNvPr>
          <p:cNvSpPr/>
          <p:nvPr/>
        </p:nvSpPr>
        <p:spPr>
          <a:xfrm flipH="1">
            <a:off x="568789" y="378938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Load desired properties </a:t>
            </a:r>
          </a:p>
        </p:txBody>
      </p:sp>
      <p:sp>
        <p:nvSpPr>
          <p:cNvPr id="30" name="Freeform 29">
            <a:extLst>
              <a:ext uri="{FF2B5EF4-FFF2-40B4-BE49-F238E27FC236}">
                <a16:creationId xmlns:a16="http://schemas.microsoft.com/office/drawing/2014/main" id="{CFD7B513-4E74-BF43-A97F-273808CD7FBD}"/>
              </a:ext>
            </a:extLst>
          </p:cNvPr>
          <p:cNvSpPr/>
          <p:nvPr/>
        </p:nvSpPr>
        <p:spPr>
          <a:xfrm flipH="1">
            <a:off x="568789" y="463861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Sync context to execute batch operations</a:t>
            </a:r>
          </a:p>
        </p:txBody>
      </p:sp>
      <p:sp>
        <p:nvSpPr>
          <p:cNvPr id="32" name="Freeform 31">
            <a:extLst>
              <a:ext uri="{FF2B5EF4-FFF2-40B4-BE49-F238E27FC236}">
                <a16:creationId xmlns:a16="http://schemas.microsoft.com/office/drawing/2014/main" id="{38082FC7-37DC-C74A-B354-84F76E372EC7}"/>
              </a:ext>
            </a:extLst>
          </p:cNvPr>
          <p:cNvSpPr/>
          <p:nvPr/>
        </p:nvSpPr>
        <p:spPr>
          <a:xfrm flipH="1">
            <a:off x="568789" y="548784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Use promises to get results or perform additional operations</a:t>
            </a:r>
          </a:p>
        </p:txBody>
      </p:sp>
      <p:sp>
        <p:nvSpPr>
          <p:cNvPr id="34" name="Freeform 33">
            <a:extLst>
              <a:ext uri="{FF2B5EF4-FFF2-40B4-BE49-F238E27FC236}">
                <a16:creationId xmlns:a16="http://schemas.microsoft.com/office/drawing/2014/main" id="{0012796F-A6C8-1143-8D69-D427936A3296}"/>
              </a:ext>
            </a:extLst>
          </p:cNvPr>
          <p:cNvSpPr/>
          <p:nvPr/>
        </p:nvSpPr>
        <p:spPr>
          <a:xfrm flipH="1">
            <a:off x="568789" y="633707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Handle errors</a:t>
            </a:r>
          </a:p>
        </p:txBody>
      </p:sp>
      <p:sp>
        <p:nvSpPr>
          <p:cNvPr id="5" name="Rectangle 4">
            <a:extLst>
              <a:ext uri="{FF2B5EF4-FFF2-40B4-BE49-F238E27FC236}">
                <a16:creationId xmlns:a16="http://schemas.microsoft.com/office/drawing/2014/main" id="{84762BBD-3EC9-462C-B191-7ED2D17219BC}"/>
              </a:ext>
            </a:extLst>
          </p:cNvPr>
          <p:cNvSpPr/>
          <p:nvPr/>
        </p:nvSpPr>
        <p:spPr bwMode="auto">
          <a:xfrm>
            <a:off x="5242560" y="1238250"/>
            <a:ext cx="7193915" cy="575627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Anatomy of </a:t>
            </a:r>
            <a:r>
              <a:rPr lang="en-US" dirty="0" err="1"/>
              <a:t>Office.js</a:t>
            </a:r>
            <a:r>
              <a:rPr lang="en-US" dirty="0"/>
              <a:t> Add-in for Microsoft Excel</a:t>
            </a:r>
          </a:p>
        </p:txBody>
      </p:sp>
      <p:sp>
        <p:nvSpPr>
          <p:cNvPr id="9" name="Text Placeholder 8"/>
          <p:cNvSpPr>
            <a:spLocks noGrp="1"/>
          </p:cNvSpPr>
          <p:nvPr>
            <p:ph type="body" sz="quarter" idx="12"/>
          </p:nvPr>
        </p:nvSpPr>
        <p:spPr>
          <a:xfrm>
            <a:off x="5394960" y="1188720"/>
            <a:ext cx="6888480" cy="5935215"/>
          </a:xfrm>
          <a:ln>
            <a:noFill/>
          </a:ln>
        </p:spPr>
        <p:txBody>
          <a:bodyPr lIns="91440" tIns="91440" rIns="91440" bIns="91440"/>
          <a:lstStyle/>
          <a:p>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reason</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AF00DB"/>
                </a:solidFill>
                <a:latin typeface="Menlo" panose="020B0609030804020204" pitchFamily="49" charset="0"/>
              </a:rPr>
              <a:t>if</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requirements</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isSetSupported</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a:t>
            </a:r>
            <a:r>
              <a:rPr lang="en-US" sz="1200" b="0" dirty="0" err="1">
                <a:solidFill>
                  <a:srgbClr val="A31515"/>
                </a:solidFill>
                <a:latin typeface="Menlo" panose="020B0609030804020204" pitchFamily="49" charset="0"/>
              </a:rPr>
              <a:t>ExcelApi</a:t>
            </a:r>
            <a:r>
              <a:rPr lang="en-US" sz="1200" b="0" dirty="0">
                <a:solidFill>
                  <a:srgbClr val="A31515"/>
                </a:solidFill>
                <a:latin typeface="Menlo" panose="020B0609030804020204" pitchFamily="49" charset="0"/>
              </a:rPr>
              <a: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1.7</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‘Unsupported client’</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AF00DB"/>
                </a:solidFill>
                <a:latin typeface="Menlo" panose="020B0609030804020204" pitchFamily="49" charset="0"/>
              </a:rPr>
              <a:t>    else</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Excel</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run</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context</a:t>
            </a:r>
            <a:r>
              <a:rPr lang="en-US" sz="1200" b="0" dirty="0">
                <a:solidFill>
                  <a:srgbClr val="000000"/>
                </a:solidFill>
                <a:latin typeface="Menlo" panose="020B0609030804020204" pitchFamily="49" charset="0"/>
              </a:rPr>
              <a:t>) {</a:t>
            </a:r>
          </a:p>
          <a:p>
            <a:r>
              <a:rPr lang="en-US" sz="1200" b="0" dirty="0">
                <a:solidFill>
                  <a:srgbClr val="008000"/>
                </a:solidFill>
                <a:latin typeface="Menlo" panose="020B0609030804020204" pitchFamily="49" charset="0"/>
              </a:rPr>
              <a:t>            // Do Excel stuff</a:t>
            </a:r>
            <a:endParaRPr lang="en-US" sz="1200" b="0" dirty="0">
              <a:solidFill>
                <a:srgbClr val="000000"/>
              </a:solidFill>
              <a:latin typeface="Menlo" panose="020B0609030804020204" pitchFamily="49" charset="0"/>
            </a:endParaRPr>
          </a:p>
          <a:p>
            <a:r>
              <a:rPr lang="en-US" sz="1200" b="0" dirty="0">
                <a:solidFill>
                  <a:srgbClr val="00108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load</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obj</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obtions</a:t>
            </a:r>
            <a:r>
              <a:rPr lang="en-US" sz="1200" b="0" dirty="0">
                <a:solidFill>
                  <a:srgbClr val="000000"/>
                </a:solidFill>
                <a:latin typeface="Menlo" panose="020B0609030804020204" pitchFamily="49" charset="0"/>
              </a:rPr>
              <a:t>);</a:t>
            </a:r>
          </a:p>
          <a:p>
            <a:r>
              <a:rPr lang="en-US" sz="1200" b="0" dirty="0">
                <a:solidFill>
                  <a:srgbClr val="AF00DB"/>
                </a:solidFill>
                <a:latin typeface="Menlo" panose="020B0609030804020204" pitchFamily="49" charset="0"/>
              </a:rPr>
              <a:t>            return</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sync</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then</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=&gt;</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Do more Excel stuff</a:t>
            </a:r>
            <a:endParaRPr lang="en-US" sz="1200" b="0" dirty="0">
              <a:solidFill>
                <a:srgbClr val="000000"/>
              </a:solidFill>
              <a:latin typeface="Menlo" panose="020B0609030804020204" pitchFamily="49" charset="0"/>
            </a:endParaRP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catch</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 {</a:t>
            </a:r>
          </a:p>
          <a:p>
            <a:r>
              <a:rPr lang="en-US" sz="1200" b="0" dirty="0">
                <a:solidFill>
                  <a:srgbClr val="267F99"/>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"Error: "</a:t>
            </a:r>
            <a:r>
              <a:rPr lang="en-US" sz="1200" b="0" dirty="0">
                <a:solidFill>
                  <a:srgbClr val="000000"/>
                </a:solidFill>
                <a:latin typeface="Menlo" panose="020B0609030804020204" pitchFamily="49" charset="0"/>
              </a:rPr>
              <a:t> + </a:t>
            </a:r>
            <a:r>
              <a:rPr lang="en-US" sz="1200" b="0" dirty="0" err="1">
                <a:solidFill>
                  <a:srgbClr val="267F99"/>
                </a:solidFill>
                <a:latin typeface="Menlo" panose="020B0609030804020204" pitchFamily="49" charset="0"/>
              </a:rPr>
              <a:t>JSON</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stringify</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p:txBody>
      </p:sp>
      <p:grpSp>
        <p:nvGrpSpPr>
          <p:cNvPr id="91" name="Group 90">
            <a:extLst>
              <a:ext uri="{FF2B5EF4-FFF2-40B4-BE49-F238E27FC236}">
                <a16:creationId xmlns:a16="http://schemas.microsoft.com/office/drawing/2014/main" id="{347D7AC3-A58D-244D-AC5E-AFD998B74000}"/>
              </a:ext>
            </a:extLst>
          </p:cNvPr>
          <p:cNvGrpSpPr/>
          <p:nvPr/>
        </p:nvGrpSpPr>
        <p:grpSpPr>
          <a:xfrm>
            <a:off x="4655549" y="1238250"/>
            <a:ext cx="4526551" cy="349250"/>
            <a:chOff x="4655549" y="1238250"/>
            <a:chExt cx="4526551" cy="349250"/>
          </a:xfrm>
        </p:grpSpPr>
        <p:sp>
          <p:nvSpPr>
            <p:cNvPr id="56" name="Rectangle 55">
              <a:extLst>
                <a:ext uri="{FF2B5EF4-FFF2-40B4-BE49-F238E27FC236}">
                  <a16:creationId xmlns:a16="http://schemas.microsoft.com/office/drawing/2014/main" id="{AB4066EE-DD5A-1C45-AC8A-1CB33DD70528}"/>
                </a:ext>
              </a:extLst>
            </p:cNvPr>
            <p:cNvSpPr/>
            <p:nvPr/>
          </p:nvSpPr>
          <p:spPr bwMode="auto">
            <a:xfrm>
              <a:off x="5394960" y="1238250"/>
              <a:ext cx="37871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5C995DC5-F03D-5D46-AA2C-56081836AB7D}"/>
                </a:ext>
              </a:extLst>
            </p:cNvPr>
            <p:cNvCxnSpPr>
              <a:cxnSpLocks/>
            </p:cNvCxnSpPr>
            <p:nvPr/>
          </p:nvCxnSpPr>
          <p:spPr>
            <a:xfrm flipV="1">
              <a:off x="4655549" y="1409700"/>
              <a:ext cx="739411" cy="17780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17B67BC-2FC5-924B-8EDA-66EFDE15BD34}"/>
              </a:ext>
            </a:extLst>
          </p:cNvPr>
          <p:cNvGrpSpPr/>
          <p:nvPr/>
        </p:nvGrpSpPr>
        <p:grpSpPr>
          <a:xfrm>
            <a:off x="4655549" y="1629408"/>
            <a:ext cx="7460251" cy="948691"/>
            <a:chOff x="4655549" y="1629408"/>
            <a:chExt cx="7460251" cy="948691"/>
          </a:xfrm>
        </p:grpSpPr>
        <p:sp>
          <p:nvSpPr>
            <p:cNvPr id="59" name="Rectangle 58">
              <a:extLst>
                <a:ext uri="{FF2B5EF4-FFF2-40B4-BE49-F238E27FC236}">
                  <a16:creationId xmlns:a16="http://schemas.microsoft.com/office/drawing/2014/main" id="{1297F0B2-9D41-104E-B683-1D7299EB94FA}"/>
                </a:ext>
              </a:extLst>
            </p:cNvPr>
            <p:cNvSpPr/>
            <p:nvPr/>
          </p:nvSpPr>
          <p:spPr bwMode="auto">
            <a:xfrm>
              <a:off x="5788659" y="1629408"/>
              <a:ext cx="6327141" cy="948691"/>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C230D6CD-666E-854E-B290-D8F549375FE5}"/>
                </a:ext>
              </a:extLst>
            </p:cNvPr>
            <p:cNvCxnSpPr>
              <a:cxnSpLocks/>
              <a:endCxn id="59" idx="1"/>
            </p:cNvCxnSpPr>
            <p:nvPr/>
          </p:nvCxnSpPr>
          <p:spPr>
            <a:xfrm flipV="1">
              <a:off x="4655549" y="2103754"/>
              <a:ext cx="1133110" cy="33774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CF2C73D3-1C75-EC4B-BFAB-222740BDD4CD}"/>
              </a:ext>
            </a:extLst>
          </p:cNvPr>
          <p:cNvGrpSpPr/>
          <p:nvPr/>
        </p:nvGrpSpPr>
        <p:grpSpPr>
          <a:xfrm>
            <a:off x="4688041" y="2969256"/>
            <a:ext cx="4494059" cy="2745743"/>
            <a:chOff x="4688041" y="2969256"/>
            <a:chExt cx="4494059" cy="2745743"/>
          </a:xfrm>
        </p:grpSpPr>
        <p:sp>
          <p:nvSpPr>
            <p:cNvPr id="60" name="Rectangle 59">
              <a:extLst>
                <a:ext uri="{FF2B5EF4-FFF2-40B4-BE49-F238E27FC236}">
                  <a16:creationId xmlns:a16="http://schemas.microsoft.com/office/drawing/2014/main" id="{E43FD707-0264-DE49-9B86-4B27397C5149}"/>
                </a:ext>
              </a:extLst>
            </p:cNvPr>
            <p:cNvSpPr/>
            <p:nvPr/>
          </p:nvSpPr>
          <p:spPr bwMode="auto">
            <a:xfrm>
              <a:off x="6131560" y="2969256"/>
              <a:ext cx="3050540" cy="2745743"/>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7E3E5DE1-61D1-4B45-B6F2-7A3EBBF64354}"/>
                </a:ext>
              </a:extLst>
            </p:cNvPr>
            <p:cNvCxnSpPr>
              <a:cxnSpLocks/>
            </p:cNvCxnSpPr>
            <p:nvPr/>
          </p:nvCxnSpPr>
          <p:spPr>
            <a:xfrm>
              <a:off x="4688041" y="3258420"/>
              <a:ext cx="1443519" cy="18328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9AC4C38-C950-7E4E-8CD1-C483F68AEF9B}"/>
              </a:ext>
            </a:extLst>
          </p:cNvPr>
          <p:cNvGrpSpPr/>
          <p:nvPr/>
        </p:nvGrpSpPr>
        <p:grpSpPr>
          <a:xfrm>
            <a:off x="4655549" y="3626167"/>
            <a:ext cx="4526551" cy="500237"/>
            <a:chOff x="4655549" y="3626167"/>
            <a:chExt cx="4526551" cy="500237"/>
          </a:xfrm>
        </p:grpSpPr>
        <p:sp>
          <p:nvSpPr>
            <p:cNvPr id="61" name="Rectangle 60">
              <a:extLst>
                <a:ext uri="{FF2B5EF4-FFF2-40B4-BE49-F238E27FC236}">
                  <a16:creationId xmlns:a16="http://schemas.microsoft.com/office/drawing/2014/main" id="{3E870C6A-92B2-1540-BBBC-EA7321936D87}"/>
                </a:ext>
              </a:extLst>
            </p:cNvPr>
            <p:cNvSpPr/>
            <p:nvPr/>
          </p:nvSpPr>
          <p:spPr bwMode="auto">
            <a:xfrm>
              <a:off x="6499860" y="3626167"/>
              <a:ext cx="26822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129A99B3-A046-F546-BF19-E90C236F6B15}"/>
                </a:ext>
              </a:extLst>
            </p:cNvPr>
            <p:cNvCxnSpPr>
              <a:cxnSpLocks/>
              <a:endCxn id="61" idx="1"/>
            </p:cNvCxnSpPr>
            <p:nvPr/>
          </p:nvCxnSpPr>
          <p:spPr>
            <a:xfrm flipV="1">
              <a:off x="4655549" y="3800792"/>
              <a:ext cx="1844311" cy="325612"/>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BF4F74B3-1CF2-3E4F-BB21-875B77E6AD21}"/>
              </a:ext>
            </a:extLst>
          </p:cNvPr>
          <p:cNvGrpSpPr/>
          <p:nvPr/>
        </p:nvGrpSpPr>
        <p:grpSpPr>
          <a:xfrm>
            <a:off x="4655549" y="3991924"/>
            <a:ext cx="3993151" cy="1002464"/>
            <a:chOff x="4655549" y="3991924"/>
            <a:chExt cx="3993151" cy="1002464"/>
          </a:xfrm>
        </p:grpSpPr>
        <p:sp>
          <p:nvSpPr>
            <p:cNvPr id="62" name="Rectangle 61">
              <a:extLst>
                <a:ext uri="{FF2B5EF4-FFF2-40B4-BE49-F238E27FC236}">
                  <a16:creationId xmlns:a16="http://schemas.microsoft.com/office/drawing/2014/main" id="{0E2A9558-7777-9743-A9C3-27BA60F3BA15}"/>
                </a:ext>
              </a:extLst>
            </p:cNvPr>
            <p:cNvSpPr/>
            <p:nvPr/>
          </p:nvSpPr>
          <p:spPr bwMode="auto">
            <a:xfrm>
              <a:off x="6499860" y="3991924"/>
              <a:ext cx="21488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3BD47C9B-388F-4046-86FA-1D5CC38C82EA}"/>
                </a:ext>
              </a:extLst>
            </p:cNvPr>
            <p:cNvCxnSpPr>
              <a:cxnSpLocks/>
              <a:endCxn id="62" idx="1"/>
            </p:cNvCxnSpPr>
            <p:nvPr/>
          </p:nvCxnSpPr>
          <p:spPr>
            <a:xfrm flipV="1">
              <a:off x="4655549" y="4166549"/>
              <a:ext cx="1844311" cy="82783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2E219DD-CA1A-4143-A356-489BD0A28F27}"/>
              </a:ext>
            </a:extLst>
          </p:cNvPr>
          <p:cNvGrpSpPr/>
          <p:nvPr/>
        </p:nvGrpSpPr>
        <p:grpSpPr>
          <a:xfrm>
            <a:off x="4655549" y="4341173"/>
            <a:ext cx="4381771" cy="1516733"/>
            <a:chOff x="4655549" y="4341173"/>
            <a:chExt cx="4381771" cy="1516733"/>
          </a:xfrm>
        </p:grpSpPr>
        <p:sp>
          <p:nvSpPr>
            <p:cNvPr id="63" name="Rectangle 62">
              <a:extLst>
                <a:ext uri="{FF2B5EF4-FFF2-40B4-BE49-F238E27FC236}">
                  <a16:creationId xmlns:a16="http://schemas.microsoft.com/office/drawing/2014/main" id="{10F17A52-655B-F74B-BB49-FC5095BA6CB7}"/>
                </a:ext>
              </a:extLst>
            </p:cNvPr>
            <p:cNvSpPr/>
            <p:nvPr/>
          </p:nvSpPr>
          <p:spPr bwMode="auto">
            <a:xfrm>
              <a:off x="6499860" y="4341173"/>
              <a:ext cx="2537460"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0EFD16C8-B9AF-D948-AE1B-B29E263D4D22}"/>
                </a:ext>
              </a:extLst>
            </p:cNvPr>
            <p:cNvCxnSpPr>
              <a:cxnSpLocks/>
              <a:endCxn id="63" idx="1"/>
            </p:cNvCxnSpPr>
            <p:nvPr/>
          </p:nvCxnSpPr>
          <p:spPr>
            <a:xfrm flipV="1">
              <a:off x="4655549" y="4816896"/>
              <a:ext cx="1844311" cy="10410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D9C0641-09ED-5546-A133-99FABF348490}"/>
              </a:ext>
            </a:extLst>
          </p:cNvPr>
          <p:cNvGrpSpPr/>
          <p:nvPr/>
        </p:nvGrpSpPr>
        <p:grpSpPr>
          <a:xfrm>
            <a:off x="4655549" y="5712631"/>
            <a:ext cx="6301753" cy="985233"/>
            <a:chOff x="4655549" y="5712631"/>
            <a:chExt cx="6301753" cy="985233"/>
          </a:xfrm>
        </p:grpSpPr>
        <p:sp>
          <p:nvSpPr>
            <p:cNvPr id="64" name="Rectangle 63">
              <a:extLst>
                <a:ext uri="{FF2B5EF4-FFF2-40B4-BE49-F238E27FC236}">
                  <a16:creationId xmlns:a16="http://schemas.microsoft.com/office/drawing/2014/main" id="{5F1076E6-6FAB-3E42-A47E-66BA6831FB36}"/>
                </a:ext>
              </a:extLst>
            </p:cNvPr>
            <p:cNvSpPr/>
            <p:nvPr/>
          </p:nvSpPr>
          <p:spPr bwMode="auto">
            <a:xfrm>
              <a:off x="6131560" y="5712631"/>
              <a:ext cx="4825742"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34A5B69D-9239-E943-89CA-8465DD0F7A8B}"/>
                </a:ext>
              </a:extLst>
            </p:cNvPr>
            <p:cNvCxnSpPr>
              <a:cxnSpLocks/>
              <a:endCxn id="64" idx="1"/>
            </p:cNvCxnSpPr>
            <p:nvPr/>
          </p:nvCxnSpPr>
          <p:spPr>
            <a:xfrm flipV="1">
              <a:off x="4655549" y="6188354"/>
              <a:ext cx="1476011" cy="5095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504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nodeType="afterEffect">
                                  <p:stCondLst>
                                    <p:cond delay="0"/>
                                  </p:stCondLst>
                                  <p:childTnLst>
                                    <p:set>
                                      <p:cBhvr>
                                        <p:cTn id="41" dur="1" fill="hold">
                                          <p:stCondLst>
                                            <p:cond delay="0"/>
                                          </p:stCondLst>
                                        </p:cTn>
                                        <p:tgtEl>
                                          <p:spTgt spid="9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9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291318" cy="382874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Hierarchy of a workbook</a:t>
            </a:r>
          </a:p>
          <a:p>
            <a:pPr lvl="0">
              <a:lnSpc>
                <a:spcPct val="90000"/>
              </a:lnSpc>
              <a:spcBef>
                <a:spcPts val="600"/>
              </a:spcBef>
            </a:pPr>
            <a:r>
              <a:rPr lang="en-US" sz="1600" dirty="0" err="1">
                <a:solidFill>
                  <a:srgbClr val="2F2F2F"/>
                </a:solidFill>
              </a:rPr>
              <a:t>Office.js</a:t>
            </a:r>
            <a:r>
              <a:rPr lang="en-US" sz="1600" dirty="0">
                <a:solidFill>
                  <a:srgbClr val="2F2F2F"/>
                </a:solidFill>
              </a:rPr>
              <a:t> provides context to an Excel workbook through </a:t>
            </a:r>
            <a:r>
              <a:rPr lang="en-US" sz="1600" dirty="0" err="1">
                <a:solidFill>
                  <a:srgbClr val="2F2F2F"/>
                </a:solidFill>
              </a:rPr>
              <a:t>Excel.run</a:t>
            </a:r>
            <a:r>
              <a:rPr lang="en-US" sz="1600" dirty="0">
                <a:solidFill>
                  <a:srgbClr val="2F2F2F"/>
                </a:solidFill>
              </a:rPr>
              <a:t> and the </a:t>
            </a:r>
            <a:r>
              <a:rPr lang="en-US" sz="1600" dirty="0" err="1">
                <a:solidFill>
                  <a:srgbClr val="2F2F2F"/>
                </a:solidFill>
              </a:rPr>
              <a:t>context.workbook</a:t>
            </a:r>
            <a:r>
              <a:rPr lang="en-US" sz="1600" dirty="0">
                <a:solidFill>
                  <a:srgbClr val="2F2F2F"/>
                </a:solidFill>
              </a:rPr>
              <a:t> property. </a:t>
            </a:r>
          </a:p>
          <a:p>
            <a:pPr lvl="0">
              <a:lnSpc>
                <a:spcPct val="90000"/>
              </a:lnSpc>
              <a:spcBef>
                <a:spcPts val="600"/>
              </a:spcBef>
            </a:pPr>
            <a:r>
              <a:rPr lang="en-US" sz="1600" dirty="0">
                <a:solidFill>
                  <a:srgbClr val="2F2F2F"/>
                </a:solidFill>
                <a:latin typeface="+mj-lt"/>
              </a:rPr>
              <a:t>The workbook contains worksheets, which contains a number of collections, including charts, tables, </a:t>
            </a:r>
            <a:r>
              <a:rPr lang="en-US" sz="1600" dirty="0" err="1">
                <a:solidFill>
                  <a:srgbClr val="2F2F2F"/>
                </a:solidFill>
                <a:latin typeface="+mj-lt"/>
              </a:rPr>
              <a:t>pivotTables</a:t>
            </a:r>
            <a:r>
              <a:rPr lang="en-US" sz="1600" dirty="0">
                <a:solidFill>
                  <a:srgbClr val="2F2F2F"/>
                </a:solidFill>
                <a:latin typeface="+mj-lt"/>
              </a:rPr>
              <a:t>, and more.</a:t>
            </a:r>
          </a:p>
          <a:p>
            <a:pPr lvl="0">
              <a:lnSpc>
                <a:spcPct val="90000"/>
              </a:lnSpc>
              <a:spcBef>
                <a:spcPts val="600"/>
              </a:spcBef>
            </a:pPr>
            <a:r>
              <a:rPr lang="en-US" sz="1600" dirty="0">
                <a:solidFill>
                  <a:srgbClr val="2F2F2F"/>
                </a:solidFill>
                <a:latin typeface="+mj-lt"/>
              </a:rPr>
              <a:t>Many objects within a worksheet can be accessed directly from the workbook object, including tables and </a:t>
            </a:r>
            <a:r>
              <a:rPr lang="en-US" sz="1600" dirty="0" err="1">
                <a:solidFill>
                  <a:srgbClr val="2F2F2F"/>
                </a:solidFill>
                <a:latin typeface="+mj-lt"/>
              </a:rPr>
              <a:t>pivotTables</a:t>
            </a:r>
            <a:r>
              <a:rPr lang="en-US" sz="1600" dirty="0">
                <a:solidFill>
                  <a:srgbClr val="2F2F2F"/>
                </a:solidFill>
                <a:latin typeface="+mj-lt"/>
              </a:rPr>
              <a: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Worksheets</a:t>
            </a:r>
          </a:p>
          <a:p>
            <a:pPr lvl="0">
              <a:lnSpc>
                <a:spcPct val="90000"/>
              </a:lnSpc>
              <a:spcBef>
                <a:spcPts val="600"/>
              </a:spcBef>
            </a:pPr>
            <a:r>
              <a:rPr lang="en-US" sz="1600" dirty="0">
                <a:solidFill>
                  <a:srgbClr val="2F2F2F"/>
                </a:solidFill>
                <a:latin typeface="Segoe UI Semibold"/>
              </a:rPr>
              <a:t>Worksheets are aware of their siblings using </a:t>
            </a:r>
            <a:r>
              <a:rPr lang="en-US" sz="1600" dirty="0" err="1">
                <a:solidFill>
                  <a:srgbClr val="2F2F2F"/>
                </a:solidFill>
                <a:latin typeface="Segoe UI Semibold"/>
              </a:rPr>
              <a:t>getNext</a:t>
            </a:r>
            <a:r>
              <a:rPr lang="en-US" sz="1600" dirty="0">
                <a:solidFill>
                  <a:srgbClr val="2F2F2F"/>
                </a:solidFill>
                <a:latin typeface="Segoe UI Semibold"/>
              </a:rPr>
              <a:t> and </a:t>
            </a:r>
            <a:r>
              <a:rPr lang="en-US" sz="1600" dirty="0" err="1">
                <a:solidFill>
                  <a:srgbClr val="2F2F2F"/>
                </a:solidFill>
                <a:latin typeface="Segoe UI Semibold"/>
              </a:rPr>
              <a:t>getPrevious</a:t>
            </a:r>
            <a:r>
              <a:rPr lang="en-US" sz="1600" dirty="0">
                <a:solidFill>
                  <a:srgbClr val="2F2F2F"/>
                </a:solidFill>
                <a:latin typeface="Segoe UI Semibold"/>
              </a:rPr>
              <a:t> operations.</a:t>
            </a:r>
          </a:p>
          <a:p>
            <a:pPr lvl="0">
              <a:lnSpc>
                <a:spcPct val="90000"/>
              </a:lnSpc>
              <a:spcBef>
                <a:spcPts val="600"/>
              </a:spcBef>
            </a:pPr>
            <a:r>
              <a:rPr lang="en-US" sz="1600" dirty="0">
                <a:solidFill>
                  <a:srgbClr val="2F2F2F"/>
                </a:solidFill>
                <a:latin typeface="Segoe UI Semibold"/>
              </a:rPr>
              <a:t>You can get the active worksheet using </a:t>
            </a:r>
            <a:r>
              <a:rPr lang="en-US" sz="1600" dirty="0" err="1">
                <a:solidFill>
                  <a:srgbClr val="2F2F2F"/>
                </a:solidFill>
                <a:latin typeface="Segoe UI Semibold"/>
              </a:rPr>
              <a:t>workbook.worksheets.getActiveWorkshee</a:t>
            </a:r>
            <a:r>
              <a:rPr lang="en-US" sz="1600" dirty="0">
                <a:solidFill>
                  <a:srgbClr val="2F2F2F"/>
                </a:solidFill>
                <a:latin typeface="Segoe UI Semibold"/>
              </a:rPr>
              <a:t>() and set the active worksheet using </a:t>
            </a:r>
            <a:r>
              <a:rPr lang="en-US" sz="1600" dirty="0" err="1">
                <a:solidFill>
                  <a:srgbClr val="2F2F2F"/>
                </a:solidFill>
                <a:latin typeface="Segoe UI Semibold"/>
              </a:rPr>
              <a:t>worksheet.activate</a:t>
            </a:r>
            <a:r>
              <a:rPr lang="en-US" sz="1600" dirty="0">
                <a:solidFill>
                  <a:srgbClr val="2F2F2F"/>
                </a:solidFill>
                <a:latin typeface="Segoe UI Semibold"/>
              </a:rPr>
              <a:t>().</a:t>
            </a:r>
          </a:p>
          <a:p>
            <a:pPr lvl="0">
              <a:lnSpc>
                <a:spcPct val="90000"/>
              </a:lnSpc>
              <a:spcBef>
                <a:spcPts val="600"/>
              </a:spcBef>
            </a:pPr>
            <a:r>
              <a:rPr lang="en-US" sz="1600" dirty="0" err="1">
                <a:solidFill>
                  <a:srgbClr val="2F2F2F"/>
                </a:solidFill>
                <a:latin typeface="Segoe UI Semibold"/>
              </a:rPr>
              <a:t>Office.js</a:t>
            </a:r>
            <a:r>
              <a:rPr lang="en-US" sz="1600" dirty="0">
                <a:solidFill>
                  <a:srgbClr val="2F2F2F"/>
                </a:solidFill>
                <a:latin typeface="Segoe UI Semibold"/>
              </a:rPr>
              <a:t> also offers a number of worksheet events such as </a:t>
            </a:r>
            <a:r>
              <a:rPr lang="en-US" sz="1600" dirty="0" err="1">
                <a:solidFill>
                  <a:srgbClr val="2F2F2F"/>
                </a:solidFill>
                <a:latin typeface="Segoe UI Semibold"/>
              </a:rPr>
              <a:t>onActivated</a:t>
            </a:r>
            <a:r>
              <a:rPr lang="en-US" sz="1600" dirty="0">
                <a:solidFill>
                  <a:srgbClr val="2F2F2F"/>
                </a:solidFill>
                <a:latin typeface="Segoe UI Semibold"/>
              </a:rPr>
              <a:t>, </a:t>
            </a:r>
            <a:r>
              <a:rPr lang="en-US" sz="1600" dirty="0" err="1">
                <a:solidFill>
                  <a:srgbClr val="2F2F2F"/>
                </a:solidFill>
                <a:latin typeface="Segoe UI Semibold"/>
              </a:rPr>
              <a:t>onDeactivated</a:t>
            </a:r>
            <a:r>
              <a:rPr lang="en-US" sz="1600" dirty="0">
                <a:solidFill>
                  <a:srgbClr val="2F2F2F"/>
                </a:solidFill>
                <a:latin typeface="Segoe UI Semibold"/>
              </a:rPr>
              <a:t>, </a:t>
            </a:r>
            <a:r>
              <a:rPr lang="en-US" sz="1600" dirty="0" err="1">
                <a:solidFill>
                  <a:srgbClr val="2F2F2F"/>
                </a:solidFill>
                <a:latin typeface="Segoe UI Semibold"/>
              </a:rPr>
              <a:t>onSelectionChanged</a:t>
            </a:r>
            <a:r>
              <a:rPr lang="en-US" sz="1600" dirty="0">
                <a:solidFill>
                  <a:srgbClr val="2F2F2F"/>
                </a:solidFill>
                <a:latin typeface="Segoe UI Semibold"/>
              </a:rPr>
              <a:t> and more.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Excel object hierarchy</a:t>
            </a:r>
          </a:p>
        </p:txBody>
      </p:sp>
      <p:sp>
        <p:nvSpPr>
          <p:cNvPr id="3" name="Rectangle 2" descr="Diagram of the object hierarchy in Excel, with a root workbook containing a collection of worksheets, each with a collections of tables, charts, and more.">
            <a:extLst>
              <a:ext uri="{FF2B5EF4-FFF2-40B4-BE49-F238E27FC236}">
                <a16:creationId xmlns:a16="http://schemas.microsoft.com/office/drawing/2014/main" id="{54F7E05E-618B-E942-AAD7-E79B457BD650}"/>
              </a:ext>
            </a:extLst>
          </p:cNvPr>
          <p:cNvSpPr/>
          <p:nvPr/>
        </p:nvSpPr>
        <p:spPr bwMode="auto">
          <a:xfrm>
            <a:off x="7848600" y="1356360"/>
            <a:ext cx="4149725" cy="515472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451AF093-DA3F-BD4C-A515-546E6E90B2C7}"/>
              </a:ext>
            </a:extLst>
          </p:cNvPr>
          <p:cNvSpPr/>
          <p:nvPr/>
        </p:nvSpPr>
        <p:spPr bwMode="auto">
          <a:xfrm>
            <a:off x="8092440" y="2026920"/>
            <a:ext cx="3657600" cy="19507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E0223F-6678-0A49-8DD7-5CBD637A5FD5}"/>
              </a:ext>
            </a:extLst>
          </p:cNvPr>
          <p:cNvSpPr/>
          <p:nvPr/>
        </p:nvSpPr>
        <p:spPr bwMode="auto">
          <a:xfrm>
            <a:off x="8252460" y="2510136"/>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A083437-7035-9147-BF06-EFD4AC37F876}"/>
              </a:ext>
            </a:extLst>
          </p:cNvPr>
          <p:cNvSpPr txBox="1"/>
          <p:nvPr/>
        </p:nvSpPr>
        <p:spPr>
          <a:xfrm>
            <a:off x="7844155" y="1399056"/>
            <a:ext cx="161999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workbook</a:t>
            </a:r>
          </a:p>
        </p:txBody>
      </p:sp>
      <p:sp>
        <p:nvSpPr>
          <p:cNvPr id="14" name="TextBox 13">
            <a:extLst>
              <a:ext uri="{FF2B5EF4-FFF2-40B4-BE49-F238E27FC236}">
                <a16:creationId xmlns:a16="http://schemas.microsoft.com/office/drawing/2014/main" id="{D916EF1E-CB35-3D4A-BA56-1D384046C79F}"/>
              </a:ext>
            </a:extLst>
          </p:cNvPr>
          <p:cNvSpPr txBox="1"/>
          <p:nvPr/>
        </p:nvSpPr>
        <p:spPr>
          <a:xfrm>
            <a:off x="8092440" y="1924183"/>
            <a:ext cx="16827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worksheet</a:t>
            </a:r>
          </a:p>
        </p:txBody>
      </p:sp>
      <p:sp>
        <p:nvSpPr>
          <p:cNvPr id="16" name="TextBox 15">
            <a:extLst>
              <a:ext uri="{FF2B5EF4-FFF2-40B4-BE49-F238E27FC236}">
                <a16:creationId xmlns:a16="http://schemas.microsoft.com/office/drawing/2014/main" id="{5671F891-DFF2-3F45-B819-882BFBFE948E}"/>
              </a:ext>
            </a:extLst>
          </p:cNvPr>
          <p:cNvSpPr txBox="1"/>
          <p:nvPr/>
        </p:nvSpPr>
        <p:spPr>
          <a:xfrm>
            <a:off x="8277264" y="2515934"/>
            <a:ext cx="10019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table</a:t>
            </a:r>
          </a:p>
        </p:txBody>
      </p:sp>
      <p:sp>
        <p:nvSpPr>
          <p:cNvPr id="18" name="Rectangle 17">
            <a:extLst>
              <a:ext uri="{FF2B5EF4-FFF2-40B4-BE49-F238E27FC236}">
                <a16:creationId xmlns:a16="http://schemas.microsoft.com/office/drawing/2014/main" id="{BDA0B92B-B01D-124E-BBE7-4EB3CC66FD53}"/>
              </a:ext>
            </a:extLst>
          </p:cNvPr>
          <p:cNvSpPr/>
          <p:nvPr/>
        </p:nvSpPr>
        <p:spPr bwMode="auto">
          <a:xfrm>
            <a:off x="8252460" y="3180696"/>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08A25C47-2691-AB4B-B4C9-0FB7B7B5B792}"/>
              </a:ext>
            </a:extLst>
          </p:cNvPr>
          <p:cNvSpPr txBox="1"/>
          <p:nvPr/>
        </p:nvSpPr>
        <p:spPr>
          <a:xfrm>
            <a:off x="8277264" y="3186494"/>
            <a:ext cx="1018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chart</a:t>
            </a:r>
          </a:p>
        </p:txBody>
      </p:sp>
      <p:sp>
        <p:nvSpPr>
          <p:cNvPr id="20" name="Rectangle 19">
            <a:extLst>
              <a:ext uri="{FF2B5EF4-FFF2-40B4-BE49-F238E27FC236}">
                <a16:creationId xmlns:a16="http://schemas.microsoft.com/office/drawing/2014/main" id="{6ADA7E85-84D2-934E-B3E1-6F7502E66489}"/>
              </a:ext>
            </a:extLst>
          </p:cNvPr>
          <p:cNvSpPr/>
          <p:nvPr/>
        </p:nvSpPr>
        <p:spPr bwMode="auto">
          <a:xfrm>
            <a:off x="8092440" y="4246437"/>
            <a:ext cx="3657600" cy="19507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595E4A62-40BD-9649-9EDB-F7559806651F}"/>
              </a:ext>
            </a:extLst>
          </p:cNvPr>
          <p:cNvSpPr/>
          <p:nvPr/>
        </p:nvSpPr>
        <p:spPr bwMode="auto">
          <a:xfrm>
            <a:off x="8252460" y="4729653"/>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03EA454B-32B0-0648-8EA9-7E7A32C7E73C}"/>
              </a:ext>
            </a:extLst>
          </p:cNvPr>
          <p:cNvSpPr txBox="1"/>
          <p:nvPr/>
        </p:nvSpPr>
        <p:spPr>
          <a:xfrm>
            <a:off x="8092440" y="4143700"/>
            <a:ext cx="16827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worksheet</a:t>
            </a:r>
          </a:p>
        </p:txBody>
      </p:sp>
      <p:sp>
        <p:nvSpPr>
          <p:cNvPr id="23" name="TextBox 22">
            <a:extLst>
              <a:ext uri="{FF2B5EF4-FFF2-40B4-BE49-F238E27FC236}">
                <a16:creationId xmlns:a16="http://schemas.microsoft.com/office/drawing/2014/main" id="{77E1D3A6-69CA-B448-A193-9C42220CC7AB}"/>
              </a:ext>
            </a:extLst>
          </p:cNvPr>
          <p:cNvSpPr txBox="1"/>
          <p:nvPr/>
        </p:nvSpPr>
        <p:spPr>
          <a:xfrm>
            <a:off x="8277264" y="4735451"/>
            <a:ext cx="10019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table</a:t>
            </a:r>
          </a:p>
        </p:txBody>
      </p:sp>
      <p:sp>
        <p:nvSpPr>
          <p:cNvPr id="24" name="Rectangle 23">
            <a:extLst>
              <a:ext uri="{FF2B5EF4-FFF2-40B4-BE49-F238E27FC236}">
                <a16:creationId xmlns:a16="http://schemas.microsoft.com/office/drawing/2014/main" id="{061F8F55-1FF9-794D-86EC-F555C9CE190C}"/>
              </a:ext>
            </a:extLst>
          </p:cNvPr>
          <p:cNvSpPr/>
          <p:nvPr/>
        </p:nvSpPr>
        <p:spPr bwMode="auto">
          <a:xfrm>
            <a:off x="8252460" y="5400213"/>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202EEA9F-2F49-A148-A8CD-99DC53EEE183}"/>
              </a:ext>
            </a:extLst>
          </p:cNvPr>
          <p:cNvSpPr txBox="1"/>
          <p:nvPr/>
        </p:nvSpPr>
        <p:spPr>
          <a:xfrm>
            <a:off x="8277264" y="5406011"/>
            <a:ext cx="1018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chart</a:t>
            </a:r>
          </a:p>
        </p:txBody>
      </p:sp>
    </p:spTree>
    <p:extLst>
      <p:ext uri="{BB962C8B-B14F-4D97-AF65-F5344CB8AC3E}">
        <p14:creationId xmlns:p14="http://schemas.microsoft.com/office/powerpoint/2010/main" val="28702594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529991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Ranges</a:t>
            </a:r>
          </a:p>
          <a:p>
            <a:pPr lvl="0">
              <a:lnSpc>
                <a:spcPct val="90000"/>
              </a:lnSpc>
              <a:spcBef>
                <a:spcPts val="600"/>
              </a:spcBef>
            </a:pPr>
            <a:r>
              <a:rPr lang="en-US" sz="1600" dirty="0">
                <a:solidFill>
                  <a:srgbClr val="2F2F2F"/>
                </a:solidFill>
                <a:latin typeface="+mj-lt"/>
              </a:rPr>
              <a:t>A range represents a set of one or more contiguous cells such as a cell, a row, a column, block of cells, etc.</a:t>
            </a:r>
          </a:p>
          <a:p>
            <a:pPr lvl="0">
              <a:lnSpc>
                <a:spcPct val="90000"/>
              </a:lnSpc>
              <a:spcBef>
                <a:spcPts val="600"/>
              </a:spcBef>
            </a:pPr>
            <a:r>
              <a:rPr lang="en-US" sz="1600" dirty="0">
                <a:solidFill>
                  <a:srgbClr val="2F2F2F"/>
                </a:solidFill>
              </a:rPr>
              <a:t>You can get a range object with </a:t>
            </a:r>
            <a:r>
              <a:rPr lang="en-US" sz="1600" dirty="0" err="1">
                <a:solidFill>
                  <a:srgbClr val="2F2F2F"/>
                </a:solidFill>
              </a:rPr>
              <a:t>Office.js</a:t>
            </a:r>
            <a:r>
              <a:rPr lang="en-US" sz="1600" dirty="0">
                <a:solidFill>
                  <a:srgbClr val="2F2F2F"/>
                </a:solidFill>
              </a:rPr>
              <a:t> using a worksheet and address (ex: “A1:D4” represents a range from </a:t>
            </a:r>
            <a:r>
              <a:rPr lang="en-US" sz="1600" dirty="0" err="1">
                <a:solidFill>
                  <a:srgbClr val="2F2F2F"/>
                </a:solidFill>
              </a:rPr>
              <a:t>topLeft</a:t>
            </a:r>
            <a:r>
              <a:rPr lang="en-US" sz="1600" dirty="0">
                <a:solidFill>
                  <a:srgbClr val="2F2F2F"/>
                </a:solidFill>
              </a:rPr>
              <a:t> to </a:t>
            </a:r>
            <a:r>
              <a:rPr lang="en-US" sz="1600" dirty="0" err="1">
                <a:solidFill>
                  <a:srgbClr val="2F2F2F"/>
                </a:solidFill>
              </a:rPr>
              <a:t>bottomRight</a:t>
            </a:r>
            <a:r>
              <a:rPr lang="en-US" sz="1600" dirty="0">
                <a:solidFill>
                  <a:srgbClr val="2F2F2F"/>
                </a:solidFill>
              </a:rPr>
              <a:t> cells)</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Tables</a:t>
            </a:r>
          </a:p>
          <a:p>
            <a:pPr lvl="0">
              <a:lnSpc>
                <a:spcPct val="90000"/>
              </a:lnSpc>
              <a:spcBef>
                <a:spcPts val="600"/>
              </a:spcBef>
            </a:pPr>
            <a:r>
              <a:rPr lang="en-US" sz="1600" dirty="0">
                <a:solidFill>
                  <a:srgbClr val="2F2F2F"/>
                </a:solidFill>
              </a:rPr>
              <a:t>A table is established based on a range of data.</a:t>
            </a:r>
          </a:p>
          <a:p>
            <a:pPr lvl="0">
              <a:lnSpc>
                <a:spcPct val="90000"/>
              </a:lnSpc>
              <a:spcBef>
                <a:spcPts val="600"/>
              </a:spcBef>
            </a:pPr>
            <a:r>
              <a:rPr lang="en-US" sz="1600" dirty="0">
                <a:solidFill>
                  <a:srgbClr val="2F2F2F"/>
                </a:solidFill>
                <a:latin typeface="Segoe UI Semibold"/>
              </a:rPr>
              <a:t>The </a:t>
            </a:r>
            <a:r>
              <a:rPr lang="en-US" sz="1600" dirty="0" err="1">
                <a:solidFill>
                  <a:srgbClr val="2F2F2F"/>
                </a:solidFill>
                <a:latin typeface="Segoe UI Semibold"/>
              </a:rPr>
              <a:t>tables.add</a:t>
            </a:r>
            <a:r>
              <a:rPr lang="en-US" sz="1600" dirty="0">
                <a:solidFill>
                  <a:srgbClr val="2F2F2F"/>
                </a:solidFill>
                <a:latin typeface="Segoe UI Semibold"/>
              </a:rPr>
              <a:t> function accepts a data range with a flag to indicate if the table has headers or not.</a:t>
            </a:r>
          </a:p>
          <a:p>
            <a:pPr lvl="0">
              <a:lnSpc>
                <a:spcPct val="90000"/>
              </a:lnSpc>
              <a:spcBef>
                <a:spcPts val="600"/>
              </a:spcBef>
            </a:pPr>
            <a:r>
              <a:rPr lang="en-US" sz="1600" dirty="0">
                <a:solidFill>
                  <a:srgbClr val="2F2F2F"/>
                </a:solidFill>
                <a:latin typeface="Segoe UI Semibold"/>
              </a:rPr>
              <a:t>Existing tables can be retrieved by name/id or iterated through.</a:t>
            </a:r>
          </a:p>
          <a:p>
            <a:pPr lvl="0">
              <a:lnSpc>
                <a:spcPct val="90000"/>
              </a:lnSpc>
              <a:spcBef>
                <a:spcPts val="600"/>
              </a:spcBef>
            </a:pPr>
            <a:r>
              <a:rPr lang="en-US" sz="1600" dirty="0">
                <a:solidFill>
                  <a:srgbClr val="2F2F2F"/>
                </a:solidFill>
                <a:latin typeface="Segoe UI Semibold"/>
              </a:rPr>
              <a:t>After the table is added, headers and table rows can be added using 2D arrays.</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Headers</a:t>
            </a:r>
          </a:p>
          <a:p>
            <a:pPr lvl="0">
              <a:lnSpc>
                <a:spcPct val="90000"/>
              </a:lnSpc>
              <a:spcBef>
                <a:spcPts val="600"/>
              </a:spcBef>
            </a:pPr>
            <a:r>
              <a:rPr lang="en-US" sz="1600" dirty="0">
                <a:solidFill>
                  <a:srgbClr val="2F2F2F"/>
                </a:solidFill>
                <a:latin typeface="Segoe UI Semibold"/>
              </a:rPr>
              <a:t>A table created with a header flag will use the first row in the data range for its headers.</a:t>
            </a:r>
          </a:p>
          <a:p>
            <a:pPr lvl="0">
              <a:lnSpc>
                <a:spcPct val="90000"/>
              </a:lnSpc>
              <a:spcBef>
                <a:spcPts val="600"/>
              </a:spcBef>
            </a:pPr>
            <a:r>
              <a:rPr lang="en-US" sz="1600" dirty="0">
                <a:solidFill>
                  <a:srgbClr val="2F2F2F"/>
                </a:solidFill>
                <a:latin typeface="Segoe UI Semibold"/>
              </a:rPr>
              <a:t>You can also set header values using the </a:t>
            </a:r>
            <a:r>
              <a:rPr lang="en-US" sz="1600" dirty="0" err="1">
                <a:solidFill>
                  <a:srgbClr val="2F2F2F"/>
                </a:solidFill>
                <a:latin typeface="Segoe UI Semibold"/>
              </a:rPr>
              <a:t>getHeaderRowRange</a:t>
            </a:r>
            <a:r>
              <a:rPr lang="en-US" sz="1600" dirty="0">
                <a:solidFill>
                  <a:srgbClr val="2F2F2F"/>
                </a:solidFill>
                <a:latin typeface="Segoe UI Semibold"/>
              </a:rPr>
              <a:t>().values property with a 2D array.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Tables and headers</a:t>
            </a:r>
          </a:p>
        </p:txBody>
      </p:sp>
      <p:pic>
        <p:nvPicPr>
          <p:cNvPr id="4" name="Picture 3" descr="Screen shot of a table in Excel.">
            <a:extLst>
              <a:ext uri="{FF2B5EF4-FFF2-40B4-BE49-F238E27FC236}">
                <a16:creationId xmlns:a16="http://schemas.microsoft.com/office/drawing/2014/main" id="{0549D5CF-D976-FB43-860C-F21024DB40F0}"/>
              </a:ext>
            </a:extLst>
          </p:cNvPr>
          <p:cNvPicPr>
            <a:picLocks noChangeAspect="1"/>
          </p:cNvPicPr>
          <p:nvPr/>
        </p:nvPicPr>
        <p:blipFill>
          <a:blip r:embed="rId3"/>
          <a:stretch>
            <a:fillRect/>
          </a:stretch>
        </p:blipFill>
        <p:spPr>
          <a:xfrm>
            <a:off x="6576008" y="1500487"/>
            <a:ext cx="5422317" cy="3773262"/>
          </a:xfrm>
          <a:prstGeom prst="rect">
            <a:avLst/>
          </a:prstGeom>
        </p:spPr>
      </p:pic>
    </p:spTree>
    <p:extLst>
      <p:ext uri="{BB962C8B-B14F-4D97-AF65-F5344CB8AC3E}">
        <p14:creationId xmlns:p14="http://schemas.microsoft.com/office/powerpoint/2010/main" val="445741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Tables and headers</a:t>
            </a:r>
          </a:p>
        </p:txBody>
      </p:sp>
      <p:sp>
        <p:nvSpPr>
          <p:cNvPr id="9" name="Text Placeholder 8"/>
          <p:cNvSpPr>
            <a:spLocks noGrp="1"/>
          </p:cNvSpPr>
          <p:nvPr>
            <p:ph type="body" sz="quarter" idx="12"/>
          </p:nvPr>
        </p:nvSpPr>
        <p:spPr>
          <a:xfrm>
            <a:off x="320040" y="1637060"/>
            <a:ext cx="11792032" cy="4671022"/>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range from worksheet</a:t>
            </a:r>
            <a:endParaRPr lang="en-US" sz="20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range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getRange</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A1:D1</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Insert table into current worksheet</a:t>
            </a:r>
          </a:p>
          <a:p>
            <a:pPr>
              <a:lnSpc>
                <a:spcPct val="80000"/>
              </a:lnSpc>
              <a:spcBef>
                <a:spcPts val="300"/>
              </a:spcBef>
            </a:pPr>
            <a:r>
              <a:rPr lang="en-US" sz="2000" b="0" dirty="0" err="1">
                <a:solidFill>
                  <a:srgbClr val="0000FF"/>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table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range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true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name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table by name (can also be performed on worksheet)</a:t>
            </a:r>
            <a:endParaRPr lang="en-US" sz="20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table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header row to table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getHeaderRowRange</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values</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"Date"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"Merchant"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"Category"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"Amount"</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Freeze header row where 1 is the count of rows at top to freeze (0 to unfreeze)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currWorksheet.freezePanes.</a:t>
            </a:r>
            <a:r>
              <a:rPr lang="en-US" sz="2000" b="0" dirty="0" err="1">
                <a:solidFill>
                  <a:srgbClr val="795E26"/>
                </a:solidFill>
                <a:latin typeface="Consolas" panose="020B0609020204030204" pitchFamily="49" charset="0"/>
                <a:cs typeface="Consolas" panose="020B0609020204030204" pitchFamily="49" charset="0"/>
              </a:rPr>
              <a:t>freezeRows</a:t>
            </a:r>
            <a:r>
              <a:rPr lang="en-US" sz="2000" b="0" dirty="0">
                <a:solidFill>
                  <a:srgbClr val="00108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108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58914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Tables and headers (cont.)</a:t>
            </a:r>
          </a:p>
        </p:txBody>
      </p:sp>
      <p:sp>
        <p:nvSpPr>
          <p:cNvPr id="9" name="Text Placeholder 8"/>
          <p:cNvSpPr>
            <a:spLocks noGrp="1"/>
          </p:cNvSpPr>
          <p:nvPr>
            <p:ph type="body" sz="quarter" idx="12"/>
          </p:nvPr>
        </p:nvSpPr>
        <p:spPr>
          <a:xfrm>
            <a:off x="320040" y="1637060"/>
            <a:ext cx="11792032" cy="5705921"/>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Delete the second row in a table (at row index of 1)</a:t>
            </a: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var</a:t>
            </a:r>
            <a:r>
              <a:rPr lang="en-US" sz="2000" b="0" dirty="0">
                <a:solidFill>
                  <a:srgbClr val="0101FD"/>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row</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row</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delete</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8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Update the second row in a table (at row index of 1)</a:t>
            </a: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var</a:t>
            </a:r>
            <a:r>
              <a:rPr lang="en-US" sz="2000" b="0" dirty="0">
                <a:solidFill>
                  <a:srgbClr val="0101FD"/>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row</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row</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values</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"1/15/2017"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"Best For You Organics Company"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"Groceries"</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"97.8"</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8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row(s) to the end of the table (null or -1 for row index appends to end)</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00FF"/>
                </a:solidFill>
                <a:latin typeface="Consolas" panose="020B0609020204030204" pitchFamily="49" charset="0"/>
                <a:cs typeface="Consolas" panose="020B0609020204030204" pitchFamily="49" charset="0"/>
              </a:rPr>
              <a:t>null</a:t>
            </a:r>
            <a:r>
              <a:rPr lang="en-US" sz="2000" b="0" dirty="0">
                <a:solidFill>
                  <a:srgbClr val="000000"/>
                </a:solidFill>
                <a:latin typeface="Consolas" panose="020B0609020204030204" pitchFamily="49" charset="0"/>
                <a:cs typeface="Consolas" panose="020B0609020204030204" pitchFamily="49" charset="0"/>
              </a:rPr>
              <a:t>, [</a:t>
            </a:r>
          </a:p>
          <a:p>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"1/1/2017"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"The Phone Company"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"Communications"</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"120"</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row(s) to the beginning row of the table (at row index of 0)</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cs typeface="Consolas" panose="020B0609020204030204" pitchFamily="49" charset="0"/>
              </a:rPr>
              <a:t>, [</a:t>
            </a:r>
          </a:p>
          <a:p>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"1/10/2017"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"Coho Vineyard"</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"Restaurant"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"33"</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62201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3530197"/>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Filtering</a:t>
            </a:r>
          </a:p>
          <a:p>
            <a:pPr lvl="0">
              <a:lnSpc>
                <a:spcPct val="90000"/>
              </a:lnSpc>
              <a:spcBef>
                <a:spcPts val="600"/>
              </a:spcBef>
            </a:pPr>
            <a:r>
              <a:rPr lang="en-US" sz="1600" dirty="0">
                <a:solidFill>
                  <a:srgbClr val="2F2F2F"/>
                </a:solidFill>
              </a:rPr>
              <a:t>Any column of a table can be filtered using </a:t>
            </a:r>
            <a:r>
              <a:rPr lang="en-US" sz="1600" dirty="0" err="1">
                <a:solidFill>
                  <a:srgbClr val="2F2F2F"/>
                </a:solidFill>
              </a:rPr>
              <a:t>Office.js</a:t>
            </a:r>
            <a:r>
              <a:rPr lang="en-US" sz="1600" dirty="0">
                <a:solidFill>
                  <a:srgbClr val="2F2F2F"/>
                </a:solidFill>
              </a:rPr>
              <a:t>.</a:t>
            </a:r>
          </a:p>
          <a:p>
            <a:pPr lvl="0">
              <a:lnSpc>
                <a:spcPct val="90000"/>
              </a:lnSpc>
              <a:spcBef>
                <a:spcPts val="600"/>
              </a:spcBef>
            </a:pPr>
            <a:r>
              <a:rPr lang="en-US" sz="1600" dirty="0">
                <a:solidFill>
                  <a:srgbClr val="2F2F2F"/>
                </a:solidFill>
              </a:rPr>
              <a:t>Filter a column by getting the column and using the </a:t>
            </a:r>
            <a:r>
              <a:rPr lang="en-US" sz="1600" dirty="0" err="1">
                <a:solidFill>
                  <a:srgbClr val="2F2F2F"/>
                </a:solidFill>
              </a:rPr>
              <a:t>applyValuesFilter</a:t>
            </a:r>
            <a:r>
              <a:rPr lang="en-US" sz="1600" dirty="0">
                <a:solidFill>
                  <a:srgbClr val="2F2F2F"/>
                </a:solidFill>
              </a:rPr>
              <a:t> function on its filter property.</a:t>
            </a:r>
          </a:p>
          <a:p>
            <a:pPr lvl="0">
              <a:lnSpc>
                <a:spcPct val="90000"/>
              </a:lnSpc>
              <a:spcBef>
                <a:spcPts val="600"/>
              </a:spcBef>
            </a:pPr>
            <a:r>
              <a:rPr lang="en-US" sz="1600" dirty="0">
                <a:solidFill>
                  <a:srgbClr val="2F2F2F"/>
                </a:solidFill>
              </a:rPr>
              <a:t>You can also programmatically re-apply filters and clear filters on a table using the table functions </a:t>
            </a:r>
            <a:r>
              <a:rPr lang="en-US" sz="1600" dirty="0" err="1">
                <a:solidFill>
                  <a:srgbClr val="2F2F2F"/>
                </a:solidFill>
              </a:rPr>
              <a:t>reapplyFilters</a:t>
            </a:r>
            <a:r>
              <a:rPr lang="en-US" sz="1600" dirty="0">
                <a:solidFill>
                  <a:srgbClr val="2F2F2F"/>
                </a:solidFill>
              </a:rPr>
              <a:t> and </a:t>
            </a:r>
            <a:r>
              <a:rPr lang="en-US" sz="1600" dirty="0" err="1">
                <a:solidFill>
                  <a:srgbClr val="2F2F2F"/>
                </a:solidFill>
              </a:rPr>
              <a:t>clearFilters</a:t>
            </a:r>
            <a:r>
              <a:rPr lang="en-US" sz="1600" dirty="0">
                <a:solidFill>
                  <a:srgbClr val="2F2F2F"/>
                </a:solidFill>
              </a:rPr>
              <a:t> respectively.</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Sorting</a:t>
            </a:r>
          </a:p>
          <a:p>
            <a:pPr>
              <a:lnSpc>
                <a:spcPct val="90000"/>
              </a:lnSpc>
              <a:spcBef>
                <a:spcPts val="600"/>
              </a:spcBef>
            </a:pPr>
            <a:r>
              <a:rPr lang="en-US" sz="1600" dirty="0">
                <a:solidFill>
                  <a:srgbClr val="2F2F2F"/>
                </a:solidFill>
              </a:rPr>
              <a:t>Table sorting can be applied by passing an array of </a:t>
            </a:r>
            <a:r>
              <a:rPr lang="en-US" sz="1600" dirty="0" err="1">
                <a:solidFill>
                  <a:srgbClr val="2F2F2F"/>
                </a:solidFill>
              </a:rPr>
              <a:t>SortFields</a:t>
            </a:r>
            <a:r>
              <a:rPr lang="en-US" sz="1600" dirty="0">
                <a:solidFill>
                  <a:srgbClr val="2F2F2F"/>
                </a:solidFill>
              </a:rPr>
              <a:t> to the </a:t>
            </a:r>
            <a:r>
              <a:rPr lang="en-US" sz="1600" dirty="0" err="1">
                <a:solidFill>
                  <a:srgbClr val="2F2F2F"/>
                </a:solidFill>
              </a:rPr>
              <a:t>table.sort.apply</a:t>
            </a:r>
            <a:r>
              <a:rPr lang="en-US" sz="1600" dirty="0">
                <a:solidFill>
                  <a:srgbClr val="2F2F2F"/>
                </a:solidFill>
              </a:rPr>
              <a:t>() function.</a:t>
            </a:r>
          </a:p>
          <a:p>
            <a:pPr>
              <a:lnSpc>
                <a:spcPct val="90000"/>
              </a:lnSpc>
              <a:spcBef>
                <a:spcPts val="600"/>
              </a:spcBef>
            </a:pPr>
            <a:r>
              <a:rPr lang="en-US" sz="1600" dirty="0">
                <a:solidFill>
                  <a:srgbClr val="2F2F2F"/>
                </a:solidFill>
              </a:rPr>
              <a:t>You can re-apply and clear table sorts using </a:t>
            </a:r>
            <a:r>
              <a:rPr lang="en-US" sz="1600" dirty="0" err="1">
                <a:solidFill>
                  <a:srgbClr val="2F2F2F"/>
                </a:solidFill>
              </a:rPr>
              <a:t>table.sort.reapply</a:t>
            </a:r>
            <a:r>
              <a:rPr lang="en-US" sz="1600" dirty="0">
                <a:solidFill>
                  <a:srgbClr val="2F2F2F"/>
                </a:solidFill>
              </a:rPr>
              <a:t>() and </a:t>
            </a:r>
            <a:r>
              <a:rPr lang="en-US" sz="1600" dirty="0" err="1">
                <a:solidFill>
                  <a:srgbClr val="2F2F2F"/>
                </a:solidFill>
              </a:rPr>
              <a:t>table.sort.clear</a:t>
            </a:r>
            <a:r>
              <a:rPr lang="en-US" sz="1600" dirty="0">
                <a:solidFill>
                  <a:srgbClr val="2F2F2F"/>
                </a:solidFill>
              </a:rPr>
              <a:t>() respectively.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Filtering and sorting tables</a:t>
            </a:r>
          </a:p>
        </p:txBody>
      </p:sp>
      <p:grpSp>
        <p:nvGrpSpPr>
          <p:cNvPr id="4" name="Group 3" descr="Screen shot of a table in Excel with sorting/filtering menus expanded.">
            <a:extLst>
              <a:ext uri="{FF2B5EF4-FFF2-40B4-BE49-F238E27FC236}">
                <a16:creationId xmlns:a16="http://schemas.microsoft.com/office/drawing/2014/main" id="{33FA015A-5AB5-BC42-9E6C-DE4F1196627B}"/>
              </a:ext>
            </a:extLst>
          </p:cNvPr>
          <p:cNvGrpSpPr/>
          <p:nvPr/>
        </p:nvGrpSpPr>
        <p:grpSpPr>
          <a:xfrm>
            <a:off x="6576007" y="1500487"/>
            <a:ext cx="5422392" cy="3773314"/>
            <a:chOff x="6576007" y="1500487"/>
            <a:chExt cx="5422392" cy="3773314"/>
          </a:xfrm>
        </p:grpSpPr>
        <p:pic>
          <p:nvPicPr>
            <p:cNvPr id="7" name="Picture 6">
              <a:extLst>
                <a:ext uri="{FF2B5EF4-FFF2-40B4-BE49-F238E27FC236}">
                  <a16:creationId xmlns:a16="http://schemas.microsoft.com/office/drawing/2014/main" id="{F3213B45-58BB-894E-8422-CF95561938FE}"/>
                </a:ext>
              </a:extLst>
            </p:cNvPr>
            <p:cNvPicPr>
              <a:picLocks noChangeAspect="1"/>
            </p:cNvPicPr>
            <p:nvPr/>
          </p:nvPicPr>
          <p:blipFill>
            <a:blip r:embed="rId3"/>
            <a:stretch>
              <a:fillRect/>
            </a:stretch>
          </p:blipFill>
          <p:spPr>
            <a:xfrm>
              <a:off x="6576007" y="1500487"/>
              <a:ext cx="5422392" cy="3773314"/>
            </a:xfrm>
            <a:prstGeom prst="rect">
              <a:avLst/>
            </a:prstGeom>
          </p:spPr>
        </p:pic>
        <p:pic>
          <p:nvPicPr>
            <p:cNvPr id="3" name="Picture 2">
              <a:extLst>
                <a:ext uri="{FF2B5EF4-FFF2-40B4-BE49-F238E27FC236}">
                  <a16:creationId xmlns:a16="http://schemas.microsoft.com/office/drawing/2014/main" id="{F6DED17B-3CD5-8341-AD44-C7FC6ADBE5CB}"/>
                </a:ext>
              </a:extLst>
            </p:cNvPr>
            <p:cNvPicPr>
              <a:picLocks noChangeAspect="1"/>
            </p:cNvPicPr>
            <p:nvPr/>
          </p:nvPicPr>
          <p:blipFill>
            <a:blip r:embed="rId4"/>
            <a:stretch>
              <a:fillRect/>
            </a:stretch>
          </p:blipFill>
          <p:spPr>
            <a:xfrm>
              <a:off x="9633097" y="1672552"/>
              <a:ext cx="2044220" cy="3018361"/>
            </a:xfrm>
            <a:prstGeom prst="rect">
              <a:avLst/>
            </a:prstGeom>
          </p:spPr>
        </p:pic>
      </p:grpSp>
    </p:spTree>
    <p:extLst>
      <p:ext uri="{BB962C8B-B14F-4D97-AF65-F5344CB8AC3E}">
        <p14:creationId xmlns:p14="http://schemas.microsoft.com/office/powerpoint/2010/main" val="32323385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4231</Words>
  <Application>Microsoft Macintosh PowerPoint</Application>
  <PresentationFormat>Custom</PresentationFormat>
  <Paragraphs>490</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Menlo</vt:lpstr>
      <vt:lpstr>Segoe UI</vt:lpstr>
      <vt:lpstr>Segoe UI Light</vt:lpstr>
      <vt:lpstr>Segoe UI Semibold</vt:lpstr>
      <vt:lpstr>Segoe UI Semilight</vt:lpstr>
      <vt:lpstr>Wingdings</vt:lpstr>
      <vt:lpstr>Office 365 PPT Template - 2017</vt:lpstr>
      <vt:lpstr>Building Office Add-ins for Microsoft Excel </vt:lpstr>
      <vt:lpstr>PowerPoint Presentation</vt:lpstr>
      <vt:lpstr>Office 365 Platform</vt:lpstr>
      <vt:lpstr>Anatomy of Office.js Add-in for Microsoft Excel</vt:lpstr>
      <vt:lpstr>Excel object hierarchy</vt:lpstr>
      <vt:lpstr>Tables and headers</vt:lpstr>
      <vt:lpstr>Tables and headers</vt:lpstr>
      <vt:lpstr>Tables and headers (cont.)</vt:lpstr>
      <vt:lpstr>Filtering and sorting tables</vt:lpstr>
      <vt:lpstr>Filtering tables</vt:lpstr>
      <vt:lpstr>Sorting tables</vt:lpstr>
      <vt:lpstr>Charts</vt:lpstr>
      <vt:lpstr>Valid chart types</vt:lpstr>
      <vt:lpstr>Chart object properties</vt:lpstr>
      <vt:lpstr>Chart object relationships</vt:lpstr>
      <vt:lpstr>Charts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2020-04-06T15:19:56Z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