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2"/>
  </p:notesMasterIdLst>
  <p:handoutMasterIdLst>
    <p:handoutMasterId r:id="rId13"/>
  </p:handoutMasterIdLst>
  <p:sldIdLst>
    <p:sldId id="281" r:id="rId2"/>
    <p:sldId id="282" r:id="rId3"/>
    <p:sldId id="269" r:id="rId4"/>
    <p:sldId id="1618" r:id="rId5"/>
    <p:sldId id="277" r:id="rId6"/>
    <p:sldId id="265" r:id="rId7"/>
    <p:sldId id="283" r:id="rId8"/>
    <p:sldId id="1617" r:id="rId9"/>
    <p:sldId id="261" r:id="rId10"/>
    <p:sldId id="260"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ing Office Add-ins for Microsoft Excel" id="{7E829F76-CD83-44A3-B3F7-007301260BD8}">
          <p14:sldIdLst>
            <p14:sldId id="281"/>
          </p14:sldIdLst>
        </p14:section>
        <p14:section name="Working with Dialogs" id="{B0BFF9A6-974F-8449-8C5B-AB69438AA832}">
          <p14:sldIdLst>
            <p14:sldId id="282"/>
            <p14:sldId id="269"/>
            <p14:sldId id="1618"/>
            <p14:sldId id="277"/>
            <p14:sldId id="265"/>
          </p14:sldIdLst>
        </p14:section>
        <p14:section name="Summary" id="{0515D85C-C91E-4BDB-B673-651C2D8A364D}">
          <p14:sldIdLst>
            <p14:sldId id="283"/>
            <p14:sldId id="161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782" autoAdjust="0"/>
    <p:restoredTop sz="82063" autoAdjust="0"/>
  </p:normalViewPr>
  <p:slideViewPr>
    <p:cSldViewPr snapToGrid="0">
      <p:cViewPr varScale="1">
        <p:scale>
          <a:sx n="113" d="100"/>
          <a:sy n="113" d="100"/>
        </p:scale>
        <p:origin x="184" y="320"/>
      </p:cViewPr>
      <p:guideLst/>
    </p:cSldViewPr>
  </p:slideViewPr>
  <p:outlineViewPr>
    <p:cViewPr>
      <p:scale>
        <a:sx n="33" d="100"/>
        <a:sy n="33" d="100"/>
      </p:scale>
      <p:origin x="0" y="0"/>
    </p:cViewPr>
  </p:outlineViewPr>
  <p:notesTextViewPr>
    <p:cViewPr>
      <p:scale>
        <a:sx n="100" d="100"/>
        <a:sy n="100" d="100"/>
      </p:scale>
      <p:origin x="0" y="-48"/>
    </p:cViewPr>
  </p:notesTextViewPr>
  <p:sorterViewPr>
    <p:cViewPr>
      <p:scale>
        <a:sx n="75" d="100"/>
        <a:sy n="75" d="100"/>
      </p:scale>
      <p:origin x="0" y="0"/>
    </p:cViewPr>
  </p:sorterViewPr>
  <p:notesViewPr>
    <p:cSldViewPr snapToGrid="0" showGuides="1">
      <p:cViewPr varScale="1">
        <p:scale>
          <a:sx n="61" d="100"/>
          <a:sy n="61" d="100"/>
        </p:scale>
        <p:origin x="3168"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4/6/20 1:54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4/6/20 1:54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4/6/20 1:54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3153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incorporate dialogs in Excel workbooks. You'll learn how to open dialogs and how to submit and retrieve inputs and outputs for the dialog.</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4/6/20 1:58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237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Dialog API is and extension of the user experience you can customize in Office. You can use it to open dialogs from your add-in that interact with the user and your main add-in UX.</a:t>
            </a:r>
          </a:p>
          <a:p>
            <a:endParaRPr lang="en-US" dirty="0"/>
          </a:p>
          <a:p>
            <a:r>
              <a:rPr lang="en-US" dirty="0"/>
              <a:t>The primary scenario for the dialog API is authentication with 3</a:t>
            </a:r>
            <a:r>
              <a:rPr lang="en-US" baseline="30000" dirty="0"/>
              <a:t>rd</a:t>
            </a:r>
            <a:r>
              <a:rPr lang="en-US" dirty="0"/>
              <a:t> party providers. Most identity providers prevent their sign-in experiences from being displayed in an </a:t>
            </a:r>
            <a:r>
              <a:rPr lang="en-US" dirty="0" err="1"/>
              <a:t>iframe</a:t>
            </a:r>
            <a:r>
              <a:rPr lang="en-US" dirty="0"/>
              <a:t> due to click-jacking concerns. This is troublesome with an add-in as they are displayed in </a:t>
            </a:r>
            <a:r>
              <a:rPr lang="en-US" dirty="0" err="1"/>
              <a:t>iframes</a:t>
            </a:r>
            <a:r>
              <a:rPr lang="en-US" dirty="0"/>
              <a:t> in some of the clients such as Office Online. Another challenge with authentication scenarios is predicting the domains that will need to load. In federated sign-in scenarios the potential list of domains could be endless, which again is troublesome in an add-in where all domains need to be registered in the manifest.</a:t>
            </a:r>
          </a:p>
          <a:p>
            <a:endParaRPr lang="en-US" dirty="0"/>
          </a:p>
          <a:p>
            <a:r>
              <a:rPr lang="en-US" dirty="0"/>
              <a:t>It is important to note that Office offers a single sign-on experience specific for Microsoft identities. So if you </a:t>
            </a:r>
            <a:r>
              <a:rPr lang="en-US" sz="900" b="0" i="0" kern="1200" dirty="0">
                <a:solidFill>
                  <a:schemeClr val="tx1"/>
                </a:solidFill>
                <a:effectLst/>
                <a:latin typeface="Segoe UI Light" pitchFamily="34" charset="0"/>
                <a:ea typeface="+mn-ea"/>
                <a:cs typeface="+mn-cs"/>
              </a:rPr>
              <a:t>add-in requires data about the Office user or their resources accessible through Microsoft Graph, such as Office 365 or OneDrive, we recommend that you use the single sign-on API whenever you can. If you use the APIs for single sign-on, then you will not need the Dialog API.</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Beyond authentication, the dialog API can provide additional screen real estate for elements difficult to display in a traditional task pane of content add-in. A good example would be hosting a video that would be too small if confined to a task pane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As suggested when I mentioned federated scenarios…the dialog API can display ANY https webpage, but you must launch it to an app domain first and then redirect.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1:54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6619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 dialog using the `</a:t>
            </a:r>
            <a:r>
              <a:rPr lang="en-US" dirty="0" err="1"/>
              <a:t>diaplayDialogAsync</a:t>
            </a:r>
            <a:r>
              <a:rPr lang="en-US" dirty="0"/>
              <a:t>()` method from an Office add-in:</a:t>
            </a:r>
          </a:p>
          <a:p>
            <a:endParaRPr lang="en-US" dirty="0"/>
          </a:p>
          <a:p>
            <a:r>
              <a:rPr lang="en-US" dirty="0"/>
              <a:t>The `</a:t>
            </a:r>
            <a:r>
              <a:rPr lang="en-US" dirty="0" err="1"/>
              <a:t>displayDialogAsync</a:t>
            </a:r>
            <a:r>
              <a:rPr lang="en-US" dirty="0"/>
              <a:t>()` method accepts three parameters:</a:t>
            </a:r>
          </a:p>
          <a:p>
            <a:endParaRPr lang="en-US" dirty="0"/>
          </a:p>
          <a:p>
            <a:r>
              <a:rPr lang="en-US" dirty="0"/>
              <a:t>- The `&lt;URL /&gt;` is the page to be displayed in the dialog. It most initially be a page hosted from an app domain as defined in the manifest. However, the page can immediately redirect to a different page.</a:t>
            </a:r>
          </a:p>
          <a:p>
            <a:r>
              <a:rPr lang="en-US" dirty="0"/>
              <a:t>- The `options` parameter allows the developer the modify the size of the dialog. By default, the dialog will display as 80% of the height and width of the device screen. The values for height and width are expressed as percentage of the device screen.</a:t>
            </a:r>
          </a:p>
          <a:p>
            <a:endParaRPr lang="en-US" dirty="0"/>
          </a:p>
          <a:p>
            <a:r>
              <a:rPr lang="en-US" dirty="0"/>
              <a:t>    Developers can optionally set the `</a:t>
            </a:r>
            <a:r>
              <a:rPr lang="en-US" dirty="0" err="1"/>
              <a:t>displayInIframe</a:t>
            </a:r>
            <a:r>
              <a:rPr lang="en-US" dirty="0"/>
              <a:t>` property in the options. Setting this to `true` will cause the dialog to display as a floating Iframe rather than an independent window (in clients that support this), which makes it open faster.</a:t>
            </a:r>
          </a:p>
          <a:p>
            <a:endParaRPr lang="en-US" dirty="0"/>
          </a:p>
          <a:p>
            <a:r>
              <a:rPr lang="en-US" dirty="0"/>
              <a:t>- The `</a:t>
            </a:r>
            <a:r>
              <a:rPr lang="en-US" dirty="0" err="1"/>
              <a:t>optionalCallback</a:t>
            </a:r>
            <a:r>
              <a:rPr lang="en-US" dirty="0"/>
              <a:t>` allows the add-in's host page to respond to messages and events from the dialog.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0205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pPr>
            <a:r>
              <a:rPr lang="en-US" sz="800" b="1" kern="1200" dirty="0">
                <a:solidFill>
                  <a:schemeClr val="accent1"/>
                </a:solidFill>
                <a:latin typeface="Segoe UI Light" pitchFamily="34" charset="0"/>
                <a:ea typeface="+mn-ea"/>
                <a:cs typeface="+mn-cs"/>
              </a:rPr>
              <a:t>The primary way to pass information to a dialog is through the browser's local storage (`</a:t>
            </a:r>
            <a:r>
              <a:rPr lang="en-US" sz="800" b="1" kern="1200" dirty="0" err="1">
                <a:solidFill>
                  <a:schemeClr val="accent1"/>
                </a:solidFill>
                <a:latin typeface="Segoe UI Light" pitchFamily="34" charset="0"/>
                <a:ea typeface="+mn-ea"/>
                <a:cs typeface="+mn-cs"/>
              </a:rPr>
              <a:t>window.localStorage</a:t>
            </a:r>
            <a:r>
              <a:rPr lang="en-US" sz="800" b="1" kern="1200" dirty="0">
                <a:solidFill>
                  <a:schemeClr val="accent1"/>
                </a:solidFill>
                <a:latin typeface="Segoe UI Light" pitchFamily="34" charset="0"/>
                <a:ea typeface="+mn-ea"/>
                <a:cs typeface="+mn-cs"/>
              </a:rPr>
              <a:t>`) or through URL parameters in the dialog URL. In this sample, the host page is passing an id of "123" to the dialog via a </a:t>
            </a:r>
            <a:r>
              <a:rPr lang="en-US" sz="800" b="1" kern="1200" dirty="0" err="1">
                <a:solidFill>
                  <a:schemeClr val="accent1"/>
                </a:solidFill>
                <a:latin typeface="Segoe UI Light" pitchFamily="34" charset="0"/>
                <a:ea typeface="+mn-ea"/>
                <a:cs typeface="+mn-cs"/>
              </a:rPr>
              <a:t>url</a:t>
            </a:r>
            <a:r>
              <a:rPr lang="en-US" sz="800" b="1" kern="1200" dirty="0">
                <a:solidFill>
                  <a:schemeClr val="accent1"/>
                </a:solidFill>
                <a:latin typeface="Segoe UI Light" pitchFamily="34" charset="0"/>
                <a:ea typeface="+mn-ea"/>
                <a:cs typeface="+mn-cs"/>
              </a:rPr>
              <a:t> parameter.</a:t>
            </a:r>
          </a:p>
          <a:p>
            <a:pPr>
              <a:lnSpc>
                <a:spcPct val="90000"/>
              </a:lnSpc>
              <a:spcBef>
                <a:spcPts val="600"/>
              </a:spcBef>
            </a:pPr>
            <a:endParaRPr lang="en-US" sz="800" b="1" kern="1200" dirty="0">
              <a:solidFill>
                <a:schemeClr val="accent1"/>
              </a:solidFill>
              <a:latin typeface="Segoe UI Light" pitchFamily="34" charset="0"/>
              <a:ea typeface="+mn-ea"/>
              <a:cs typeface="+mn-cs"/>
            </a:endParaRPr>
          </a:p>
          <a:p>
            <a:pPr>
              <a:lnSpc>
                <a:spcPct val="90000"/>
              </a:lnSpc>
              <a:spcBef>
                <a:spcPts val="600"/>
              </a:spcBef>
            </a:pPr>
            <a:r>
              <a:rPr lang="en-US" sz="800" b="1" kern="1200" dirty="0">
                <a:solidFill>
                  <a:schemeClr val="accent1"/>
                </a:solidFill>
                <a:latin typeface="Segoe UI Light" pitchFamily="34" charset="0"/>
                <a:ea typeface="+mn-ea"/>
                <a:cs typeface="+mn-cs"/>
              </a:rPr>
              <a:t>A dialog can pass messages back to the host by calling `</a:t>
            </a:r>
            <a:r>
              <a:rPr lang="en-US" sz="800" b="1" kern="1200" dirty="0" err="1">
                <a:solidFill>
                  <a:schemeClr val="accent1"/>
                </a:solidFill>
                <a:latin typeface="Segoe UI Light" pitchFamily="34" charset="0"/>
                <a:ea typeface="+mn-ea"/>
                <a:cs typeface="+mn-cs"/>
              </a:rPr>
              <a:t>Office.context.ui.messageParent</a:t>
            </a:r>
            <a:r>
              <a:rPr lang="en-US" sz="800" b="1" kern="1200" dirty="0">
                <a:solidFill>
                  <a:schemeClr val="accent1"/>
                </a:solidFill>
                <a:latin typeface="Segoe UI Light" pitchFamily="34" charset="0"/>
                <a:ea typeface="+mn-ea"/>
                <a:cs typeface="+mn-cs"/>
              </a:rPr>
              <a:t>` to send either a Boolean value or a string message to the host page. At the bottom of the sample you can see the dialog script where it is passing the message "Hello from the dialog!!!" to the parent.</a:t>
            </a:r>
          </a:p>
          <a:p>
            <a:pPr>
              <a:lnSpc>
                <a:spcPct val="90000"/>
              </a:lnSpc>
              <a:spcBef>
                <a:spcPts val="600"/>
              </a:spcBef>
            </a:pPr>
            <a:endParaRPr lang="en-US" sz="800" b="1" kern="1200" dirty="0">
              <a:solidFill>
                <a:schemeClr val="accent1"/>
              </a:solidFill>
              <a:latin typeface="Segoe UI Light" pitchFamily="34" charset="0"/>
              <a:ea typeface="+mn-ea"/>
              <a:cs typeface="+mn-cs"/>
            </a:endParaRPr>
          </a:p>
          <a:p>
            <a:pPr>
              <a:lnSpc>
                <a:spcPct val="90000"/>
              </a:lnSpc>
              <a:spcBef>
                <a:spcPts val="600"/>
              </a:spcBef>
            </a:pPr>
            <a:r>
              <a:rPr lang="en-US" sz="800" b="1" kern="1200" dirty="0">
                <a:solidFill>
                  <a:schemeClr val="accent1"/>
                </a:solidFill>
                <a:latin typeface="Segoe UI Light" pitchFamily="34" charset="0"/>
                <a:ea typeface="+mn-ea"/>
                <a:cs typeface="+mn-cs"/>
              </a:rPr>
              <a:t>The `</a:t>
            </a:r>
            <a:r>
              <a:rPr lang="en-US" sz="800" b="1" kern="1200" dirty="0" err="1">
                <a:solidFill>
                  <a:schemeClr val="accent1"/>
                </a:solidFill>
                <a:latin typeface="Segoe UI Light" pitchFamily="34" charset="0"/>
                <a:ea typeface="+mn-ea"/>
                <a:cs typeface="+mn-cs"/>
              </a:rPr>
              <a:t>messageParent</a:t>
            </a:r>
            <a:r>
              <a:rPr lang="en-US" sz="800" b="1" kern="1200" dirty="0">
                <a:solidFill>
                  <a:schemeClr val="accent1"/>
                </a:solidFill>
                <a:latin typeface="Segoe UI Light" pitchFamily="34" charset="0"/>
                <a:ea typeface="+mn-ea"/>
                <a:cs typeface="+mn-cs"/>
              </a:rPr>
              <a:t>()` method can only be called on a page with the same domain (including protocol and port) as the host page.</a:t>
            </a:r>
          </a:p>
          <a:p>
            <a:pPr>
              <a:lnSpc>
                <a:spcPct val="90000"/>
              </a:lnSpc>
              <a:spcBef>
                <a:spcPts val="600"/>
              </a:spcBef>
            </a:pPr>
            <a:endParaRPr lang="en-US" sz="800" b="1" kern="1200" dirty="0">
              <a:solidFill>
                <a:schemeClr val="accent1"/>
              </a:solidFill>
              <a:latin typeface="Segoe UI Light" pitchFamily="34" charset="0"/>
              <a:ea typeface="+mn-ea"/>
              <a:cs typeface="+mn-cs"/>
            </a:endParaRPr>
          </a:p>
          <a:p>
            <a:pPr>
              <a:lnSpc>
                <a:spcPct val="90000"/>
              </a:lnSpc>
              <a:spcBef>
                <a:spcPts val="600"/>
              </a:spcBef>
            </a:pPr>
            <a:r>
              <a:rPr lang="en-US" sz="800" b="1" kern="1200" dirty="0">
                <a:solidFill>
                  <a:schemeClr val="accent1"/>
                </a:solidFill>
                <a:latin typeface="Segoe UI Light" pitchFamily="34" charset="0"/>
                <a:ea typeface="+mn-ea"/>
                <a:cs typeface="+mn-cs"/>
              </a:rPr>
              <a:t>The host page must listen for messages by subscribing to the `</a:t>
            </a:r>
            <a:r>
              <a:rPr lang="en-US" sz="800" b="1" kern="1200" dirty="0" err="1">
                <a:solidFill>
                  <a:schemeClr val="accent1"/>
                </a:solidFill>
                <a:latin typeface="Segoe UI Light" pitchFamily="34" charset="0"/>
                <a:ea typeface="+mn-ea"/>
                <a:cs typeface="+mn-cs"/>
              </a:rPr>
              <a:t>DialogMessageReceived</a:t>
            </a:r>
            <a:r>
              <a:rPr lang="en-US" sz="800" b="1" kern="1200" dirty="0">
                <a:solidFill>
                  <a:schemeClr val="accent1"/>
                </a:solidFill>
                <a:latin typeface="Segoe UI Light" pitchFamily="34" charset="0"/>
                <a:ea typeface="+mn-ea"/>
                <a:cs typeface="+mn-cs"/>
              </a:rPr>
              <a:t>` handler. In the sample, the host page registers this handler using the `</a:t>
            </a:r>
            <a:r>
              <a:rPr lang="en-US" sz="800" b="1" kern="1200" dirty="0" err="1">
                <a:solidFill>
                  <a:schemeClr val="accent1"/>
                </a:solidFill>
                <a:latin typeface="Segoe UI Light" pitchFamily="34" charset="0"/>
                <a:ea typeface="+mn-ea"/>
                <a:cs typeface="+mn-cs"/>
              </a:rPr>
              <a:t>processMessage</a:t>
            </a:r>
            <a:r>
              <a:rPr lang="en-US" sz="800" b="1" kern="1200" dirty="0">
                <a:solidFill>
                  <a:schemeClr val="accent1"/>
                </a:solidFill>
                <a:latin typeface="Segoe UI Light" pitchFamily="34" charset="0"/>
                <a:ea typeface="+mn-ea"/>
                <a:cs typeface="+mn-cs"/>
              </a:rPr>
              <a:t>` function, where it logs the message to the console.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2:38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42796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 will look at an add-in for Microsoft Excel that leverages the dialog API</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228600" marR="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Open the completed solution located in the </a:t>
            </a:r>
            <a:r>
              <a:rPr lang="en-US" sz="900" b="1" kern="1200" baseline="0" dirty="0">
                <a:solidFill>
                  <a:schemeClr val="tx1"/>
                </a:solidFill>
                <a:effectLst/>
                <a:latin typeface="Segoe UI Light" pitchFamily="34" charset="0"/>
                <a:ea typeface="+mn-ea"/>
                <a:cs typeface="+mn-cs"/>
              </a:rPr>
              <a:t>Demos/04 All Complete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build</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endParaRPr lang="en-US" sz="900" b="0" kern="1200" baseline="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Launch the add-in using the </a:t>
            </a:r>
            <a:r>
              <a:rPr lang="en-US" sz="900" b="1" kern="1200" baseline="0" dirty="0">
                <a:solidFill>
                  <a:schemeClr val="tx1"/>
                </a:solidFill>
                <a:effectLst/>
                <a:latin typeface="Segoe UI Light" pitchFamily="34" charset="0"/>
                <a:ea typeface="+mn-ea"/>
                <a:cs typeface="+mn-cs"/>
              </a:rPr>
              <a:t>Show </a:t>
            </a:r>
            <a:r>
              <a:rPr lang="en-US" sz="900" b="1" kern="1200" baseline="0" dirty="0" err="1">
                <a:solidFill>
                  <a:schemeClr val="tx1"/>
                </a:solidFill>
                <a:effectLst/>
                <a:latin typeface="Segoe UI Light" pitchFamily="34" charset="0"/>
                <a:ea typeface="+mn-ea"/>
                <a:cs typeface="+mn-cs"/>
              </a:rPr>
              <a:t>Taskpane</a:t>
            </a:r>
            <a:r>
              <a:rPr lang="en-US" sz="900" b="0" kern="1200" baseline="0" dirty="0">
                <a:solidFill>
                  <a:schemeClr val="tx1"/>
                </a:solidFill>
                <a:effectLst/>
                <a:latin typeface="Segoe UI Light" pitchFamily="34" charset="0"/>
                <a:ea typeface="+mn-ea"/>
                <a:cs typeface="+mn-cs"/>
              </a:rPr>
              <a:t> button in the ribbon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on the </a:t>
            </a:r>
            <a:r>
              <a:rPr lang="en-US" sz="900" b="1" kern="1200" baseline="0" dirty="0">
                <a:solidFill>
                  <a:schemeClr val="tx1"/>
                </a:solidFill>
                <a:effectLst/>
                <a:latin typeface="Segoe UI Light" pitchFamily="34" charset="0"/>
                <a:ea typeface="+mn-ea"/>
                <a:cs typeface="+mn-cs"/>
              </a:rPr>
              <a:t>Open Dialog </a:t>
            </a:r>
            <a:r>
              <a:rPr lang="en-US" sz="900" b="0" kern="1200" baseline="0" dirty="0">
                <a:solidFill>
                  <a:schemeClr val="tx1"/>
                </a:solidFill>
                <a:effectLst/>
                <a:latin typeface="Segoe UI Light" pitchFamily="34" charset="0"/>
                <a:ea typeface="+mn-ea"/>
                <a:cs typeface="+mn-cs"/>
              </a:rPr>
              <a:t>button to launch the dialog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In the dialog, enter your name and then click the </a:t>
            </a:r>
            <a:r>
              <a:rPr lang="en-US" sz="900" b="1" kern="1200" baseline="0" dirty="0">
                <a:solidFill>
                  <a:schemeClr val="tx1"/>
                </a:solidFill>
                <a:effectLst/>
                <a:latin typeface="Segoe UI Light" pitchFamily="34" charset="0"/>
                <a:ea typeface="+mn-ea"/>
                <a:cs typeface="+mn-cs"/>
              </a:rPr>
              <a:t>Ok</a:t>
            </a:r>
            <a:r>
              <a:rPr lang="en-US" sz="900" b="0" kern="1200" baseline="0" dirty="0">
                <a:solidFill>
                  <a:schemeClr val="tx1"/>
                </a:solidFill>
                <a:effectLst/>
                <a:latin typeface="Segoe UI Light" pitchFamily="34" charset="0"/>
                <a:ea typeface="+mn-ea"/>
                <a:cs typeface="+mn-cs"/>
              </a:rPr>
              <a:t> button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Point out how the dialog closes, but not before messaging the host page your name.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1:54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1:54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83084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1:54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4/6/20 1:54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37901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918BEAC-10EB-491A-B124-0FDEBCEFA62E}"/>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366A2289-FFBC-4755-862E-CF4179DE706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185391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office/dev/add-ins/excel/excel-add-ins-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docs.microsoft.com/en-us/office/dev/add-ins/develop/dialog-api-in-office-add-ins" TargetMode="External"/><Relationship Id="rId5" Type="http://schemas.openxmlformats.org/officeDocument/2006/relationships/hyperlink" Target="https://github.com/OfficeDev/Office-Add-in-Dialog-API-Simple-Example" TargetMode="External"/><Relationship Id="rId4" Type="http://schemas.openxmlformats.org/officeDocument/2006/relationships/hyperlink" Target="https://docs.microsoft.com/en-us/javascript/api/excel?view=excel-js-preview"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Building Office Add-ins for Microsoft Excel </a:t>
            </a:r>
          </a:p>
        </p:txBody>
      </p:sp>
      <p:sp>
        <p:nvSpPr>
          <p:cNvPr id="5" name="Text Placeholder 4"/>
          <p:cNvSpPr>
            <a:spLocks noGrp="1"/>
          </p:cNvSpPr>
          <p:nvPr>
            <p:ph type="body" sz="quarter" idx="12"/>
          </p:nvPr>
        </p:nvSpPr>
        <p:spPr/>
        <p:txBody>
          <a:bodyPr/>
          <a:lstStyle/>
          <a:p>
            <a:r>
              <a:rPr lang="en-US" dirty="0"/>
              <a:t>Working with Dialogs</a:t>
            </a:r>
            <a:endParaRPr lang="en-US" dirty="0">
              <a:noFill/>
            </a:endParaRPr>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hotograph of two people talking in an office">
            <a:extLst>
              <a:ext uri="{FF2B5EF4-FFF2-40B4-BE49-F238E27FC236}">
                <a16:creationId xmlns:a16="http://schemas.microsoft.com/office/drawing/2014/main" id="{FD27D301-5564-4960-A1D6-96655A4897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solidFill>
                  <a:srgbClr val="D83B01"/>
                </a:solidFill>
              </a:rPr>
              <a:t>Dialog overview</a:t>
            </a:r>
          </a:p>
          <a:p>
            <a:pPr lvl="0">
              <a:spcBef>
                <a:spcPts val="1200"/>
              </a:spcBef>
            </a:pPr>
            <a:r>
              <a:rPr lang="en-US" sz="2000" dirty="0">
                <a:solidFill>
                  <a:srgbClr val="D83B01"/>
                </a:solidFill>
              </a:rPr>
              <a:t>Opening dialogs</a:t>
            </a:r>
          </a:p>
          <a:p>
            <a:pPr lvl="0">
              <a:spcBef>
                <a:spcPts val="1200"/>
              </a:spcBef>
            </a:pPr>
            <a:r>
              <a:rPr lang="en-US" sz="2000" dirty="0">
                <a:solidFill>
                  <a:srgbClr val="D83B01"/>
                </a:solidFill>
              </a:rPr>
              <a:t>Dialog input/output</a:t>
            </a:r>
          </a:p>
          <a:p>
            <a:pPr>
              <a:spcBef>
                <a:spcPts val="1200"/>
              </a:spcBef>
            </a:pPr>
            <a:r>
              <a:rPr lang="en-US" sz="2000">
                <a:solidFill>
                  <a:srgbClr val="D83B01"/>
                </a:solidFill>
              </a:rPr>
              <a:t>Demo</a:t>
            </a: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r>
              <a:rPr lang="en-US" sz="2800" dirty="0"/>
              <a:t>Working with Dialogs</a:t>
            </a:r>
            <a:endParaRPr lang="en-US" sz="2800" dirty="0">
              <a:noFill/>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E668A3-0655-4F8F-AD61-F85BA69380D3}"/>
              </a:ext>
            </a:extLst>
          </p:cNvPr>
          <p:cNvSpPr/>
          <p:nvPr/>
        </p:nvSpPr>
        <p:spPr bwMode="auto">
          <a:xfrm>
            <a:off x="0" y="3500992"/>
            <a:ext cx="12436475" cy="28242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Dialogs</a:t>
            </a:r>
          </a:p>
        </p:txBody>
      </p:sp>
      <p:sp>
        <p:nvSpPr>
          <p:cNvPr id="4" name="Text Placeholder 3"/>
          <p:cNvSpPr>
            <a:spLocks noGrp="1"/>
          </p:cNvSpPr>
          <p:nvPr>
            <p:ph type="body" sz="quarter" idx="10"/>
          </p:nvPr>
        </p:nvSpPr>
        <p:spPr>
          <a:xfrm>
            <a:off x="465138" y="1678902"/>
            <a:ext cx="7877115" cy="615553"/>
          </a:xfrm>
        </p:spPr>
        <p:txBody>
          <a:bodyPr/>
          <a:lstStyle/>
          <a:p>
            <a:r>
              <a:rPr lang="en-US" dirty="0"/>
              <a:t>The Dialog API enables a dialog box to be opened from an Office Add-in and is an extension of the UX you can customize in Office.</a:t>
            </a:r>
          </a:p>
        </p:txBody>
      </p:sp>
      <p:sp>
        <p:nvSpPr>
          <p:cNvPr id="11" name="Rectangle 10">
            <a:extLst>
              <a:ext uri="{FF2B5EF4-FFF2-40B4-BE49-F238E27FC236}">
                <a16:creationId xmlns:a16="http://schemas.microsoft.com/office/drawing/2014/main" id="{B61F2E79-0030-4C02-AFB8-29D192742051}"/>
              </a:ext>
            </a:extLst>
          </p:cNvPr>
          <p:cNvSpPr/>
          <p:nvPr/>
        </p:nvSpPr>
        <p:spPr>
          <a:xfrm>
            <a:off x="465139" y="4191128"/>
            <a:ext cx="3412380" cy="1754326"/>
          </a:xfrm>
          <a:prstGeom prst="rect">
            <a:avLst/>
          </a:prstGeom>
        </p:spPr>
        <p:txBody>
          <a:bodyPr wrap="square">
            <a:spAutoFit/>
          </a:bodyPr>
          <a:lstStyle/>
          <a:p>
            <a:r>
              <a:rPr lang="en-US" dirty="0"/>
              <a:t>A primary scenario for the Dialog API is to enable authentication with 3</a:t>
            </a:r>
            <a:r>
              <a:rPr lang="en-US" baseline="30000" dirty="0"/>
              <a:t>rd</a:t>
            </a:r>
            <a:r>
              <a:rPr lang="en-US" dirty="0"/>
              <a:t> party providers, where app domains might not be predictable or displayable in a frame.</a:t>
            </a:r>
          </a:p>
        </p:txBody>
      </p:sp>
      <p:sp>
        <p:nvSpPr>
          <p:cNvPr id="12" name="Rectangle 11">
            <a:extLst>
              <a:ext uri="{FF2B5EF4-FFF2-40B4-BE49-F238E27FC236}">
                <a16:creationId xmlns:a16="http://schemas.microsoft.com/office/drawing/2014/main" id="{CC865CF2-9A09-46BA-BD20-5AB8725974F4}"/>
              </a:ext>
            </a:extLst>
          </p:cNvPr>
          <p:cNvSpPr/>
          <p:nvPr/>
        </p:nvSpPr>
        <p:spPr>
          <a:xfrm>
            <a:off x="4332132" y="4191128"/>
            <a:ext cx="3562852" cy="1477328"/>
          </a:xfrm>
          <a:prstGeom prst="rect">
            <a:avLst/>
          </a:prstGeom>
        </p:spPr>
        <p:txBody>
          <a:bodyPr wrap="square">
            <a:spAutoFit/>
          </a:bodyPr>
          <a:lstStyle/>
          <a:p>
            <a:r>
              <a:rPr lang="en-US" dirty="0"/>
              <a:t>The Dialog API can provide additional screen real estate for elements difficult to view in a traditional task pane or content Add-in.</a:t>
            </a:r>
          </a:p>
        </p:txBody>
      </p:sp>
      <p:sp>
        <p:nvSpPr>
          <p:cNvPr id="13" name="Rectangle 12">
            <a:extLst>
              <a:ext uri="{FF2B5EF4-FFF2-40B4-BE49-F238E27FC236}">
                <a16:creationId xmlns:a16="http://schemas.microsoft.com/office/drawing/2014/main" id="{D9148538-6F70-4108-B985-70C44FAF3230}"/>
              </a:ext>
            </a:extLst>
          </p:cNvPr>
          <p:cNvSpPr/>
          <p:nvPr/>
        </p:nvSpPr>
        <p:spPr>
          <a:xfrm>
            <a:off x="8435472" y="4191128"/>
            <a:ext cx="3393855" cy="1477328"/>
          </a:xfrm>
          <a:prstGeom prst="rect">
            <a:avLst/>
          </a:prstGeom>
        </p:spPr>
        <p:txBody>
          <a:bodyPr wrap="square">
            <a:spAutoFit/>
          </a:bodyPr>
          <a:lstStyle/>
          <a:p>
            <a:r>
              <a:rPr lang="en-US" dirty="0"/>
              <a:t>The Dialog API must be launched with a known app domain, but can immediately go to any website (or other resource) that uses HTTPS.</a:t>
            </a:r>
          </a:p>
        </p:txBody>
      </p:sp>
      <p:sp>
        <p:nvSpPr>
          <p:cNvPr id="21" name="Isosceles Triangle 20">
            <a:extLst>
              <a:ext uri="{FF2B5EF4-FFF2-40B4-BE49-F238E27FC236}">
                <a16:creationId xmlns:a16="http://schemas.microsoft.com/office/drawing/2014/main" id="{CDD47BEF-197D-4D84-AA45-E1D23D431597}"/>
              </a:ext>
            </a:extLst>
          </p:cNvPr>
          <p:cNvSpPr/>
          <p:nvPr/>
        </p:nvSpPr>
        <p:spPr bwMode="auto">
          <a:xfrm rot="10800000">
            <a:off x="465138"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a:extLst>
              <a:ext uri="{FF2B5EF4-FFF2-40B4-BE49-F238E27FC236}">
                <a16:creationId xmlns:a16="http://schemas.microsoft.com/office/drawing/2014/main" id="{C0533347-C6CF-4EDE-AB56-152F271D9AB4}"/>
              </a:ext>
            </a:extLst>
          </p:cNvPr>
          <p:cNvSpPr/>
          <p:nvPr/>
        </p:nvSpPr>
        <p:spPr bwMode="auto">
          <a:xfrm rot="10800000">
            <a:off x="4332132"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Isosceles Triangle 22">
            <a:extLst>
              <a:ext uri="{FF2B5EF4-FFF2-40B4-BE49-F238E27FC236}">
                <a16:creationId xmlns:a16="http://schemas.microsoft.com/office/drawing/2014/main" id="{EA5C3E50-9658-4977-B4DF-19139015AD5C}"/>
              </a:ext>
            </a:extLst>
          </p:cNvPr>
          <p:cNvSpPr/>
          <p:nvPr/>
        </p:nvSpPr>
        <p:spPr bwMode="auto">
          <a:xfrm rot="10800000">
            <a:off x="8445376"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descr="Screen shot of the Dialog API being display from and Add-in">
            <a:extLst>
              <a:ext uri="{FF2B5EF4-FFF2-40B4-BE49-F238E27FC236}">
                <a16:creationId xmlns:a16="http://schemas.microsoft.com/office/drawing/2014/main" id="{0FFCFFD8-EC08-4CEF-993B-3DA2647F86CF}"/>
              </a:ext>
            </a:extLst>
          </p:cNvPr>
          <p:cNvGrpSpPr/>
          <p:nvPr/>
        </p:nvGrpSpPr>
        <p:grpSpPr>
          <a:xfrm>
            <a:off x="8342253" y="762749"/>
            <a:ext cx="3788787" cy="2492901"/>
            <a:chOff x="8342253" y="762749"/>
            <a:chExt cx="3788787" cy="2492901"/>
          </a:xfrm>
        </p:grpSpPr>
        <p:pic>
          <p:nvPicPr>
            <p:cNvPr id="8" name="Picture 7"/>
            <p:cNvPicPr>
              <a:picLocks noChangeAspect="1"/>
            </p:cNvPicPr>
            <p:nvPr/>
          </p:nvPicPr>
          <p:blipFill>
            <a:blip r:embed="rId3"/>
            <a:stretch>
              <a:fillRect/>
            </a:stretch>
          </p:blipFill>
          <p:spPr>
            <a:xfrm>
              <a:off x="8991600" y="762749"/>
              <a:ext cx="3139440" cy="2492901"/>
            </a:xfrm>
            <a:prstGeom prst="rect">
              <a:avLst/>
            </a:prstGeom>
          </p:spPr>
        </p:pic>
        <p:sp>
          <p:nvSpPr>
            <p:cNvPr id="25" name="Arrow: Chevron 24">
              <a:extLst>
                <a:ext uri="{FF2B5EF4-FFF2-40B4-BE49-F238E27FC236}">
                  <a16:creationId xmlns:a16="http://schemas.microsoft.com/office/drawing/2014/main" id="{71B0E5A8-6CF6-454F-A0C4-2BFB8661AD21}"/>
                </a:ext>
              </a:extLst>
            </p:cNvPr>
            <p:cNvSpPr/>
            <p:nvPr/>
          </p:nvSpPr>
          <p:spPr bwMode="auto">
            <a:xfrm>
              <a:off x="8342253" y="1511919"/>
              <a:ext cx="402412" cy="1257297"/>
            </a:xfrm>
            <a:prstGeom prst="chevron">
              <a:avLst>
                <a:gd name="adj" fmla="val 64831"/>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8513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35" presetClass="path" presetSubtype="0" decel="100000" fill="hold" nodeType="withEffect">
                                  <p:stCondLst>
                                    <p:cond delay="250"/>
                                  </p:stCondLst>
                                  <p:childTnLst>
                                    <p:animMotion origin="layout" path="M 3.63288E-6 3.05493E-6 L -0.06242 3.05493E-6 " pathEditMode="relative" rAng="0" ptsTypes="AA">
                                      <p:cBhvr>
                                        <p:cTn id="13" dur="750" spd="-100000" fill="hold"/>
                                        <p:tgtEl>
                                          <p:spTgt spid="5"/>
                                        </p:tgtEl>
                                        <p:attrNameLst>
                                          <p:attrName>ppt_x</p:attrName>
                                          <p:attrName>ppt_y</p:attrName>
                                        </p:attrNameLst>
                                      </p:cBhvr>
                                      <p:rCtr x="-3127" y="0"/>
                                    </p:animMotion>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1+#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1+#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2" presetClass="entr" presetSubtype="2" decel="100000" fill="hold" grpId="0" nodeType="withEffect">
                                  <p:stCondLst>
                                    <p:cond delay="50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1+#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12" grpId="0"/>
      <p:bldP spid="13" grpId="0"/>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209D0D3-7FEC-D849-BFD6-ACAAE5DE4F78}"/>
              </a:ext>
            </a:extLst>
          </p:cNvPr>
          <p:cNvSpPr>
            <a:spLocks noGrp="1"/>
          </p:cNvSpPr>
          <p:nvPr>
            <p:ph type="title"/>
          </p:nvPr>
        </p:nvSpPr>
        <p:spPr/>
        <p:txBody>
          <a:bodyPr/>
          <a:lstStyle/>
          <a:p>
            <a:r>
              <a:rPr lang="en-US" dirty="0"/>
              <a:t>Opening dialogs</a:t>
            </a:r>
          </a:p>
        </p:txBody>
      </p:sp>
      <p:sp>
        <p:nvSpPr>
          <p:cNvPr id="23" name="Text Placeholder 22">
            <a:extLst>
              <a:ext uri="{FF2B5EF4-FFF2-40B4-BE49-F238E27FC236}">
                <a16:creationId xmlns:a16="http://schemas.microsoft.com/office/drawing/2014/main" id="{49223AED-C440-C848-99F3-71BE00342773}"/>
              </a:ext>
            </a:extLst>
          </p:cNvPr>
          <p:cNvSpPr>
            <a:spLocks noGrp="1"/>
          </p:cNvSpPr>
          <p:nvPr>
            <p:ph type="body" sz="quarter" idx="10"/>
          </p:nvPr>
        </p:nvSpPr>
        <p:spPr>
          <a:xfrm>
            <a:off x="465138" y="1919804"/>
            <a:ext cx="11734296" cy="307777"/>
          </a:xfrm>
        </p:spPr>
        <p:txBody>
          <a:bodyPr/>
          <a:lstStyle/>
          <a:p>
            <a:r>
              <a:rPr lang="en-US" dirty="0" err="1">
                <a:solidFill>
                  <a:srgbClr val="001080"/>
                </a:solidFill>
                <a:latin typeface="Menlo" panose="020B0609030804020204" pitchFamily="49" charset="0"/>
              </a:rPr>
              <a:t>Office</a:t>
            </a:r>
            <a:r>
              <a:rPr lang="en-US" dirty="0" err="1">
                <a:solidFill>
                  <a:srgbClr val="000000"/>
                </a:solidFill>
                <a:latin typeface="Menlo" panose="020B0609030804020204" pitchFamily="49" charset="0"/>
              </a:rPr>
              <a:t>.</a:t>
            </a:r>
            <a:r>
              <a:rPr lang="en-US" dirty="0" err="1">
                <a:solidFill>
                  <a:srgbClr val="001080"/>
                </a:solidFill>
                <a:latin typeface="Menlo" panose="020B0609030804020204" pitchFamily="49" charset="0"/>
              </a:rPr>
              <a:t>context</a:t>
            </a:r>
            <a:r>
              <a:rPr lang="en-US" dirty="0" err="1">
                <a:solidFill>
                  <a:srgbClr val="000000"/>
                </a:solidFill>
                <a:latin typeface="Menlo" panose="020B0609030804020204" pitchFamily="49" charset="0"/>
              </a:rPr>
              <a:t>.</a:t>
            </a:r>
            <a:r>
              <a:rPr lang="en-US" dirty="0" err="1">
                <a:solidFill>
                  <a:srgbClr val="001080"/>
                </a:solidFill>
                <a:latin typeface="Menlo" panose="020B0609030804020204" pitchFamily="49" charset="0"/>
              </a:rPr>
              <a:t>ui</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displayDialogAsync</a:t>
            </a:r>
            <a:r>
              <a:rPr lang="en-US" dirty="0">
                <a:solidFill>
                  <a:srgbClr val="000000"/>
                </a:solidFill>
                <a:latin typeface="Consolas" panose="020B0609020204030204" pitchFamily="49" charset="0"/>
                <a:cs typeface="Consolas" panose="020B0609020204030204" pitchFamily="49" charset="0"/>
              </a:rPr>
              <a:t>(</a:t>
            </a:r>
            <a:r>
              <a:rPr lang="en-US" dirty="0">
                <a:solidFill>
                  <a:srgbClr val="A31515"/>
                </a:solidFill>
                <a:latin typeface="Consolas" panose="020B0609020204030204" pitchFamily="49" charset="0"/>
                <a:cs typeface="Consolas" panose="020B0609020204030204" pitchFamily="49" charset="0"/>
              </a:rPr>
              <a:t>"&lt;URL /&gt;"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options</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1080"/>
                </a:solidFill>
                <a:latin typeface="Consolas" panose="020B0609020204030204" pitchFamily="49" charset="0"/>
                <a:cs typeface="Consolas" panose="020B0609020204030204" pitchFamily="49" charset="0"/>
              </a:rPr>
              <a:t>optionalCallback</a:t>
            </a:r>
            <a:r>
              <a:rPr lang="en-US" dirty="0">
                <a:solidFill>
                  <a:srgbClr val="000000"/>
                </a:solidFill>
                <a:latin typeface="Consolas" panose="020B0609020204030204" pitchFamily="49" charset="0"/>
                <a:cs typeface="Consolas" panose="020B0609020204030204" pitchFamily="49" charset="0"/>
              </a:rPr>
              <a:t>);</a:t>
            </a:r>
          </a:p>
        </p:txBody>
      </p:sp>
      <p:sp>
        <p:nvSpPr>
          <p:cNvPr id="3" name="Text Placeholder 2">
            <a:extLst>
              <a:ext uri="{FF2B5EF4-FFF2-40B4-BE49-F238E27FC236}">
                <a16:creationId xmlns:a16="http://schemas.microsoft.com/office/drawing/2014/main" id="{F9693112-0553-0F4F-8C2C-0B21A3EDD64F}"/>
              </a:ext>
            </a:extLst>
          </p:cNvPr>
          <p:cNvSpPr>
            <a:spLocks noGrp="1"/>
          </p:cNvSpPr>
          <p:nvPr>
            <p:ph type="body" sz="quarter" idx="13"/>
          </p:nvPr>
        </p:nvSpPr>
        <p:spPr>
          <a:xfrm>
            <a:off x="8303577" y="3214124"/>
            <a:ext cx="3694748" cy="1374672"/>
          </a:xfrm>
        </p:spPr>
        <p:txBody>
          <a:bodyPr/>
          <a:lstStyle/>
          <a:p>
            <a:r>
              <a:rPr lang="en-US" sz="1800" dirty="0"/>
              <a:t>Optional Callback</a:t>
            </a:r>
          </a:p>
          <a:p>
            <a:pPr lvl="0"/>
            <a:r>
              <a:rPr lang="en-US" b="0" dirty="0">
                <a:solidFill>
                  <a:srgbClr val="2F2F2F"/>
                </a:solidFill>
              </a:rPr>
              <a:t>The optional callback allows a host page (the page that opens the dialog) to listen for messages from dialog.</a:t>
            </a:r>
            <a:endParaRPr lang="en-US" b="0" dirty="0">
              <a:solidFill>
                <a:srgbClr val="000A18"/>
              </a:solidFill>
            </a:endParaRPr>
          </a:p>
          <a:p>
            <a:endParaRPr lang="en-US" dirty="0"/>
          </a:p>
        </p:txBody>
      </p:sp>
      <p:sp>
        <p:nvSpPr>
          <p:cNvPr id="5" name="Text Placeholder 4">
            <a:extLst>
              <a:ext uri="{FF2B5EF4-FFF2-40B4-BE49-F238E27FC236}">
                <a16:creationId xmlns:a16="http://schemas.microsoft.com/office/drawing/2014/main" id="{51F53FD2-977F-9643-8754-2482623371CE}"/>
              </a:ext>
            </a:extLst>
          </p:cNvPr>
          <p:cNvSpPr>
            <a:spLocks noGrp="1"/>
          </p:cNvSpPr>
          <p:nvPr>
            <p:ph type="body" sz="quarter" idx="12"/>
          </p:nvPr>
        </p:nvSpPr>
        <p:spPr>
          <a:xfrm>
            <a:off x="4399597" y="3223704"/>
            <a:ext cx="3669666" cy="2413418"/>
          </a:xfrm>
        </p:spPr>
        <p:txBody>
          <a:bodyPr/>
          <a:lstStyle/>
          <a:p>
            <a:r>
              <a:rPr lang="en-US" sz="1800" dirty="0"/>
              <a:t>Options</a:t>
            </a:r>
          </a:p>
          <a:p>
            <a:pPr lvl="0"/>
            <a:r>
              <a:rPr lang="en-US" b="0" dirty="0">
                <a:solidFill>
                  <a:srgbClr val="2F2F2F"/>
                </a:solidFill>
              </a:rPr>
              <a:t>Display options include dialog height and width (in % of device screen), which by default are 80% of the height and width of the device screen.</a:t>
            </a:r>
          </a:p>
          <a:p>
            <a:pPr lvl="0"/>
            <a:r>
              <a:rPr lang="en-US" b="0" dirty="0">
                <a:solidFill>
                  <a:srgbClr val="2F2F2F"/>
                </a:solidFill>
              </a:rPr>
              <a:t>A </a:t>
            </a:r>
            <a:r>
              <a:rPr lang="en-US" b="0" dirty="0" err="1">
                <a:solidFill>
                  <a:srgbClr val="2F2F2F"/>
                </a:solidFill>
              </a:rPr>
              <a:t>displayInIframe</a:t>
            </a:r>
            <a:r>
              <a:rPr lang="en-US" b="0" dirty="0">
                <a:solidFill>
                  <a:srgbClr val="2F2F2F"/>
                </a:solidFill>
              </a:rPr>
              <a:t> option can be set to display as a floating </a:t>
            </a:r>
            <a:r>
              <a:rPr lang="en-US" b="0" dirty="0" err="1">
                <a:solidFill>
                  <a:srgbClr val="2F2F2F"/>
                </a:solidFill>
              </a:rPr>
              <a:t>iframe</a:t>
            </a:r>
            <a:r>
              <a:rPr lang="en-US" b="0" dirty="0">
                <a:solidFill>
                  <a:srgbClr val="2F2F2F"/>
                </a:solidFill>
              </a:rPr>
              <a:t> rather than an independent window (in clients that support this), which makes it open faster.</a:t>
            </a:r>
            <a:endParaRPr lang="en-US" b="0" dirty="0">
              <a:solidFill>
                <a:srgbClr val="000A18"/>
              </a:solidFill>
            </a:endParaRPr>
          </a:p>
          <a:p>
            <a:endParaRPr lang="en-US" dirty="0"/>
          </a:p>
        </p:txBody>
      </p:sp>
      <p:sp>
        <p:nvSpPr>
          <p:cNvPr id="7" name="Text Placeholder 6">
            <a:extLst>
              <a:ext uri="{FF2B5EF4-FFF2-40B4-BE49-F238E27FC236}">
                <a16:creationId xmlns:a16="http://schemas.microsoft.com/office/drawing/2014/main" id="{CF7ABA28-FE7F-0F47-8A25-32DC0D8DD0AA}"/>
              </a:ext>
            </a:extLst>
          </p:cNvPr>
          <p:cNvSpPr>
            <a:spLocks noGrp="1"/>
          </p:cNvSpPr>
          <p:nvPr>
            <p:ph type="body" sz="quarter" idx="11"/>
          </p:nvPr>
        </p:nvSpPr>
        <p:spPr>
          <a:xfrm>
            <a:off x="465138" y="3214124"/>
            <a:ext cx="3690937" cy="1374672"/>
          </a:xfrm>
        </p:spPr>
        <p:txBody>
          <a:bodyPr/>
          <a:lstStyle/>
          <a:p>
            <a:r>
              <a:rPr lang="en-US" sz="1800" dirty="0"/>
              <a:t>URL</a:t>
            </a:r>
          </a:p>
          <a:p>
            <a:pPr lvl="0"/>
            <a:r>
              <a:rPr lang="en-US" b="0" dirty="0">
                <a:solidFill>
                  <a:srgbClr val="2F2F2F"/>
                </a:solidFill>
              </a:rPr>
              <a:t>The dialog should initially open to a page hosted from an app domain (as defined in manifest).</a:t>
            </a:r>
          </a:p>
          <a:p>
            <a:pPr lvl="0"/>
            <a:r>
              <a:rPr lang="en-US" b="0" dirty="0">
                <a:solidFill>
                  <a:srgbClr val="2F2F2F"/>
                </a:solidFill>
              </a:rPr>
              <a:t>The dialog can display any page that is hosted securely (HTTPS).</a:t>
            </a:r>
            <a:endParaRPr lang="en-US" b="0" dirty="0">
              <a:solidFill>
                <a:srgbClr val="000A18"/>
              </a:solidFill>
            </a:endParaRPr>
          </a:p>
        </p:txBody>
      </p:sp>
    </p:spTree>
    <p:extLst>
      <p:ext uri="{BB962C8B-B14F-4D97-AF65-F5344CB8AC3E}">
        <p14:creationId xmlns:p14="http://schemas.microsoft.com/office/powerpoint/2010/main" val="20044904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4927600" y="1"/>
            <a:ext cx="7508876"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40" y="1915250"/>
            <a:ext cx="4285718" cy="3330142"/>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Points of interest</a:t>
            </a:r>
          </a:p>
          <a:p>
            <a:pPr>
              <a:lnSpc>
                <a:spcPct val="90000"/>
              </a:lnSpc>
              <a:spcBef>
                <a:spcPts val="1200"/>
              </a:spcBef>
            </a:pPr>
            <a:r>
              <a:rPr lang="en-US" sz="1600" dirty="0"/>
              <a:t>The primary way to pass information to a dialog is through local storage (ex: </a:t>
            </a:r>
            <a:r>
              <a:rPr lang="en-US" sz="1600" dirty="0" err="1"/>
              <a:t>window.localStorage</a:t>
            </a:r>
            <a:r>
              <a:rPr lang="en-US" sz="1600" dirty="0"/>
              <a:t>) or URL parameters in the dialog URL.</a:t>
            </a:r>
          </a:p>
          <a:p>
            <a:pPr>
              <a:lnSpc>
                <a:spcPct val="90000"/>
              </a:lnSpc>
              <a:spcBef>
                <a:spcPts val="1200"/>
              </a:spcBef>
            </a:pPr>
            <a:r>
              <a:rPr lang="en-US" sz="1600" dirty="0">
                <a:latin typeface="+mj-lt"/>
              </a:rPr>
              <a:t>A dialog can pass messages back to the host by calling </a:t>
            </a:r>
            <a:r>
              <a:rPr lang="en-US" sz="1600" dirty="0" err="1">
                <a:latin typeface="+mj-lt"/>
              </a:rPr>
              <a:t>Office.context.ui.messageParent</a:t>
            </a:r>
            <a:r>
              <a:rPr lang="en-US" sz="1600" dirty="0">
                <a:latin typeface="+mj-lt"/>
              </a:rPr>
              <a:t> and sending either a Boolean or string value to the host page.</a:t>
            </a:r>
          </a:p>
          <a:p>
            <a:pPr>
              <a:lnSpc>
                <a:spcPct val="90000"/>
              </a:lnSpc>
              <a:spcBef>
                <a:spcPts val="1200"/>
              </a:spcBef>
            </a:pPr>
            <a:r>
              <a:rPr lang="en-US" sz="1600" dirty="0">
                <a:latin typeface="+mj-lt"/>
              </a:rPr>
              <a:t>The </a:t>
            </a:r>
            <a:r>
              <a:rPr lang="en-US" sz="1600" dirty="0" err="1">
                <a:latin typeface="+mj-lt"/>
              </a:rPr>
              <a:t>messageParent</a:t>
            </a:r>
            <a:r>
              <a:rPr lang="en-US" sz="1600" dirty="0">
                <a:latin typeface="+mj-lt"/>
              </a:rPr>
              <a:t> function can only be called on a page with the same domain (including protocol and port) as the host page.</a:t>
            </a:r>
          </a:p>
          <a:p>
            <a:pPr>
              <a:lnSpc>
                <a:spcPct val="90000"/>
              </a:lnSpc>
              <a:spcBef>
                <a:spcPts val="1200"/>
              </a:spcBef>
            </a:pPr>
            <a:r>
              <a:rPr lang="en-US" sz="1600" dirty="0">
                <a:latin typeface="+mj-lt"/>
              </a:rPr>
              <a:t>The host page must “listen” for messages by subscribing to the </a:t>
            </a:r>
            <a:r>
              <a:rPr lang="en-US" sz="1600" dirty="0" err="1">
                <a:latin typeface="+mj-lt"/>
              </a:rPr>
              <a:t>DialogMessageReceived</a:t>
            </a:r>
            <a:r>
              <a:rPr lang="en-US" sz="1600" dirty="0">
                <a:latin typeface="+mj-lt"/>
              </a:rPr>
              <a:t> handler.</a:t>
            </a:r>
            <a:endParaRPr lang="en-US" sz="1400" dirty="0">
              <a:latin typeface="+mj-lt"/>
            </a:endParaRPr>
          </a:p>
        </p:txBody>
      </p:sp>
      <p:sp>
        <p:nvSpPr>
          <p:cNvPr id="7" name="Title 6"/>
          <p:cNvSpPr>
            <a:spLocks noGrp="1"/>
          </p:cNvSpPr>
          <p:nvPr>
            <p:ph type="title"/>
          </p:nvPr>
        </p:nvSpPr>
        <p:spPr>
          <a:xfrm>
            <a:off x="465138" y="632779"/>
            <a:ext cx="11533187" cy="410369"/>
          </a:xfrm>
        </p:spPr>
        <p:txBody>
          <a:bodyPr/>
          <a:lstStyle/>
          <a:p>
            <a:r>
              <a:rPr lang="en-US" dirty="0"/>
              <a:t>Dialog input/output</a:t>
            </a:r>
          </a:p>
        </p:txBody>
      </p:sp>
      <p:sp>
        <p:nvSpPr>
          <p:cNvPr id="9" name="Text Placeholder 8"/>
          <p:cNvSpPr>
            <a:spLocks noGrp="1"/>
          </p:cNvSpPr>
          <p:nvPr>
            <p:ph type="body" sz="quarter" idx="12"/>
          </p:nvPr>
        </p:nvSpPr>
        <p:spPr>
          <a:xfrm>
            <a:off x="5246665" y="369708"/>
            <a:ext cx="7013068" cy="6583084"/>
          </a:xfrm>
          <a:ln>
            <a:noFill/>
          </a:ln>
        </p:spPr>
        <p:txBody>
          <a:bodyPr lIns="91440" tIns="91440" rIns="91440" bIns="91440"/>
          <a:lstStyle/>
          <a:p>
            <a:r>
              <a:rPr lang="en-US" sz="1200" b="0" dirty="0">
                <a:solidFill>
                  <a:srgbClr val="008000"/>
                </a:solidFill>
                <a:latin typeface="Menlo" panose="020B0609030804020204" pitchFamily="49" charset="0"/>
              </a:rPr>
              <a:t>/******* Start Host page script *******/</a:t>
            </a:r>
            <a:endParaRPr lang="en-US" sz="1200" b="0" dirty="0">
              <a:solidFill>
                <a:srgbClr val="000000"/>
              </a:solidFill>
              <a:latin typeface="Menlo" panose="020B0609030804020204" pitchFamily="49" charset="0"/>
            </a:endParaRPr>
          </a:p>
          <a:p>
            <a:r>
              <a:rPr lang="en-US" sz="1200" b="0" dirty="0">
                <a:solidFill>
                  <a:srgbClr val="008000"/>
                </a:solidFill>
                <a:latin typeface="Menlo" panose="020B0609030804020204" pitchFamily="49" charset="0"/>
              </a:rPr>
              <a:t>// Open the dialog passing the parameter id=123</a:t>
            </a:r>
            <a:br>
              <a:rPr lang="en-US" sz="1200" b="0" dirty="0">
                <a:solidFill>
                  <a:srgbClr val="000000"/>
                </a:solidFill>
                <a:latin typeface="Menlo" panose="020B0609030804020204" pitchFamily="49" charset="0"/>
              </a:rPr>
            </a:br>
            <a:r>
              <a:rPr lang="en-US" sz="1200" b="0" dirty="0">
                <a:solidFill>
                  <a:srgbClr val="0000FF"/>
                </a:solidFill>
                <a:latin typeface="Menlo" panose="020B0609030804020204" pitchFamily="49" charset="0"/>
              </a:rPr>
              <a:t>let</a:t>
            </a:r>
            <a:r>
              <a:rPr lang="en-US" sz="1200" b="0" dirty="0">
                <a:solidFill>
                  <a:srgbClr val="000000"/>
                </a:solidFill>
                <a:latin typeface="Menlo" panose="020B0609030804020204" pitchFamily="49" charset="0"/>
              </a:rPr>
              <a:t> </a:t>
            </a:r>
            <a:r>
              <a:rPr lang="en-US" sz="1200" b="0" dirty="0">
                <a:solidFill>
                  <a:schemeClr val="tx1"/>
                </a:solidFill>
                <a:latin typeface="Menlo" panose="020B0609030804020204" pitchFamily="49" charset="0"/>
              </a:rPr>
              <a:t>dialog</a:t>
            </a:r>
            <a:r>
              <a:rPr lang="en-US" sz="1200" b="0" dirty="0">
                <a:solidFill>
                  <a:srgbClr val="000000"/>
                </a:solidFill>
                <a:latin typeface="Menlo" panose="020B0609030804020204" pitchFamily="49" charset="0"/>
              </a:rPr>
              <a:t> = </a:t>
            </a:r>
            <a:r>
              <a:rPr lang="en-US" sz="1200" b="0" dirty="0">
                <a:solidFill>
                  <a:srgbClr val="0000FF"/>
                </a:solidFill>
                <a:latin typeface="Menlo" panose="020B0609030804020204" pitchFamily="49" charset="0"/>
              </a:rPr>
              <a:t>null</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ui</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displayDialogAsync</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'https://domain/</a:t>
            </a:r>
            <a:r>
              <a:rPr lang="en-US" sz="1200" b="0" dirty="0" err="1">
                <a:solidFill>
                  <a:srgbClr val="A31515"/>
                </a:solidFill>
                <a:latin typeface="Menlo" panose="020B0609030804020204" pitchFamily="49" charset="0"/>
              </a:rPr>
              <a:t>popup.html?id</a:t>
            </a:r>
            <a:r>
              <a:rPr lang="en-US" sz="1200" b="0" dirty="0">
                <a:solidFill>
                  <a:srgbClr val="A31515"/>
                </a:solidFill>
                <a:latin typeface="Menlo" panose="020B0609030804020204" pitchFamily="49" charset="0"/>
              </a:rPr>
              <a:t>=123’</a:t>
            </a:r>
            <a:r>
              <a:rPr lang="en-US" sz="1200" b="0" dirty="0">
                <a:solidFill>
                  <a:srgbClr val="000000"/>
                </a:solidFill>
                <a:latin typeface="Menlo" panose="020B0609030804020204" pitchFamily="49" charset="0"/>
              </a:rPr>
              <a:t>, </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height:</a:t>
            </a:r>
            <a:r>
              <a:rPr lang="en-US" sz="1200" b="0" dirty="0">
                <a:solidFill>
                  <a:srgbClr val="000000"/>
                </a:solidFill>
                <a:latin typeface="Menlo" panose="020B0609030804020204" pitchFamily="49" charset="0"/>
              </a:rPr>
              <a:t> </a:t>
            </a:r>
            <a:r>
              <a:rPr lang="en-US" sz="1200" b="0" dirty="0">
                <a:solidFill>
                  <a:srgbClr val="09885A"/>
                </a:solidFill>
                <a:latin typeface="Menlo" panose="020B0609030804020204" pitchFamily="49" charset="0"/>
              </a:rPr>
              <a:t>45</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width:</a:t>
            </a:r>
            <a:r>
              <a:rPr lang="en-US" sz="1200" b="0" dirty="0">
                <a:solidFill>
                  <a:srgbClr val="000000"/>
                </a:solidFill>
                <a:latin typeface="Menlo" panose="020B0609030804020204" pitchFamily="49" charset="0"/>
              </a:rPr>
              <a:t> </a:t>
            </a:r>
            <a:r>
              <a:rPr lang="en-US" sz="1200" b="0" dirty="0">
                <a:solidFill>
                  <a:srgbClr val="09885A"/>
                </a:solidFill>
                <a:latin typeface="Menlo" panose="020B0609030804020204" pitchFamily="49" charset="0"/>
              </a:rPr>
              <a:t>55</a:t>
            </a:r>
            <a:r>
              <a:rPr lang="en-US" sz="1200" b="0" dirty="0">
                <a:solidFill>
                  <a:srgbClr val="000000"/>
                </a:solidFill>
                <a:latin typeface="Menlo" panose="020B0609030804020204" pitchFamily="49" charset="0"/>
              </a:rPr>
              <a:t>}, </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a:t>
            </a:r>
            <a:r>
              <a:rPr lang="en-US" sz="1200" b="0" dirty="0">
                <a:solidFill>
                  <a:srgbClr val="001080"/>
                </a:solidFill>
                <a:latin typeface="Menlo" panose="020B0609030804020204" pitchFamily="49" charset="0"/>
              </a:rPr>
              <a:t>result</a:t>
            </a:r>
            <a:r>
              <a:rPr lang="en-US" sz="1200" b="0" dirty="0">
                <a:solidFill>
                  <a:srgbClr val="000000"/>
                </a:solidFill>
                <a:latin typeface="Menlo" panose="020B0609030804020204" pitchFamily="49" charset="0"/>
              </a:rPr>
              <a:t>) {</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dialog</a:t>
            </a:r>
            <a:r>
              <a:rPr lang="en-US" sz="1200" b="0" dirty="0">
                <a:solidFill>
                  <a:srgbClr val="000000"/>
                </a:solidFill>
                <a:latin typeface="Menlo" panose="020B0609030804020204" pitchFamily="49" charset="0"/>
              </a:rPr>
              <a:t> = </a:t>
            </a:r>
            <a:r>
              <a:rPr lang="en-US" sz="1200" b="0" dirty="0" err="1">
                <a:solidFill>
                  <a:srgbClr val="001080"/>
                </a:solidFill>
                <a:latin typeface="Menlo" panose="020B0609030804020204" pitchFamily="49" charset="0"/>
              </a:rPr>
              <a:t>result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value</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a:solidFill>
                  <a:srgbClr val="008000"/>
                </a:solidFill>
                <a:latin typeface="Menlo" panose="020B0609030804020204" pitchFamily="49" charset="0"/>
              </a:rPr>
              <a:t>// Listen for messages coming from the dialog</a:t>
            </a:r>
            <a:br>
              <a:rPr lang="en-US" sz="1200" b="0" dirty="0">
                <a:solidFill>
                  <a:srgbClr val="008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dialog</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addEventHandler</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Microsoft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WebExtension</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EventType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DialogMessageReceived</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processMessage</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a:t>
            </a:r>
          </a:p>
          <a:p>
            <a:pPr>
              <a:lnSpc>
                <a:spcPct val="80000"/>
              </a:lnSpc>
              <a:spcBef>
                <a:spcPts val="300"/>
              </a:spcBef>
            </a:pPr>
            <a:endParaRPr lang="en-US" sz="1200" b="0" dirty="0">
              <a:solidFill>
                <a:srgbClr val="000000"/>
              </a:solidFill>
              <a:latin typeface="Consolas" panose="020B0609020204030204" pitchFamily="49" charset="0"/>
            </a:endParaRPr>
          </a:p>
          <a:p>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err="1">
                <a:solidFill>
                  <a:srgbClr val="795E26"/>
                </a:solidFill>
                <a:latin typeface="Menlo" panose="020B0609030804020204" pitchFamily="49" charset="0"/>
              </a:rPr>
              <a:t>processMessage</a:t>
            </a:r>
            <a:r>
              <a:rPr lang="en-US" sz="1200" b="0" dirty="0">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arg</a:t>
            </a:r>
            <a:r>
              <a:rPr lang="en-US" sz="1200" b="0" dirty="0">
                <a:solidFill>
                  <a:srgbClr val="000000"/>
                </a:solidFill>
                <a:latin typeface="Menlo" panose="020B0609030804020204" pitchFamily="49" charset="0"/>
              </a:rPr>
              <a:t>) {</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a:solidFill>
                  <a:srgbClr val="008000"/>
                </a:solidFill>
                <a:latin typeface="Menlo" panose="020B0609030804020204" pitchFamily="49" charset="0"/>
              </a:rPr>
              <a:t>// Log the message send from the dialog and close the dialog</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267F99"/>
                </a:solidFill>
                <a:latin typeface="Menlo" panose="020B0609030804020204" pitchFamily="49" charset="0"/>
              </a:rPr>
              <a:t>console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log</a:t>
            </a:r>
            <a:r>
              <a:rPr lang="en-US" sz="1200" b="0" dirty="0">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arg</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message</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dialog</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close</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8000"/>
                </a:solidFill>
                <a:latin typeface="Menlo" panose="020B0609030804020204" pitchFamily="49" charset="0"/>
              </a:rPr>
              <a:t>/******* End Host page script *******/</a:t>
            </a:r>
          </a:p>
          <a:p>
            <a:endParaRPr lang="en-US" sz="1200" b="0" dirty="0">
              <a:solidFill>
                <a:srgbClr val="000000"/>
              </a:solidFill>
              <a:latin typeface="Menlo" panose="020B0609030804020204" pitchFamily="49" charset="0"/>
            </a:endParaRPr>
          </a:p>
          <a:p>
            <a:r>
              <a:rPr lang="en-US" sz="1200" b="0" dirty="0">
                <a:solidFill>
                  <a:srgbClr val="008000"/>
                </a:solidFill>
                <a:latin typeface="Menlo" panose="020B0609030804020204" pitchFamily="49" charset="0"/>
              </a:rPr>
              <a:t>/******* Start Dialog page script *******/</a:t>
            </a:r>
            <a:br>
              <a:rPr lang="en-US" sz="1200" b="0" dirty="0">
                <a:solidFill>
                  <a:srgbClr val="000000"/>
                </a:solidFill>
                <a:latin typeface="Menlo" panose="020B0609030804020204" pitchFamily="49" charset="0"/>
              </a:rPr>
            </a:br>
            <a:r>
              <a:rPr lang="en-US" sz="1200" b="0" dirty="0">
                <a:solidFill>
                  <a:srgbClr val="008000"/>
                </a:solidFill>
                <a:latin typeface="Menlo" panose="020B0609030804020204" pitchFamily="49" charset="0"/>
              </a:rPr>
              <a:t>// Dialog must call </a:t>
            </a:r>
            <a:r>
              <a:rPr lang="en-US" sz="1200" b="0" dirty="0" err="1">
                <a:solidFill>
                  <a:srgbClr val="008000"/>
                </a:solidFill>
                <a:latin typeface="Menlo" panose="020B0609030804020204" pitchFamily="49" charset="0"/>
              </a:rPr>
              <a:t>Office.initialize</a:t>
            </a:r>
            <a:br>
              <a:rPr lang="en-US" sz="1200" b="0" dirty="0">
                <a:solidFill>
                  <a:srgbClr val="008000"/>
                </a:solidFill>
                <a:latin typeface="Menlo" panose="020B0609030804020204" pitchFamily="49" charset="0"/>
              </a:rPr>
            </a:b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initialize</a:t>
            </a:r>
            <a:r>
              <a:rPr lang="en-US" sz="1200" b="0" dirty="0">
                <a:solidFill>
                  <a:srgbClr val="000000"/>
                </a:solidFill>
                <a:latin typeface="Menlo" panose="020B0609030804020204" pitchFamily="49" charset="0"/>
              </a:rPr>
              <a:t> = </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a:solidFill>
                  <a:srgbClr val="008000"/>
                </a:solidFill>
                <a:latin typeface="Menlo" panose="020B0609030804020204" pitchFamily="49" charset="0"/>
              </a:rPr>
              <a:t>// Send the parent/host a message</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ui</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messageParent</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‘Hello from the dialog!!!‘</a:t>
            </a: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0000"/>
                </a:solidFill>
                <a:latin typeface="Menlo" panose="020B0609030804020204" pitchFamily="49" charset="0"/>
              </a:rPr>
              <a:t>}</a:t>
            </a:r>
            <a:br>
              <a:rPr lang="en-US" sz="1200" b="0" dirty="0">
                <a:solidFill>
                  <a:srgbClr val="000000"/>
                </a:solidFill>
                <a:latin typeface="Menlo" panose="020B0609030804020204" pitchFamily="49" charset="0"/>
              </a:rPr>
            </a:br>
            <a:r>
              <a:rPr lang="en-US" sz="1200" b="0" dirty="0">
                <a:solidFill>
                  <a:srgbClr val="008000"/>
                </a:solidFill>
                <a:latin typeface="Menlo" panose="020B0609030804020204" pitchFamily="49" charset="0"/>
              </a:rPr>
              <a:t>/******* Start Dialog page script *******/</a:t>
            </a:r>
            <a:endParaRPr lang="en-US" sz="1200" b="0" dirty="0">
              <a:solidFill>
                <a:srgbClr val="000000"/>
              </a:solidFill>
              <a:latin typeface="Menlo" panose="020B0609030804020204" pitchFamily="49" charset="0"/>
            </a:endParaRPr>
          </a:p>
        </p:txBody>
      </p:sp>
    </p:spTree>
    <p:extLst>
      <p:ext uri="{BB962C8B-B14F-4D97-AF65-F5344CB8AC3E}">
        <p14:creationId xmlns:p14="http://schemas.microsoft.com/office/powerpoint/2010/main" val="746795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12859"/>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The Dialog API provides a flexible extension to the Add-in user experience.</a:t>
            </a:r>
          </a:p>
          <a:p>
            <a:pPr lvl="0">
              <a:lnSpc>
                <a:spcPct val="90000"/>
              </a:lnSpc>
              <a:spcBef>
                <a:spcPts val="1800"/>
              </a:spcBef>
            </a:pPr>
            <a:r>
              <a:rPr lang="en-US" sz="1600" b="0" dirty="0">
                <a:solidFill>
                  <a:srgbClr val="2F2F2F"/>
                </a:solidFill>
                <a:latin typeface="Segoe UI Semibold"/>
              </a:rPr>
              <a:t>Dialogs can enable 3</a:t>
            </a:r>
            <a:r>
              <a:rPr lang="en-US" sz="1600" b="0" baseline="30000" dirty="0">
                <a:solidFill>
                  <a:srgbClr val="2F2F2F"/>
                </a:solidFill>
                <a:latin typeface="Segoe UI Semibold"/>
              </a:rPr>
              <a:t>rd</a:t>
            </a:r>
            <a:r>
              <a:rPr lang="en-US" sz="1600" b="0" dirty="0">
                <a:solidFill>
                  <a:srgbClr val="2F2F2F"/>
                </a:solidFill>
                <a:latin typeface="Segoe UI Semibold"/>
              </a:rPr>
              <a:t> party authentication scenarios and scenarios where additional screen space is required.</a:t>
            </a:r>
          </a:p>
          <a:p>
            <a:pPr lvl="0">
              <a:lnSpc>
                <a:spcPct val="90000"/>
              </a:lnSpc>
              <a:spcBef>
                <a:spcPts val="1800"/>
              </a:spcBef>
            </a:pPr>
            <a:r>
              <a:rPr lang="en-US" sz="1600" b="0" dirty="0">
                <a:solidFill>
                  <a:srgbClr val="2F2F2F"/>
                </a:solidFill>
                <a:latin typeface="Segoe UI Semibold"/>
              </a:rPr>
              <a:t>Information can easily be pass to and from the Dialog API.</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462760"/>
          </a:xfrm>
        </p:spPr>
        <p:txBody>
          <a:bodyPr/>
          <a:lstStyle/>
          <a:p>
            <a:pPr marL="342900" lvl="0" indent="-342900" defTabSz="914400">
              <a:lnSpc>
                <a:spcPct val="100000"/>
              </a:lnSpc>
              <a:spcBef>
                <a:spcPts val="600"/>
              </a:spcBef>
              <a:buSzTx/>
              <a:defRPr/>
            </a:pPr>
            <a:r>
              <a:rPr lang="en-US" sz="1800" dirty="0"/>
              <a:t>Excel Add-ins overview </a:t>
            </a:r>
          </a:p>
          <a:p>
            <a:pPr marL="342900" lvl="0" indent="-342900" defTabSz="914400">
              <a:lnSpc>
                <a:spcPct val="100000"/>
              </a:lnSpc>
              <a:spcBef>
                <a:spcPts val="600"/>
              </a:spcBef>
              <a:buSzTx/>
              <a:defRPr/>
            </a:pPr>
            <a:r>
              <a:rPr lang="en-US" sz="1800" dirty="0">
                <a:hlinkClick r:id="rId3"/>
              </a:rPr>
              <a:t>https://docs.microsoft.com/en-us/office/dev/add-ins/excel/excel-add-ins-overview</a:t>
            </a:r>
            <a:endParaRPr lang="en-US" sz="1800" dirty="0"/>
          </a:p>
          <a:p>
            <a:pPr marL="342900" lvl="0" indent="-342900" defTabSz="914400">
              <a:lnSpc>
                <a:spcPct val="100000"/>
              </a:lnSpc>
              <a:spcBef>
                <a:spcPts val="600"/>
              </a:spcBef>
              <a:buSzTx/>
              <a:defRPr/>
            </a:pPr>
            <a:endParaRPr lang="en-US" sz="1800" dirty="0"/>
          </a:p>
          <a:p>
            <a:pPr marL="342900" lvl="0" indent="-342900" defTabSz="914400">
              <a:lnSpc>
                <a:spcPct val="100000"/>
              </a:lnSpc>
              <a:spcBef>
                <a:spcPts val="600"/>
              </a:spcBef>
              <a:buSzTx/>
              <a:defRPr/>
            </a:pPr>
            <a:r>
              <a:rPr lang="en-US" sz="1800" dirty="0"/>
              <a:t>Excel JavaScript API reference</a:t>
            </a:r>
          </a:p>
          <a:p>
            <a:pPr marL="342900" lvl="0" indent="-342900" defTabSz="914400">
              <a:lnSpc>
                <a:spcPct val="100000"/>
              </a:lnSpc>
              <a:spcBef>
                <a:spcPts val="600"/>
              </a:spcBef>
              <a:buSzTx/>
              <a:defRPr/>
            </a:pPr>
            <a:r>
              <a:rPr lang="en-US" sz="1800" dirty="0">
                <a:hlinkClick r:id="rId4"/>
              </a:rPr>
              <a:t>https://docs.microsoft.com/en-us/javascript/api/excel?view=excel-js-preview</a:t>
            </a:r>
            <a:endParaRPr lang="en-US" sz="1800" dirty="0"/>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t>Dialog API sample</a:t>
            </a:r>
          </a:p>
          <a:p>
            <a:pPr marL="342900" lvl="0" indent="-342900" defTabSz="914400">
              <a:lnSpc>
                <a:spcPct val="100000"/>
              </a:lnSpc>
              <a:spcBef>
                <a:spcPts val="600"/>
              </a:spcBef>
              <a:buSzTx/>
            </a:pPr>
            <a:r>
              <a:rPr lang="en-US" sz="1800" dirty="0">
                <a:hlinkClick r:id="rId5"/>
              </a:rPr>
              <a:t>https://github.com/OfficeDev/Office-Add-in-Dialog-API-Simple-Example</a:t>
            </a:r>
            <a:endParaRPr lang="en-US" sz="1800" dirty="0"/>
          </a:p>
          <a:p>
            <a:pPr marL="342900" lvl="0" indent="-342900" defTabSz="914400">
              <a:lnSpc>
                <a:spcPct val="100000"/>
              </a:lnSpc>
              <a:spcBef>
                <a:spcPts val="600"/>
              </a:spcBef>
              <a:buSzTx/>
            </a:pPr>
            <a:endParaRPr lang="en-US" sz="1800" dirty="0">
              <a:latin typeface="+mj-lt"/>
            </a:endParaRPr>
          </a:p>
          <a:p>
            <a:pPr marL="342900" indent="-342900" defTabSz="914400">
              <a:lnSpc>
                <a:spcPct val="100000"/>
              </a:lnSpc>
              <a:spcBef>
                <a:spcPts val="600"/>
              </a:spcBef>
              <a:buSzTx/>
              <a:defRPr/>
            </a:pPr>
            <a:r>
              <a:rPr lang="en-US" sz="1800" dirty="0"/>
              <a:t>Use the Dialog API in your Office Add-in</a:t>
            </a:r>
          </a:p>
          <a:p>
            <a:pPr marL="342900" lvl="0" indent="-342900" defTabSz="914400">
              <a:lnSpc>
                <a:spcPct val="100000"/>
              </a:lnSpc>
              <a:spcBef>
                <a:spcPts val="600"/>
              </a:spcBef>
              <a:buSzTx/>
            </a:pPr>
            <a:r>
              <a:rPr lang="en-US" sz="1800" dirty="0">
                <a:hlinkClick r:id="rId6"/>
              </a:rPr>
              <a:t>https://docs.microsoft.com/en-us/office/dev/add-ins/develop/dialog-api-in-office-add-ins</a:t>
            </a:r>
            <a:endParaRPr lang="en-US" sz="1800" dirty="0"/>
          </a:p>
          <a:p>
            <a:pPr marL="342900" lvl="0" indent="-342900" defTabSz="914400">
              <a:lnSpc>
                <a:spcPct val="100000"/>
              </a:lnSpc>
              <a:spcBef>
                <a:spcPts val="600"/>
              </a:spcBef>
              <a:buSzTx/>
            </a:pPr>
            <a:endParaRPr lang="en-US" sz="1600" dirty="0"/>
          </a:p>
          <a:p>
            <a:pPr marL="342900" indent="-342900" defTabSz="914400">
              <a:lnSpc>
                <a:spcPct val="100000"/>
              </a:lnSpc>
              <a:spcBef>
                <a:spcPts val="600"/>
              </a:spcBef>
              <a:buSzTx/>
            </a:pPr>
            <a:endParaRPr lang="en-US" sz="1600" dirty="0"/>
          </a:p>
        </p:txBody>
      </p:sp>
    </p:spTree>
    <p:extLst>
      <p:ext uri="{BB962C8B-B14F-4D97-AF65-F5344CB8AC3E}">
        <p14:creationId xmlns:p14="http://schemas.microsoft.com/office/powerpoint/2010/main" val="14653230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 </a:t>
            </a:r>
            <a:endParaRPr lang="en-US" dirty="0"/>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1749</Words>
  <Application>Microsoft Macintosh PowerPoint</Application>
  <PresentationFormat>Custom</PresentationFormat>
  <Paragraphs>118</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Menlo</vt:lpstr>
      <vt:lpstr>Segoe UI</vt:lpstr>
      <vt:lpstr>Segoe UI Light</vt:lpstr>
      <vt:lpstr>Segoe UI Semibold</vt:lpstr>
      <vt:lpstr>Wingdings</vt:lpstr>
      <vt:lpstr>Office 365 PPT Template - 2017</vt:lpstr>
      <vt:lpstr>Building Office Add-ins for Microsoft Excel </vt:lpstr>
      <vt:lpstr>PowerPoint Presentation</vt:lpstr>
      <vt:lpstr>Dialogs</vt:lpstr>
      <vt:lpstr>Opening dialogs</vt:lpstr>
      <vt:lpstr>Dialog input/output</vt:lpstr>
      <vt:lpstr>Demo</vt:lpstr>
      <vt:lpstr>Summary</vt:lpstr>
      <vt:lpstr>Reading further</vt:lpstr>
      <vt:lpstr>Thank you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2020-04-06T18:38:45Z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