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4" r:id="rId4"/>
    <p:sldId id="1608" r:id="rId5"/>
    <p:sldId id="1615" r:id="rId6"/>
    <p:sldId id="1618" r:id="rId7"/>
    <p:sldId id="277" r:id="rId8"/>
    <p:sldId id="1610" r:id="rId9"/>
    <p:sldId id="265" r:id="rId10"/>
    <p:sldId id="283" r:id="rId11"/>
    <p:sldId id="1617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Worksheets and Add-in Commands" id="{B0BFF9A6-974F-8449-8C5B-AB69438AA832}">
          <p14:sldIdLst>
            <p14:sldId id="282"/>
            <p14:sldId id="1614"/>
            <p14:sldId id="1608"/>
            <p14:sldId id="1615"/>
            <p14:sldId id="1618"/>
            <p14:sldId id="277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299" autoAdjust="0"/>
    <p:restoredTop sz="71467" autoAdjust="0"/>
  </p:normalViewPr>
  <p:slideViewPr>
    <p:cSldViewPr snapToGrid="0">
      <p:cViewPr varScale="1">
        <p:scale>
          <a:sx n="89" d="100"/>
          <a:sy n="89" d="100"/>
        </p:scale>
        <p:origin x="185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4/6/20 11:20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4/6/20 11:20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 11:20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performs some advanced worksheet operations has a </a:t>
            </a:r>
            <a:r>
              <a:rPr lang="en-US" baseline="0" dirty="0" err="1"/>
              <a:t>ExecuteFunction</a:t>
            </a:r>
            <a:r>
              <a:rPr lang="en-US" baseline="0" dirty="0"/>
              <a:t>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Load the add-in through the Insert menu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Toggle Worksheet Protection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in the Home tab of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this button a few more times to show how it locks/unlocks the worksheet from the add-in command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4/6/20 11:20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4/6/20 11:20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4/6/20 11:20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to work with worksheets in Excel workbooks. You'll also learn how to create and use add-in commands for your custom solutions.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 11:28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 workbook is a property of the Excel Add-in context,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context.workbook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`,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 worksheet contains collections for `charts`, `tables`, and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pivotTables`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among other properties.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Office.js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API can iterate worksheets in a workbook object or you can select specific worksheets based on the worksheet's name, ID or active status.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Develoeprs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can create worksheets using 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workbook.worksheets.add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()` method.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There are a number of advanced worksheet operations, including worksheet events for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onActivated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`,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onAdded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`,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onDeactivated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`, and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onDeleted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Developers can also freeze worksheet panes and protect or unprotect worksheets.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 11:37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worksheets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demonstrates how to get the active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demonstrates how to get a worksheet by it’s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the sample activates a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are examples that demonstrate creating and deleting a worksheet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4/6/20 11:20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more advanced, but popular operations with a worksheet.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uses the </a:t>
            </a:r>
            <a:r>
              <a:rPr lang="en-US" dirty="0" err="1"/>
              <a:t>onDeactivated</a:t>
            </a:r>
            <a:r>
              <a:rPr lang="en-US" dirty="0"/>
              <a:t> event to be notified when the worksheet is deactivated…in this case, just logging some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shows how to freeze panes in a worksheet. This sample freezes the top row, but you can also freeze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toggles the protection of a worksheet…notice we must first load the protection details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4/6/20 11:20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provide an easy way to customize the default Office user interface (UI) with specified UI elements that perform actions.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are configured in 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VersionOverrides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can extend existing context menus, ribbon tabs and groups, or create new custom ribbon tabs and 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element defines where add-in commands should appear in the Office UI, including in an existing ribbon tab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OfficeTab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*), a custom tab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CustomTab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*), or in a context menu available by right-clicking in the Office UI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OfficeMenu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support button and menu controls. Buttons perform a single action and menus provide a submenu of actions.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ShowTaskpane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()` action is the most common for an add-in command. It is used to launch the add-in in a task pane. Using an add-in command to launch an add-in is considered a best practice and is incorporated in most Office add-in templates and 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ExecuteFunction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action allows an add-in command to execute some script in the background without displaying any UI. This type of command requires a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FunctionFile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to be defined in the manifest.</a:t>
            </a: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 12:07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explore how the different elements in the add-in manifest map to the rendered elements in the Excel user experience.</a:t>
            </a:r>
          </a:p>
          <a:p>
            <a:endParaRPr lang="en-US" dirty="0"/>
          </a:p>
          <a:p>
            <a:r>
              <a:rPr lang="en-US" dirty="0"/>
              <a:t>The following image includes contains an image of an Office client application on the left and a condensed version of an add-in manifest file on the right:</a:t>
            </a:r>
          </a:p>
          <a:p>
            <a:endParaRPr lang="en-US" dirty="0"/>
          </a:p>
          <a:p>
            <a:r>
              <a:rPr lang="en-US" dirty="0"/>
              <a:t>The manifest starts with the `</a:t>
            </a:r>
            <a:r>
              <a:rPr lang="en-US" dirty="0" err="1"/>
              <a:t>ExtensionPoint</a:t>
            </a:r>
            <a:r>
              <a:rPr lang="en-US" dirty="0"/>
              <a:t>` element that contains all customizations defined for the Office ribbon:</a:t>
            </a:r>
          </a:p>
          <a:p>
            <a:endParaRPr lang="en-US" dirty="0"/>
          </a:p>
          <a:p>
            <a:r>
              <a:rPr lang="en-US" dirty="0"/>
              <a:t>The entire contents of the `</a:t>
            </a:r>
            <a:r>
              <a:rPr lang="en-US" dirty="0" err="1"/>
              <a:t>ExtensionPoint</a:t>
            </a:r>
            <a:r>
              <a:rPr lang="en-US" dirty="0"/>
              <a:t>` element define the custom tab in the ribbon and all buttons in the tab:</a:t>
            </a:r>
          </a:p>
          <a:p>
            <a:endParaRPr lang="en-US" dirty="0"/>
          </a:p>
          <a:p>
            <a:r>
              <a:rPr lang="en-US" dirty="0"/>
              <a:t>Each button in the ribbon is defined using a `Control` element. A control can be different types, defined in the `</a:t>
            </a:r>
            <a:r>
              <a:rPr lang="en-US" dirty="0" err="1"/>
              <a:t>xsi:type</a:t>
            </a:r>
            <a:r>
              <a:rPr lang="en-US" dirty="0"/>
              <a:t>` property. All the controls in this ribbon are buttons:</a:t>
            </a:r>
          </a:p>
          <a:p>
            <a:endParaRPr lang="en-US" dirty="0"/>
          </a:p>
          <a:p>
            <a:r>
              <a:rPr lang="en-US" dirty="0"/>
              <a:t>Within a control, developers can actions or items that. An `Action` element is used to perform an action, such as showing a task pane or executing a custom function.</a:t>
            </a:r>
          </a:p>
          <a:p>
            <a:endParaRPr lang="en-US" dirty="0"/>
          </a:p>
          <a:p>
            <a:r>
              <a:rPr lang="en-US" dirty="0"/>
              <a:t>The `Items` collection allows developers to add additional menu items to the ribbon button as shown in the following image. Notice each sub menu item also has a `Action` element as well: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4/6/20 1:30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`</a:t>
            </a:r>
            <a:r>
              <a:rPr lang="en-US" dirty="0" err="1"/>
              <a:t>ExecuteFunction</a:t>
            </a:r>
            <a:r>
              <a:rPr lang="en-US" dirty="0"/>
              <a:t>` add-in command action enables developers to create custom functions, defined in JavaScript, to execute when a button is selected in the ribbon.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define the function in a script file. For example, add the following code to a new file in your add-in named **</a:t>
            </a:r>
            <a:r>
              <a:rPr lang="en-US" dirty="0" err="1"/>
              <a:t>fnFile.html</a:t>
            </a:r>
            <a:r>
              <a:rPr lang="en-US" dirty="0"/>
              <a:t>**: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call the function, use the `</a:t>
            </a:r>
            <a:r>
              <a:rPr lang="en-US" dirty="0" err="1"/>
              <a:t>ExecuteFunction</a:t>
            </a:r>
            <a:r>
              <a:rPr lang="en-US" dirty="0"/>
              <a:t>` action type in the add-in manifest to call the function when the custom button is selected: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4/6/20 1:43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Demos/02 Worksheets and Add-in Commands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4/6/20 11:20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create-addin-commands" TargetMode="External"/><Relationship Id="rId5" Type="http://schemas.openxmlformats.org/officeDocument/2006/relationships/hyperlink" Target="https://github.com/OfficeDev/Office-Add-in-Commands-Samples" TargetMode="External"/><Relationship Id="rId4" Type="http://schemas.openxmlformats.org/officeDocument/2006/relationships/hyperlink" Target="https://docs.microsoft.com/en-us/javascript/api/excel/excel.workshe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Worksheets and </a:t>
            </a:r>
            <a:r>
              <a:rPr lang="en-US"/>
              <a:t>Add-in Commands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Excel JavaScript APIs offer a number of ways to interact with worksheets in an Excel workbook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are a powerful way to customize the default Office user interface (UI) with custom commands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commands can run script in the background without a UI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62760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Worksheet object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4"/>
              </a:rPr>
              <a:t>https://docs.microsoft.com/en-us/javascript/api/excel/excel.worksheet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https://github.com/OfficeDev/Office-Add-in-Commands-Samples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Create 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https://docs.microsoft.com/en-us/office/dev/add-ins/develop/create-addin-commands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41894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Basic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Advanced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30731" cy="493365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a property of the Excel Add-in context (ex: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)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1600" dirty="0" err="1">
                <a:solidFill>
                  <a:srgbClr val="2F2F2F"/>
                </a:solidFill>
              </a:rPr>
              <a:t>pivotTables</a:t>
            </a:r>
            <a:r>
              <a:rPr lang="en-US" sz="16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iterate worksheets in a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1600" dirty="0" err="1">
                <a:solidFill>
                  <a:srgbClr val="2F2F2F"/>
                </a:solidFill>
              </a:rPr>
              <a:t>workbook.worksheets.add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There are a number of advanced worksheet operations, including worksheet events for </a:t>
            </a:r>
            <a:r>
              <a:rPr lang="en-US" sz="1600" dirty="0" err="1">
                <a:solidFill>
                  <a:srgbClr val="2F2F2F"/>
                </a:solidFill>
              </a:rPr>
              <a:t>onActivated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onAdded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onDeactivated</a:t>
            </a:r>
            <a:r>
              <a:rPr lang="en-US" sz="1600" dirty="0">
                <a:solidFill>
                  <a:srgbClr val="2F2F2F"/>
                </a:solidFill>
              </a:rPr>
              <a:t>, and </a:t>
            </a:r>
            <a:r>
              <a:rPr lang="en-US" sz="1600" dirty="0" err="1">
                <a:solidFill>
                  <a:srgbClr val="2F2F2F"/>
                </a:solidFill>
              </a:rPr>
              <a:t>onDeleted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Rectangle 4" descr="Diagram of the object hierarchy in Excel, with a root workbook containing a collection of worksheets, each with a collection of tables, charts, and more.">
            <a:extLst>
              <a:ext uri="{FF2B5EF4-FFF2-40B4-BE49-F238E27FC236}">
                <a16:creationId xmlns:a16="http://schemas.microsoft.com/office/drawing/2014/main" id="{CEB5077B-E360-0B44-8290-C535CFB7974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13A4-6C03-3D44-B3AC-B7B0F0F0F5D9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D51FD-FB5D-3C4A-BE36-D3B6251BAEFE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C5B6C-B261-A24E-9D7C-B752BB545F3B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EF97C-AE3E-B046-BE2A-FC10F1E16A78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5812-94FB-7C40-98B6-277575BE5B97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2383E-8C2A-B44E-81A1-439F3C5EA14E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B36C-C743-004E-9BFE-A0EA48728ACB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357C9-931F-5A49-9E44-159EA96F1D5C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E63D9-3FAD-124C-B041-C95049289677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2044-83A2-7A40-AEA7-B76B285FF324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39F8A-C077-AF41-BBB6-9436C225DC8D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EB585-FDC0-134B-8246-B0FFE31AFAE9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852EC-9120-F946-A283-3C4025D9CB7F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24413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42095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active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worksheet by name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active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1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38660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Wire into the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"Worksheet 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worksheetId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deactivated"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first row of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worksheet protection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"protection/protected"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299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946018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58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add-in command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2632</Words>
  <Application>Microsoft Macintosh PowerPoint</Application>
  <PresentationFormat>Custom</PresentationFormat>
  <Paragraphs>238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Worksheets</vt:lpstr>
      <vt:lpstr>Basic worksheet operations</vt:lpstr>
      <vt:lpstr>Advanced worksheet operations</vt:lpstr>
      <vt:lpstr>Add-in commands</vt:lpstr>
      <vt:lpstr>Add-in command in manifest</vt:lpstr>
      <vt:lpstr>ExecuteFunction add-in command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2020-04-06T17:43:09Z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