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5"/>
  </p:notesMasterIdLst>
  <p:handoutMasterIdLst>
    <p:handoutMasterId r:id="rId16"/>
  </p:handoutMasterIdLst>
  <p:sldIdLst>
    <p:sldId id="257" r:id="rId2"/>
    <p:sldId id="307" r:id="rId3"/>
    <p:sldId id="294" r:id="rId4"/>
    <p:sldId id="309" r:id="rId5"/>
    <p:sldId id="317" r:id="rId6"/>
    <p:sldId id="318" r:id="rId7"/>
    <p:sldId id="310" r:id="rId8"/>
    <p:sldId id="311" r:id="rId9"/>
    <p:sldId id="296" r:id="rId10"/>
    <p:sldId id="308" r:id="rId11"/>
    <p:sldId id="265" r:id="rId12"/>
    <p:sldId id="261" r:id="rId13"/>
    <p:sldId id="260" r:id="rId1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rd Design &amp; MessageCard Playground" id="{7E829F76-CD83-44A3-B3F7-007301260BD8}">
          <p14:sldIdLst>
            <p14:sldId id="257"/>
            <p14:sldId id="307"/>
            <p14:sldId id="294"/>
            <p14:sldId id="309"/>
            <p14:sldId id="317"/>
            <p14:sldId id="318"/>
            <p14:sldId id="310"/>
            <p14:sldId id="311"/>
            <p14:sldId id="296"/>
            <p14:sldId id="308"/>
            <p14:sldId id="265"/>
          </p14:sldIdLst>
        </p14:section>
        <p14:section name="Summary" id="{0515D85C-C91E-4BDB-B673-651C2D8A364D}">
          <p14:sldIdLst>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787878"/>
    <a:srgbClr val="595959"/>
    <a:srgbClr val="A6A6A6"/>
    <a:srgbClr val="7F7F7F"/>
    <a:srgbClr val="00BCF2"/>
    <a:srgbClr val="FFFFFF"/>
    <a:srgbClr val="000A18"/>
    <a:srgbClr val="BCEEFC"/>
    <a:srgbClr val="FFB6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691" autoAdjust="0"/>
    <p:restoredTop sz="77396" autoAdjust="0"/>
  </p:normalViewPr>
  <p:slideViewPr>
    <p:cSldViewPr snapToGrid="0">
      <p:cViewPr varScale="1">
        <p:scale>
          <a:sx n="101" d="100"/>
          <a:sy n="101" d="100"/>
        </p:scale>
        <p:origin x="208" y="16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4/16/20 4:14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4/16/20 4:14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Developers can use Adaptive Cards to create engaging messages that are rendered into a native UI that adapts to the hosted app experience. Adaptive Cards are authored in JSON can be used for Outlook Actionable Messages, Microsoft Teams conversations, and many other host applications.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4/16/20 4:44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150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Teams supports the latest version of the Adaptive Card schema in multiple extensibility points.</a:t>
            </a:r>
          </a:p>
          <a:p>
            <a:endParaRPr lang="en-US" dirty="0"/>
          </a:p>
          <a:p>
            <a:r>
              <a:rPr lang="en-US" dirty="0"/>
              <a:t>Developers can use Adaptive Cards in messages from bots, in messaging extensions and also in task modules.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4/16/20 5:38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14493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4/16/20 4:14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4/16/20 4:14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298864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4/16/20 4:14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2379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about Adaptive Cards, where they can be used and how to create Adaptive Cards with the online designer.</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4/16/20 5:39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17217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Adaptive Cards are platform-agnostic snippets of UI, authored in JSON, that apps and services can openly exchange. When delivered to a specific app, the JSON is transformed into native UI that automatically adapts to its surroundings. It helps design and integrate light-weight UI for all major platforms and frameworks.</a:t>
            </a:r>
          </a:p>
          <a:p>
            <a:endParaRPr lang="en-US" dirty="0"/>
          </a:p>
          <a:p>
            <a:r>
              <a:rPr lang="en-US" dirty="0"/>
              <a:t>The cards are created using an open card exchange format enabling developers to exchange UI content in a common and consistent way. Adaptive Cards can be rendered natively in a host application such as Outlook, Microsoft Teams, Microsoft Windows, and even custom applications.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4/16/20 4:45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349910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goals for Adaptive Cards are:</a:t>
            </a:r>
          </a:p>
          <a:p>
            <a:endParaRPr lang="en-US" dirty="0"/>
          </a:p>
          <a:p>
            <a:r>
              <a:rPr lang="en-US" dirty="0"/>
              <a:t>- **Portable**: To any app, device, and UI framework</a:t>
            </a:r>
          </a:p>
          <a:p>
            <a:r>
              <a:rPr lang="en-US" dirty="0"/>
              <a:t>- **Open**: Libraries and schema are open source and shared</a:t>
            </a:r>
          </a:p>
          <a:p>
            <a:r>
              <a:rPr lang="en-US" dirty="0"/>
              <a:t>- **Low** cost: Easy to define, easy to consume</a:t>
            </a:r>
          </a:p>
          <a:p>
            <a:r>
              <a:rPr lang="en-US" dirty="0"/>
              <a:t>- **Expressive**: Targeted at the long tail of content that developers want to produce</a:t>
            </a:r>
          </a:p>
          <a:p>
            <a:r>
              <a:rPr lang="en-US" dirty="0"/>
              <a:t>- **Purely declarative**: No code is needed or allowed</a:t>
            </a:r>
          </a:p>
          <a:p>
            <a:r>
              <a:rPr lang="en-US" dirty="0"/>
              <a:t>- **Automatically styled**: To the Host application UX and brand guidelines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4/16/20 4:46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121711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Adaptive Cards offer plenty of benefits to card authors and experience owners.</a:t>
            </a:r>
          </a:p>
          <a:p>
            <a:endParaRPr lang="en-US" dirty="0"/>
          </a:p>
          <a:p>
            <a:r>
              <a:rPr lang="en-US" dirty="0"/>
              <a:t>Adaptive Cards are great for card authors:</a:t>
            </a:r>
          </a:p>
          <a:p>
            <a:endParaRPr lang="en-US" dirty="0"/>
          </a:p>
          <a:p>
            <a:r>
              <a:rPr lang="en-US" dirty="0"/>
              <a:t>- **One schema**: You get a single format, minimizing the cost of creating a card and maximizing the number of places it can be used.</a:t>
            </a:r>
          </a:p>
          <a:p>
            <a:r>
              <a:rPr lang="en-US" dirty="0"/>
              <a:t>- **Richer expression**: Your content can more closely align with want you want to say because you have a richer palette to paint with.</a:t>
            </a:r>
          </a:p>
          <a:p>
            <a:r>
              <a:rPr lang="en-US" dirty="0"/>
              <a:t>- **Broad reach**: Your content will work across a broader set of applications without you having to learn new schemas.</a:t>
            </a:r>
          </a:p>
          <a:p>
            <a:r>
              <a:rPr lang="en-US" dirty="0"/>
              <a:t>- **Input controls**: Your card can include input controls for gathering information from the user that is viewing the card.</a:t>
            </a:r>
          </a:p>
          <a:p>
            <a:r>
              <a:rPr lang="en-US" dirty="0"/>
              <a:t>- **Better tooling**: An open card ecosystem means better tooling that is shared by everyone.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4/16/20 4:46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485550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an app developer who wants to tap into an ecosystem of third-party content you will love Adaptive Cards because:</a:t>
            </a:r>
          </a:p>
          <a:p>
            <a:endParaRPr lang="en-US" dirty="0"/>
          </a:p>
          <a:p>
            <a:r>
              <a:rPr lang="en-US" dirty="0"/>
              <a:t>- **Consistent user experience**: You guarantee a consistent experience for your users, because you own the style of the rendered card.</a:t>
            </a:r>
          </a:p>
          <a:p>
            <a:r>
              <a:rPr lang="en-US" dirty="0"/>
              <a:t>- **Native performance**: You get native performance as it targets your UI framework directly.</a:t>
            </a:r>
          </a:p>
          <a:p>
            <a:r>
              <a:rPr lang="en-US" dirty="0"/>
              <a:t>- **Safe**: Content is delivered in safe payloads so you don't have to open up your UI framework to raw markup and scripting.</a:t>
            </a:r>
          </a:p>
          <a:p>
            <a:r>
              <a:rPr lang="en-US" dirty="0"/>
              <a:t>- **Easy to implement**: You get off the shelf libraries to easily integrate on any platform you support</a:t>
            </a:r>
          </a:p>
          <a:p>
            <a:r>
              <a:rPr lang="en-US" dirty="0"/>
              <a:t>- **Free documentation**: You save time because you don't have to invent, implement, and document a proprietary schema.</a:t>
            </a:r>
          </a:p>
          <a:p>
            <a:r>
              <a:rPr lang="en-US" dirty="0"/>
              <a:t>- **Shared tooling**: You save time because you don't have to create custom tooling.</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4/16/20 4:53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578648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version of the Adaptive Card schema is v1.2. All elements in the [Adaptive Card Schema Explorer](https://</a:t>
            </a:r>
            <a:r>
              <a:rPr lang="en-US" dirty="0" err="1"/>
              <a:t>adaptivecards.io</a:t>
            </a:r>
            <a:r>
              <a:rPr lang="en-US" dirty="0"/>
              <a:t>/explorer/</a:t>
            </a:r>
            <a:r>
              <a:rPr lang="en-US" dirty="0" err="1"/>
              <a:t>AdaptiveCard.html</a:t>
            </a:r>
            <a:r>
              <a:rPr lang="en-US" dirty="0"/>
              <a:t>) display the version when they were introduced to the schema. Developers should note what elements are supported in specific schema versions because some application hosts may not currently support the latest version of the schema.</a:t>
            </a:r>
          </a:p>
          <a:p>
            <a:endParaRPr lang="en-US" dirty="0"/>
          </a:p>
          <a:p>
            <a:r>
              <a:rPr lang="en-US" dirty="0"/>
              <a:t>The schema is broken up into multiple categories:</a:t>
            </a:r>
          </a:p>
          <a:p>
            <a:endParaRPr lang="en-US" dirty="0"/>
          </a:p>
          <a:p>
            <a:r>
              <a:rPr lang="en-US" dirty="0"/>
              <a:t>- Cards</a:t>
            </a:r>
          </a:p>
          <a:p>
            <a:r>
              <a:rPr lang="en-US" dirty="0"/>
              <a:t>- Card elements</a:t>
            </a:r>
          </a:p>
          <a:p>
            <a:r>
              <a:rPr lang="en-US" dirty="0"/>
              <a:t>- Containers</a:t>
            </a:r>
          </a:p>
          <a:p>
            <a:r>
              <a:rPr lang="en-US" dirty="0"/>
              <a:t>- Actions</a:t>
            </a:r>
          </a:p>
          <a:p>
            <a:r>
              <a:rPr lang="en-US" dirty="0"/>
              <a:t>- Inputs</a:t>
            </a:r>
          </a:p>
          <a:p>
            <a:r>
              <a:rPr lang="en-US" dirty="0"/>
              <a:t>- Types</a:t>
            </a:r>
          </a:p>
          <a:p>
            <a:endParaRPr lang="en-US" dirty="0"/>
          </a:p>
          <a:p>
            <a:r>
              <a:rPr lang="en-US" dirty="0"/>
              <a:t>Each category contains multiple elements.</a:t>
            </a:r>
          </a:p>
          <a:p>
            <a:endParaRPr lang="en-US" dirty="0"/>
          </a:p>
          <a:p>
            <a:r>
              <a:rPr lang="en-US" dirty="0"/>
              <a:t>### Cards</a:t>
            </a:r>
          </a:p>
          <a:p>
            <a:endParaRPr lang="en-US" dirty="0"/>
          </a:p>
          <a:p>
            <a:r>
              <a:rPr lang="en-US" dirty="0"/>
              <a:t>The Adaptive Card schema evolved from a messaging card format that originated from Microsoft Outlook. Today, Microsoft recommends using Adaptive Cards in new applications.</a:t>
            </a:r>
          </a:p>
          <a:p>
            <a:endParaRPr lang="en-US" dirty="0"/>
          </a:p>
          <a:p>
            <a:r>
              <a:rPr lang="en-US" dirty="0"/>
              <a:t>The root JSON object is the Adaptive Card that defines the `schema`, `type`, and `version` properties. These properties define the metadata about the card.</a:t>
            </a:r>
          </a:p>
          <a:p>
            <a:endParaRPr lang="en-US" dirty="0"/>
          </a:p>
          <a:p>
            <a:r>
              <a:rPr lang="en-US" dirty="0"/>
              <a:t>Additional properties include:</a:t>
            </a:r>
          </a:p>
          <a:p>
            <a:endParaRPr lang="en-US" dirty="0"/>
          </a:p>
          <a:p>
            <a:r>
              <a:rPr lang="en-US" dirty="0"/>
              <a:t>- `body`: The card elements to show in the primary card region.</a:t>
            </a:r>
          </a:p>
          <a:p>
            <a:r>
              <a:rPr lang="en-US" dirty="0"/>
              <a:t>- `actions`: The Actions to show in the card’s action bar.</a:t>
            </a:r>
          </a:p>
          <a:p>
            <a:r>
              <a:rPr lang="en-US" dirty="0"/>
              <a:t>- `</a:t>
            </a:r>
            <a:r>
              <a:rPr lang="en-US" dirty="0" err="1"/>
              <a:t>selectAction</a:t>
            </a:r>
            <a:r>
              <a:rPr lang="en-US" dirty="0"/>
              <a:t>`: An Action that will be invoked when the card is tapped or selected. `</a:t>
            </a:r>
            <a:r>
              <a:rPr lang="en-US" dirty="0" err="1"/>
              <a:t>Action.ShowCard</a:t>
            </a:r>
            <a:r>
              <a:rPr lang="en-US" dirty="0"/>
              <a:t>` is not supported.</a:t>
            </a:r>
          </a:p>
          <a:p>
            <a:r>
              <a:rPr lang="en-US" dirty="0"/>
              <a:t>- `</a:t>
            </a:r>
            <a:r>
              <a:rPr lang="en-US" dirty="0" err="1"/>
              <a:t>fallbackText</a:t>
            </a:r>
            <a:r>
              <a:rPr lang="en-US" dirty="0"/>
              <a:t>`: Text shown when the client doesn’t support the version specified (may contain markdown).</a:t>
            </a:r>
          </a:p>
          <a:p>
            <a:endParaRPr lang="en-US" dirty="0"/>
          </a:p>
          <a:p>
            <a:r>
              <a:rPr lang="en-US" dirty="0"/>
              <a:t>### Card elements</a:t>
            </a:r>
          </a:p>
          <a:p>
            <a:endParaRPr lang="en-US" dirty="0"/>
          </a:p>
          <a:p>
            <a:r>
              <a:rPr lang="en-US" dirty="0"/>
              <a:t>Card elements include the different controls that can be added to the `body` property of the card. These include elements such as:</a:t>
            </a:r>
          </a:p>
          <a:p>
            <a:endParaRPr lang="en-US" dirty="0"/>
          </a:p>
          <a:p>
            <a:r>
              <a:rPr lang="en-US" dirty="0"/>
              <a:t>- `</a:t>
            </a:r>
            <a:r>
              <a:rPr lang="en-US" dirty="0" err="1"/>
              <a:t>TextBlock</a:t>
            </a:r>
            <a:r>
              <a:rPr lang="en-US" dirty="0"/>
              <a:t>`: Displays text, allowing control over font sizes, weight, and color.</a:t>
            </a:r>
          </a:p>
          <a:p>
            <a:r>
              <a:rPr lang="en-US" dirty="0"/>
              <a:t>- `Image`: Displays an image.</a:t>
            </a:r>
          </a:p>
          <a:p>
            <a:r>
              <a:rPr lang="en-US" dirty="0"/>
              <a:t>- `Media`: Displays a media player for audio or video content.</a:t>
            </a:r>
          </a:p>
          <a:p>
            <a:r>
              <a:rPr lang="en-US" dirty="0"/>
              <a:t>- `</a:t>
            </a:r>
            <a:r>
              <a:rPr lang="en-US" dirty="0" err="1"/>
              <a:t>MediaSource</a:t>
            </a:r>
            <a:r>
              <a:rPr lang="en-US" dirty="0"/>
              <a:t>`: Defines a source for a Media element</a:t>
            </a:r>
          </a:p>
          <a:p>
            <a:r>
              <a:rPr lang="en-US" dirty="0"/>
              <a:t>- `</a:t>
            </a:r>
            <a:r>
              <a:rPr lang="en-US" dirty="0" err="1"/>
              <a:t>RichTextBlock</a:t>
            </a:r>
            <a:r>
              <a:rPr lang="en-US" dirty="0"/>
              <a:t>`: Defines an array of </a:t>
            </a:r>
            <a:r>
              <a:rPr lang="en-US" dirty="0" err="1"/>
              <a:t>inlines</a:t>
            </a:r>
            <a:r>
              <a:rPr lang="en-US" dirty="0"/>
              <a:t>, allowing for inline text formatting.</a:t>
            </a:r>
          </a:p>
          <a:p>
            <a:r>
              <a:rPr lang="en-US" dirty="0"/>
              <a:t>- `</a:t>
            </a:r>
            <a:r>
              <a:rPr lang="en-US" dirty="0" err="1"/>
              <a:t>TextRun</a:t>
            </a:r>
            <a:r>
              <a:rPr lang="en-US" dirty="0"/>
              <a:t>`: Defines a single run of formatted text.</a:t>
            </a:r>
          </a:p>
          <a:p>
            <a:endParaRPr lang="en-US" dirty="0"/>
          </a:p>
          <a:p>
            <a:r>
              <a:rPr lang="en-US" dirty="0"/>
              <a:t>### Containers</a:t>
            </a:r>
          </a:p>
          <a:p>
            <a:endParaRPr lang="en-US" dirty="0"/>
          </a:p>
          <a:p>
            <a:r>
              <a:rPr lang="en-US" dirty="0"/>
              <a:t>The container category contains elements used to group multiple elements together. These include elements such as:</a:t>
            </a:r>
          </a:p>
          <a:p>
            <a:endParaRPr lang="en-US" dirty="0"/>
          </a:p>
          <a:p>
            <a:r>
              <a:rPr lang="en-US" dirty="0"/>
              <a:t>- `</a:t>
            </a:r>
            <a:r>
              <a:rPr lang="en-US" dirty="0" err="1"/>
              <a:t>ActionSet</a:t>
            </a:r>
            <a:r>
              <a:rPr lang="en-US" dirty="0"/>
              <a:t>`: Displays a set of actions.</a:t>
            </a:r>
          </a:p>
          <a:p>
            <a:r>
              <a:rPr lang="en-US" dirty="0"/>
              <a:t>- `Container`: Containers group items together.</a:t>
            </a:r>
          </a:p>
          <a:p>
            <a:r>
              <a:rPr lang="en-US" dirty="0"/>
              <a:t>- `</a:t>
            </a:r>
            <a:r>
              <a:rPr lang="en-US" dirty="0" err="1"/>
              <a:t>ColumnSet</a:t>
            </a:r>
            <a:r>
              <a:rPr lang="en-US" dirty="0"/>
              <a:t>` and `Column`: </a:t>
            </a:r>
            <a:r>
              <a:rPr lang="en-US" dirty="0" err="1"/>
              <a:t>ColumnSet</a:t>
            </a:r>
            <a:r>
              <a:rPr lang="en-US" dirty="0"/>
              <a:t> divides a region into Columns, allowing elements to sit side-by-side. </a:t>
            </a:r>
          </a:p>
          <a:p>
            <a:r>
              <a:rPr lang="en-US" dirty="0"/>
              <a:t>- `FactSet` and `Fact`: The FactSet element displays a series of facts (i.e. name/value pairs) in a tabular form.</a:t>
            </a:r>
          </a:p>
          <a:p>
            <a:r>
              <a:rPr lang="en-US" dirty="0"/>
              <a:t>- `</a:t>
            </a:r>
            <a:r>
              <a:rPr lang="en-US" dirty="0" err="1"/>
              <a:t>ImageSet</a:t>
            </a:r>
            <a:r>
              <a:rPr lang="en-US" dirty="0"/>
              <a:t>`: The </a:t>
            </a:r>
            <a:r>
              <a:rPr lang="en-US" dirty="0" err="1"/>
              <a:t>ImageSet</a:t>
            </a:r>
            <a:r>
              <a:rPr lang="en-US" dirty="0"/>
              <a:t> displays a collection of Images similar to a gallery.</a:t>
            </a:r>
          </a:p>
          <a:p>
            <a:endParaRPr lang="en-US" dirty="0"/>
          </a:p>
          <a:p>
            <a:r>
              <a:rPr lang="en-US" dirty="0"/>
              <a:t>### Actions</a:t>
            </a:r>
          </a:p>
          <a:p>
            <a:endParaRPr lang="en-US" dirty="0"/>
          </a:p>
          <a:p>
            <a:r>
              <a:rPr lang="en-US" dirty="0"/>
              <a:t>Actions are used to invoke behaviors such as opening a URL, submitting a card or displaying a card.</a:t>
            </a:r>
          </a:p>
          <a:p>
            <a:endParaRPr lang="en-US" dirty="0"/>
          </a:p>
          <a:p>
            <a:r>
              <a:rPr lang="en-US" dirty="0"/>
              <a:t>- `</a:t>
            </a:r>
            <a:r>
              <a:rPr lang="en-US" dirty="0" err="1"/>
              <a:t>Action.OpenUrl</a:t>
            </a:r>
            <a:r>
              <a:rPr lang="en-US" dirty="0"/>
              <a:t>`: When invoked, show the given </a:t>
            </a:r>
            <a:r>
              <a:rPr lang="en-US" dirty="0" err="1"/>
              <a:t>url</a:t>
            </a:r>
            <a:r>
              <a:rPr lang="en-US" dirty="0"/>
              <a:t> either by launching it in an external web browser or showing within an embedded web browser.</a:t>
            </a:r>
          </a:p>
          <a:p>
            <a:r>
              <a:rPr lang="en-US" dirty="0"/>
              <a:t>- `</a:t>
            </a:r>
            <a:r>
              <a:rPr lang="en-US" dirty="0" err="1"/>
              <a:t>Action.Submit</a:t>
            </a:r>
            <a:r>
              <a:rPr lang="en-US" dirty="0"/>
              <a:t>`: Gathers input fields, merges with optional data field, and sends an event to the client. It is up to the client to determine how this data is processed. For example: With </a:t>
            </a:r>
            <a:r>
              <a:rPr lang="en-US" dirty="0" err="1"/>
              <a:t>BotFramework</a:t>
            </a:r>
            <a:r>
              <a:rPr lang="en-US" dirty="0"/>
              <a:t> bots, the client would send an activity through the messaging medium to the bot.</a:t>
            </a:r>
          </a:p>
          <a:p>
            <a:r>
              <a:rPr lang="en-US" dirty="0"/>
              <a:t>- `</a:t>
            </a:r>
            <a:r>
              <a:rPr lang="en-US" dirty="0" err="1"/>
              <a:t>Action.ShowCard</a:t>
            </a:r>
            <a:r>
              <a:rPr lang="en-US" dirty="0"/>
              <a:t>`: Defines an </a:t>
            </a:r>
            <a:r>
              <a:rPr lang="en-US" dirty="0" err="1"/>
              <a:t>AdaptiveCard</a:t>
            </a:r>
            <a:r>
              <a:rPr lang="en-US" dirty="0"/>
              <a:t> which is shown to the user when the button or link is clicked.</a:t>
            </a:r>
          </a:p>
          <a:p>
            <a:r>
              <a:rPr lang="en-US" dirty="0"/>
              <a:t>- `</a:t>
            </a:r>
            <a:r>
              <a:rPr lang="en-US" dirty="0" err="1"/>
              <a:t>Action.ToggleVisibility</a:t>
            </a:r>
            <a:r>
              <a:rPr lang="en-US" dirty="0"/>
              <a:t>`: An action that toggles the visibility of associated card elements.</a:t>
            </a:r>
          </a:p>
          <a:p>
            <a:r>
              <a:rPr lang="en-US" dirty="0"/>
              <a:t>- `</a:t>
            </a:r>
            <a:r>
              <a:rPr lang="en-US" dirty="0" err="1"/>
              <a:t>TargetElement</a:t>
            </a:r>
            <a:r>
              <a:rPr lang="en-US" dirty="0"/>
              <a:t>`: Represents an entry for </a:t>
            </a:r>
            <a:r>
              <a:rPr lang="en-US" dirty="0" err="1"/>
              <a:t>Action.ToggleVisibility's</a:t>
            </a:r>
            <a:r>
              <a:rPr lang="en-US" dirty="0"/>
              <a:t> </a:t>
            </a:r>
            <a:r>
              <a:rPr lang="en-US" dirty="0" err="1"/>
              <a:t>targetElements</a:t>
            </a:r>
            <a:r>
              <a:rPr lang="en-US" dirty="0"/>
              <a:t> property.</a:t>
            </a:r>
          </a:p>
          <a:p>
            <a:endParaRPr lang="en-US" dirty="0"/>
          </a:p>
          <a:p>
            <a:r>
              <a:rPr lang="en-US" dirty="0"/>
              <a:t>### Inputs</a:t>
            </a:r>
          </a:p>
          <a:p>
            <a:endParaRPr lang="en-US" dirty="0"/>
          </a:p>
          <a:p>
            <a:r>
              <a:rPr lang="en-US" dirty="0"/>
              <a:t>Inputs are used to collect information from users that can be submitted to the host application or different systems.</a:t>
            </a:r>
          </a:p>
          <a:p>
            <a:endParaRPr lang="en-US" dirty="0"/>
          </a:p>
          <a:p>
            <a:r>
              <a:rPr lang="en-US" dirty="0"/>
              <a:t>- `</a:t>
            </a:r>
            <a:r>
              <a:rPr lang="en-US" dirty="0" err="1"/>
              <a:t>Input.Text</a:t>
            </a:r>
            <a:r>
              <a:rPr lang="en-US" dirty="0"/>
              <a:t>`: Lets a user enter text.</a:t>
            </a:r>
          </a:p>
          <a:p>
            <a:r>
              <a:rPr lang="en-US" dirty="0"/>
              <a:t>- `</a:t>
            </a:r>
            <a:r>
              <a:rPr lang="en-US" dirty="0" err="1"/>
              <a:t>Input.Number</a:t>
            </a:r>
            <a:r>
              <a:rPr lang="en-US" dirty="0"/>
              <a:t>`: Allows a user to enter a number.</a:t>
            </a:r>
          </a:p>
          <a:p>
            <a:r>
              <a:rPr lang="en-US" dirty="0"/>
              <a:t>- `</a:t>
            </a:r>
            <a:r>
              <a:rPr lang="en-US" dirty="0" err="1"/>
              <a:t>Input.Date</a:t>
            </a:r>
            <a:r>
              <a:rPr lang="en-US" dirty="0"/>
              <a:t>`: Lets a user choose a date.</a:t>
            </a:r>
          </a:p>
          <a:p>
            <a:r>
              <a:rPr lang="en-US" dirty="0"/>
              <a:t>- `</a:t>
            </a:r>
            <a:r>
              <a:rPr lang="en-US" dirty="0" err="1"/>
              <a:t>Input.Time</a:t>
            </a:r>
            <a:r>
              <a:rPr lang="en-US" dirty="0"/>
              <a:t>`: Lets a user select a time.</a:t>
            </a:r>
          </a:p>
          <a:p>
            <a:r>
              <a:rPr lang="en-US" dirty="0"/>
              <a:t>- `</a:t>
            </a:r>
            <a:r>
              <a:rPr lang="en-US" dirty="0" err="1"/>
              <a:t>Input.Toggle</a:t>
            </a:r>
            <a:r>
              <a:rPr lang="en-US" dirty="0"/>
              <a:t>`: Lets a user choose between two options.</a:t>
            </a:r>
          </a:p>
          <a:p>
            <a:r>
              <a:rPr lang="en-US" dirty="0"/>
              <a:t>- `</a:t>
            </a:r>
            <a:r>
              <a:rPr lang="en-US" dirty="0" err="1"/>
              <a:t>Input.ChoiceSet</a:t>
            </a:r>
            <a:r>
              <a:rPr lang="en-US" dirty="0"/>
              <a:t>` and `</a:t>
            </a:r>
            <a:r>
              <a:rPr lang="en-US" dirty="0" err="1"/>
              <a:t>Input.Choice</a:t>
            </a:r>
            <a:r>
              <a:rPr lang="en-US" dirty="0"/>
              <a:t>`: Allows a user to input a Choice.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4/16/20 5:27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035196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Adaptive Card Designer provides a rich, interactive design-time experience for authoring adaptive cards.</a:t>
            </a:r>
          </a:p>
          <a:p>
            <a:endParaRPr lang="en-US" dirty="0"/>
          </a:p>
          <a:p>
            <a:r>
              <a:rPr lang="en-US" dirty="0"/>
              <a:t>The designer is available at the following URL: https://</a:t>
            </a:r>
            <a:r>
              <a:rPr lang="en-US" dirty="0" err="1"/>
              <a:t>adaptivecards.io</a:t>
            </a:r>
            <a:r>
              <a:rPr lang="en-US" dirty="0"/>
              <a:t>/designer.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4/16/20 5:31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541255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Whether you are filling out a survey, approving an expense report, or updating a CRM sales opportunity, Actionable Messages enable you to take quick actions right from within Outlook. Developers can now embed Adaptive Cards in their emails or notifications, elevating user engagement with their services and increasing organizational productivity.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4/16/20 5:35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9549814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A6282E-6995-4D31-9F13-33CAAA811FDA}"/>
              </a:ext>
            </a:extLst>
          </p:cNvPr>
          <p:cNvPicPr>
            <a:picLocks noChangeAspect="1"/>
          </p:cNvPicPr>
          <p:nvPr userDrawn="1"/>
        </p:nvPicPr>
        <p:blipFill rotWithShape="1">
          <a:blip r:embed="rId2"/>
          <a:srcRect l="10868" r="12305"/>
          <a:stretch/>
        </p:blipFill>
        <p:spPr>
          <a:xfrm>
            <a:off x="4373880" y="0"/>
            <a:ext cx="8062596" cy="6994525"/>
          </a:xfrm>
          <a:prstGeom prst="rect">
            <a:avLst/>
          </a:prstGeom>
        </p:spPr>
      </p:pic>
      <p:pic>
        <p:nvPicPr>
          <p:cNvPr id="13" name="Picture 12">
            <a:extLst>
              <a:ext uri="{FF2B5EF4-FFF2-40B4-BE49-F238E27FC236}">
                <a16:creationId xmlns:a16="http://schemas.microsoft.com/office/drawing/2014/main" id="{32E43986-EE7F-4CA0-98AB-7AAEDFB1960F}"/>
              </a:ext>
            </a:extLst>
          </p:cNvPr>
          <p:cNvPicPr>
            <a:picLocks noChangeAspect="1"/>
          </p:cNvPicPr>
          <p:nvPr userDrawn="1"/>
        </p:nvPicPr>
        <p:blipFill rotWithShape="1">
          <a:blip r:embed="rId2"/>
          <a:srcRect l="18280" r="58127"/>
          <a:stretch/>
        </p:blipFill>
        <p:spPr>
          <a:xfrm flipH="1">
            <a:off x="1906056" y="0"/>
            <a:ext cx="2476119" cy="6994525"/>
          </a:xfrm>
          <a:prstGeom prst="rect">
            <a:avLst/>
          </a:prstGeom>
        </p:spPr>
      </p:pic>
      <p:sp>
        <p:nvSpPr>
          <p:cNvPr id="6" name="Rectangle 5">
            <a:extLst>
              <a:ext uri="{FF2B5EF4-FFF2-40B4-BE49-F238E27FC236}">
                <a16:creationId xmlns:a16="http://schemas.microsoft.com/office/drawing/2014/main" id="{677CFACA-7254-49F3-AAEF-F54B21255F87}"/>
              </a:ext>
            </a:extLst>
          </p:cNvPr>
          <p:cNvSpPr/>
          <p:nvPr userDrawn="1"/>
        </p:nvSpPr>
        <p:spPr bwMode="auto">
          <a:xfrm>
            <a:off x="1906056" y="0"/>
            <a:ext cx="6597864" cy="6994525"/>
          </a:xfrm>
          <a:prstGeom prst="rect">
            <a:avLst/>
          </a:prstGeom>
          <a:gradFill flip="none" rotWithShape="1">
            <a:gsLst>
              <a:gs pos="61000">
                <a:srgbClr val="FFFFFF">
                  <a:alpha val="72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3883948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74"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540" r:id="rId14"/>
    <p:sldLayoutId id="2147484541" r:id="rId15"/>
    <p:sldLayoutId id="2147484542" r:id="rId16"/>
    <p:sldLayoutId id="2147484543" r:id="rId17"/>
    <p:sldLayoutId id="2147484544" r:id="rId18"/>
    <p:sldLayoutId id="2147484545" r:id="rId19"/>
    <p:sldLayoutId id="2147484546" r:id="rId20"/>
    <p:sldLayoutId id="2147484299"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7.tm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8.tmp"/></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Create engaging messages with Adaptive Cards</a:t>
            </a:r>
          </a:p>
        </p:txBody>
      </p:sp>
      <p:sp>
        <p:nvSpPr>
          <p:cNvPr id="5" name="Text Placeholder 4"/>
          <p:cNvSpPr>
            <a:spLocks noGrp="1"/>
          </p:cNvSpPr>
          <p:nvPr>
            <p:ph type="body" sz="quarter" idx="12"/>
          </p:nvPr>
        </p:nvSpPr>
        <p:spPr/>
        <p:txBody>
          <a:bodyPr/>
          <a:lstStyle/>
          <a:p>
            <a:r>
              <a:rPr lang="en-US" dirty="0"/>
              <a:t>Overview of Adaptive Cards</a:t>
            </a:r>
          </a:p>
        </p:txBody>
      </p:sp>
    </p:spTree>
    <p:extLst>
      <p:ext uri="{BB962C8B-B14F-4D97-AF65-F5344CB8AC3E}">
        <p14:creationId xmlns:p14="http://schemas.microsoft.com/office/powerpoint/2010/main" val="205332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584D67-3B7F-4FF6-9D5A-FB658EFFDD77}"/>
              </a:ext>
            </a:extLst>
          </p:cNvPr>
          <p:cNvSpPr>
            <a:spLocks noGrp="1"/>
          </p:cNvSpPr>
          <p:nvPr>
            <p:ph type="title"/>
          </p:nvPr>
        </p:nvSpPr>
        <p:spPr/>
        <p:txBody>
          <a:bodyPr/>
          <a:lstStyle/>
          <a:p>
            <a:r>
              <a:rPr lang="en-US" dirty="0"/>
              <a:t>Adaptive Cards in Microsoft Teams</a:t>
            </a:r>
          </a:p>
        </p:txBody>
      </p:sp>
      <p:pic>
        <p:nvPicPr>
          <p:cNvPr id="3" name="Picture 2" descr="A screenshot of a cell phone&#10;&#10;Description automatically generated">
            <a:extLst>
              <a:ext uri="{FF2B5EF4-FFF2-40B4-BE49-F238E27FC236}">
                <a16:creationId xmlns:a16="http://schemas.microsoft.com/office/drawing/2014/main" id="{053C3A2B-2D72-DD4D-A498-F306F93A1761}"/>
              </a:ext>
            </a:extLst>
          </p:cNvPr>
          <p:cNvPicPr>
            <a:picLocks noChangeAspect="1"/>
          </p:cNvPicPr>
          <p:nvPr/>
        </p:nvPicPr>
        <p:blipFill>
          <a:blip r:embed="rId3"/>
          <a:stretch>
            <a:fillRect/>
          </a:stretch>
        </p:blipFill>
        <p:spPr>
          <a:xfrm>
            <a:off x="2820986" y="1263861"/>
            <a:ext cx="6794501" cy="5288386"/>
          </a:xfrm>
          <a:prstGeom prst="rect">
            <a:avLst/>
          </a:prstGeom>
        </p:spPr>
      </p:pic>
    </p:spTree>
    <p:extLst>
      <p:ext uri="{BB962C8B-B14F-4D97-AF65-F5344CB8AC3E}">
        <p14:creationId xmlns:p14="http://schemas.microsoft.com/office/powerpoint/2010/main" val="286779695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584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25B3B3-801E-4407-B62A-116965BB253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0102" r="9751"/>
          <a:stretch/>
        </p:blipFill>
        <p:spPr>
          <a:xfrm flipH="1">
            <a:off x="5091545" y="0"/>
            <a:ext cx="7344930" cy="6994525"/>
          </a:xfrm>
          <a:prstGeom prst="rect">
            <a:avLst/>
          </a:prstGeom>
        </p:spPr>
      </p:pic>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4274502"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sz="2000" dirty="0">
                <a:solidFill>
                  <a:srgbClr val="D83B01"/>
                </a:solidFill>
              </a:rPr>
              <a:t>Introducing Adaptive Cards</a:t>
            </a:r>
          </a:p>
          <a:p>
            <a:pPr lvl="0">
              <a:spcBef>
                <a:spcPts val="1200"/>
              </a:spcBef>
            </a:pPr>
            <a:r>
              <a:rPr lang="en-US" sz="2000" dirty="0">
                <a:solidFill>
                  <a:srgbClr val="D83B01"/>
                </a:solidFill>
              </a:rPr>
              <a:t>Goals</a:t>
            </a:r>
          </a:p>
          <a:p>
            <a:pPr lvl="0">
              <a:spcBef>
                <a:spcPts val="1200"/>
              </a:spcBef>
            </a:pPr>
            <a:r>
              <a:rPr lang="en-US" sz="2000" dirty="0">
                <a:solidFill>
                  <a:srgbClr val="D83B01"/>
                </a:solidFill>
              </a:rPr>
              <a:t>Benefits to card authors</a:t>
            </a:r>
          </a:p>
          <a:p>
            <a:pPr lvl="0">
              <a:spcBef>
                <a:spcPts val="1200"/>
              </a:spcBef>
            </a:pPr>
            <a:r>
              <a:rPr lang="en-US" sz="2000" dirty="0">
                <a:solidFill>
                  <a:srgbClr val="D83B01"/>
                </a:solidFill>
              </a:rPr>
              <a:t>Benefits to app developers</a:t>
            </a:r>
          </a:p>
          <a:p>
            <a:pPr lvl="0">
              <a:spcBef>
                <a:spcPts val="1200"/>
              </a:spcBef>
            </a:pPr>
            <a:r>
              <a:rPr lang="en-US" sz="2000" dirty="0">
                <a:solidFill>
                  <a:srgbClr val="D83B01"/>
                </a:solidFill>
              </a:rPr>
              <a:t>Adaptive Card schema</a:t>
            </a:r>
          </a:p>
          <a:p>
            <a:pPr lvl="0">
              <a:spcBef>
                <a:spcPts val="1200"/>
              </a:spcBef>
            </a:pPr>
            <a:r>
              <a:rPr lang="en-US" sz="2000" dirty="0">
                <a:solidFill>
                  <a:srgbClr val="D83B01"/>
                </a:solidFill>
              </a:rPr>
              <a:t>Adaptive Card Designer</a:t>
            </a:r>
          </a:p>
          <a:p>
            <a:pPr lvl="0">
              <a:spcBef>
                <a:spcPts val="1200"/>
              </a:spcBef>
            </a:pPr>
            <a:r>
              <a:rPr lang="en-US" sz="2000" dirty="0">
                <a:solidFill>
                  <a:srgbClr val="D83B01"/>
                </a:solidFill>
              </a:rPr>
              <a:t>Adaptive Cards in Outlook and Microsoft Teams</a:t>
            </a: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27450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pPr lvl="0"/>
            <a:r>
              <a:rPr lang="en-US" sz="2800" dirty="0">
                <a:solidFill>
                  <a:srgbClr val="2F2F2F"/>
                </a:solidFill>
              </a:rPr>
              <a:t>Overview</a:t>
            </a:r>
            <a:endParaRPr kumimoji="0" lang="en-US" sz="2800" b="0" i="0" u="none" strike="noStrike" kern="1200" cap="none" spc="-50" normalizeH="0" baseline="0" noProof="0" dirty="0">
              <a:ln w="3175">
                <a:noFill/>
              </a:ln>
              <a:solidFill>
                <a:srgbClr val="2F2F2F"/>
              </a:solidFill>
              <a:effectLst/>
              <a:uLnTx/>
              <a:uFillTx/>
              <a:latin typeface="Segoe UI Semibold"/>
              <a:ea typeface="+mn-ea"/>
              <a:cs typeface="Segoe UI" pitchFamily="34" charset="0"/>
            </a:endParaRPr>
          </a:p>
        </p:txBody>
      </p:sp>
    </p:spTree>
    <p:extLst>
      <p:ext uri="{BB962C8B-B14F-4D97-AF65-F5344CB8AC3E}">
        <p14:creationId xmlns:p14="http://schemas.microsoft.com/office/powerpoint/2010/main" val="17667701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E1C281-BC82-476A-8C1F-0A97CA0544E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82413" y="1446551"/>
            <a:ext cx="9071649" cy="5547974"/>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35F5DC4F-8CE5-44E6-ABCA-A9BCCA7CB07E}"/>
              </a:ext>
            </a:extLst>
          </p:cNvPr>
          <p:cNvPicPr>
            <a:picLocks noChangeAspect="1"/>
          </p:cNvPicPr>
          <p:nvPr/>
        </p:nvPicPr>
        <p:blipFill>
          <a:blip r:embed="rId4"/>
          <a:stretch>
            <a:fillRect/>
          </a:stretch>
        </p:blipFill>
        <p:spPr>
          <a:xfrm>
            <a:off x="1944524" y="1677999"/>
            <a:ext cx="8466146" cy="4423167"/>
          </a:xfrm>
          <a:prstGeom prst="rect">
            <a:avLst/>
          </a:prstGeom>
        </p:spPr>
      </p:pic>
      <p:sp>
        <p:nvSpPr>
          <p:cNvPr id="3" name="Title 2">
            <a:extLst>
              <a:ext uri="{FF2B5EF4-FFF2-40B4-BE49-F238E27FC236}">
                <a16:creationId xmlns:a16="http://schemas.microsoft.com/office/drawing/2014/main" id="{BE3B50F5-BC03-4396-8B44-491614DA0FC2}"/>
              </a:ext>
            </a:extLst>
          </p:cNvPr>
          <p:cNvSpPr>
            <a:spLocks noGrp="1"/>
          </p:cNvSpPr>
          <p:nvPr>
            <p:ph type="title"/>
          </p:nvPr>
        </p:nvSpPr>
        <p:spPr/>
        <p:txBody>
          <a:bodyPr/>
          <a:lstStyle/>
          <a:p>
            <a:r>
              <a:rPr lang="en-US" dirty="0"/>
              <a:t>Adaptive Cards</a:t>
            </a:r>
          </a:p>
        </p:txBody>
      </p:sp>
      <p:sp>
        <p:nvSpPr>
          <p:cNvPr id="8" name="Rectangle 7">
            <a:extLst>
              <a:ext uri="{FF2B5EF4-FFF2-40B4-BE49-F238E27FC236}">
                <a16:creationId xmlns:a16="http://schemas.microsoft.com/office/drawing/2014/main" id="{44D7ACC9-55DB-4C3E-8156-6A9C43A20713}"/>
              </a:ext>
            </a:extLst>
          </p:cNvPr>
          <p:cNvSpPr/>
          <p:nvPr/>
        </p:nvSpPr>
        <p:spPr bwMode="auto">
          <a:xfrm>
            <a:off x="1944524" y="6101165"/>
            <a:ext cx="8466146" cy="2605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2AD0359A-6BD6-43CB-81D9-EC0A6779E6E1}"/>
              </a:ext>
            </a:extLst>
          </p:cNvPr>
          <p:cNvSpPr/>
          <p:nvPr/>
        </p:nvSpPr>
        <p:spPr>
          <a:xfrm>
            <a:off x="4940929" y="6046790"/>
            <a:ext cx="2581604" cy="369332"/>
          </a:xfrm>
          <a:prstGeom prst="rect">
            <a:avLst/>
          </a:prstGeom>
        </p:spPr>
        <p:txBody>
          <a:bodyPr wrap="none">
            <a:spAutoFit/>
          </a:bodyPr>
          <a:lstStyle/>
          <a:p>
            <a:r>
              <a:rPr lang="en-US" dirty="0">
                <a:solidFill>
                  <a:schemeClr val="bg2"/>
                </a:solidFill>
              </a:rPr>
              <a:t>https://adaptivecards.io</a:t>
            </a:r>
          </a:p>
        </p:txBody>
      </p:sp>
    </p:spTree>
    <p:extLst>
      <p:ext uri="{BB962C8B-B14F-4D97-AF65-F5344CB8AC3E}">
        <p14:creationId xmlns:p14="http://schemas.microsoft.com/office/powerpoint/2010/main" val="5864430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CCC8A-E59F-48B7-B0F3-996EF59DA491}"/>
              </a:ext>
            </a:extLst>
          </p:cNvPr>
          <p:cNvSpPr>
            <a:spLocks noGrp="1"/>
          </p:cNvSpPr>
          <p:nvPr>
            <p:ph type="title"/>
          </p:nvPr>
        </p:nvSpPr>
        <p:spPr/>
        <p:txBody>
          <a:bodyPr/>
          <a:lstStyle/>
          <a:p>
            <a:r>
              <a:rPr lang="en-US" dirty="0"/>
              <a:t>Adaptive Card goals</a:t>
            </a:r>
          </a:p>
        </p:txBody>
      </p:sp>
      <p:sp>
        <p:nvSpPr>
          <p:cNvPr id="13" name="Text Placeholder 12">
            <a:extLst>
              <a:ext uri="{FF2B5EF4-FFF2-40B4-BE49-F238E27FC236}">
                <a16:creationId xmlns:a16="http://schemas.microsoft.com/office/drawing/2014/main" id="{37462DF5-1497-4343-BF3B-36054C639DBA}"/>
              </a:ext>
            </a:extLst>
          </p:cNvPr>
          <p:cNvSpPr>
            <a:spLocks noGrp="1"/>
          </p:cNvSpPr>
          <p:nvPr>
            <p:ph type="body" sz="quarter" idx="10"/>
          </p:nvPr>
        </p:nvSpPr>
        <p:spPr>
          <a:xfrm>
            <a:off x="465138" y="1919804"/>
            <a:ext cx="11533187" cy="4739759"/>
          </a:xfrm>
        </p:spPr>
        <p:txBody>
          <a:bodyPr/>
          <a:lstStyle/>
          <a:p>
            <a:r>
              <a:rPr lang="en-US" b="1" dirty="0"/>
              <a:t>Portable</a:t>
            </a:r>
            <a:r>
              <a:rPr lang="en-US" dirty="0"/>
              <a:t>: To any app, device, and UI framework</a:t>
            </a:r>
          </a:p>
          <a:p>
            <a:endParaRPr lang="en-US" dirty="0"/>
          </a:p>
          <a:p>
            <a:r>
              <a:rPr lang="en-US" b="1" dirty="0"/>
              <a:t>Open</a:t>
            </a:r>
            <a:r>
              <a:rPr lang="en-US" dirty="0"/>
              <a:t>: Libraries and schema are open source and shared</a:t>
            </a:r>
          </a:p>
          <a:p>
            <a:endParaRPr lang="en-US" dirty="0"/>
          </a:p>
          <a:p>
            <a:r>
              <a:rPr lang="en-US" b="1" dirty="0"/>
              <a:t>Low cost:</a:t>
            </a:r>
            <a:r>
              <a:rPr lang="en-US" dirty="0"/>
              <a:t> Easy to define, easy to consume</a:t>
            </a:r>
          </a:p>
          <a:p>
            <a:endParaRPr lang="en-US" dirty="0"/>
          </a:p>
          <a:p>
            <a:r>
              <a:rPr lang="en-US" b="1" dirty="0"/>
              <a:t>Expressive</a:t>
            </a:r>
            <a:r>
              <a:rPr lang="en-US" dirty="0"/>
              <a:t>: Targeted at the long tail of content that developers want to produce</a:t>
            </a:r>
          </a:p>
          <a:p>
            <a:endParaRPr lang="en-US" dirty="0"/>
          </a:p>
          <a:p>
            <a:r>
              <a:rPr lang="en-US" b="1" dirty="0"/>
              <a:t>Purely declarative:</a:t>
            </a:r>
            <a:r>
              <a:rPr lang="en-US" dirty="0"/>
              <a:t> No code is needed or allowed</a:t>
            </a:r>
          </a:p>
          <a:p>
            <a:endParaRPr lang="en-US" dirty="0"/>
          </a:p>
          <a:p>
            <a:r>
              <a:rPr lang="en-US" b="1" dirty="0"/>
              <a:t>Automatically styled:</a:t>
            </a:r>
            <a:r>
              <a:rPr lang="en-US" dirty="0"/>
              <a:t> To the Host application UX and brand guidelines</a:t>
            </a:r>
          </a:p>
          <a:p>
            <a:endParaRPr lang="en-US" dirty="0"/>
          </a:p>
          <a:p>
            <a:endParaRPr lang="en-US" dirty="0"/>
          </a:p>
        </p:txBody>
      </p:sp>
    </p:spTree>
    <p:extLst>
      <p:ext uri="{BB962C8B-B14F-4D97-AF65-F5344CB8AC3E}">
        <p14:creationId xmlns:p14="http://schemas.microsoft.com/office/powerpoint/2010/main" val="375166072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CCDE-3F82-9849-A73E-1FF2B048B843}"/>
              </a:ext>
            </a:extLst>
          </p:cNvPr>
          <p:cNvSpPr>
            <a:spLocks noGrp="1"/>
          </p:cNvSpPr>
          <p:nvPr>
            <p:ph type="title"/>
          </p:nvPr>
        </p:nvSpPr>
        <p:spPr/>
        <p:txBody>
          <a:bodyPr/>
          <a:lstStyle/>
          <a:p>
            <a:r>
              <a:rPr lang="en-US" dirty="0"/>
              <a:t>Benefits to card authors</a:t>
            </a:r>
          </a:p>
        </p:txBody>
      </p:sp>
      <p:sp>
        <p:nvSpPr>
          <p:cNvPr id="3" name="Text Placeholder 2">
            <a:extLst>
              <a:ext uri="{FF2B5EF4-FFF2-40B4-BE49-F238E27FC236}">
                <a16:creationId xmlns:a16="http://schemas.microsoft.com/office/drawing/2014/main" id="{3086B869-F81E-CE41-8772-637DA637C9D5}"/>
              </a:ext>
            </a:extLst>
          </p:cNvPr>
          <p:cNvSpPr>
            <a:spLocks noGrp="1"/>
          </p:cNvSpPr>
          <p:nvPr>
            <p:ph type="body" sz="quarter" idx="10"/>
          </p:nvPr>
        </p:nvSpPr>
        <p:spPr>
          <a:xfrm>
            <a:off x="465138" y="1919804"/>
            <a:ext cx="11533187" cy="4493538"/>
          </a:xfrm>
        </p:spPr>
        <p:txBody>
          <a:bodyPr/>
          <a:lstStyle/>
          <a:p>
            <a:r>
              <a:rPr lang="en-US" b="1" dirty="0"/>
              <a:t>One schema: </a:t>
            </a:r>
            <a:r>
              <a:rPr lang="en-US" dirty="0"/>
              <a:t>You get a single format, minimizing the cost of creating a card and maximizing the number of places it can be used.</a:t>
            </a:r>
          </a:p>
          <a:p>
            <a:endParaRPr lang="en-US" dirty="0"/>
          </a:p>
          <a:p>
            <a:r>
              <a:rPr lang="en-US" b="1" dirty="0"/>
              <a:t>Richer expression</a:t>
            </a:r>
            <a:r>
              <a:rPr lang="en-US" dirty="0"/>
              <a:t>: Your content can more closely align with want you want to say because you have a richer palette to paint with.</a:t>
            </a:r>
          </a:p>
          <a:p>
            <a:endParaRPr lang="en-US" dirty="0"/>
          </a:p>
          <a:p>
            <a:r>
              <a:rPr lang="en-US" b="1" dirty="0"/>
              <a:t>Broad reach</a:t>
            </a:r>
            <a:r>
              <a:rPr lang="en-US" dirty="0"/>
              <a:t>: Your content will work across a broader set of applications without you having to learn new schemas.</a:t>
            </a:r>
          </a:p>
          <a:p>
            <a:endParaRPr lang="en-US" dirty="0"/>
          </a:p>
          <a:p>
            <a:r>
              <a:rPr lang="en-US" b="1" dirty="0"/>
              <a:t>Input controls</a:t>
            </a:r>
            <a:r>
              <a:rPr lang="en-US" dirty="0"/>
              <a:t>: Your card can include input controls for gathering information from the user that is viewing the card.</a:t>
            </a:r>
          </a:p>
          <a:p>
            <a:endParaRPr lang="en-US" dirty="0"/>
          </a:p>
          <a:p>
            <a:r>
              <a:rPr lang="en-US" b="1" dirty="0"/>
              <a:t>Better tooling</a:t>
            </a:r>
            <a:r>
              <a:rPr lang="en-US" dirty="0"/>
              <a:t>: An open card ecosystem means better tooling that is shared by everyone.</a:t>
            </a:r>
          </a:p>
        </p:txBody>
      </p:sp>
    </p:spTree>
    <p:extLst>
      <p:ext uri="{BB962C8B-B14F-4D97-AF65-F5344CB8AC3E}">
        <p14:creationId xmlns:p14="http://schemas.microsoft.com/office/powerpoint/2010/main" val="37100289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9A99C-0F3C-6744-8E16-A89171EA66ED}"/>
              </a:ext>
            </a:extLst>
          </p:cNvPr>
          <p:cNvSpPr>
            <a:spLocks noGrp="1"/>
          </p:cNvSpPr>
          <p:nvPr>
            <p:ph type="title"/>
          </p:nvPr>
        </p:nvSpPr>
        <p:spPr/>
        <p:txBody>
          <a:bodyPr/>
          <a:lstStyle/>
          <a:p>
            <a:r>
              <a:rPr lang="en-US" dirty="0"/>
              <a:t>Benefits to experience owners and app developers</a:t>
            </a:r>
          </a:p>
        </p:txBody>
      </p:sp>
      <p:sp>
        <p:nvSpPr>
          <p:cNvPr id="3" name="Text Placeholder 2">
            <a:extLst>
              <a:ext uri="{FF2B5EF4-FFF2-40B4-BE49-F238E27FC236}">
                <a16:creationId xmlns:a16="http://schemas.microsoft.com/office/drawing/2014/main" id="{E3A4103E-5B5B-4241-BB11-9B31D4509611}"/>
              </a:ext>
            </a:extLst>
          </p:cNvPr>
          <p:cNvSpPr>
            <a:spLocks noGrp="1"/>
          </p:cNvSpPr>
          <p:nvPr>
            <p:ph type="body" sz="quarter" idx="10"/>
          </p:nvPr>
        </p:nvSpPr>
        <p:spPr>
          <a:xfrm>
            <a:off x="465138" y="1919804"/>
            <a:ext cx="11533187" cy="4924425"/>
          </a:xfrm>
        </p:spPr>
        <p:txBody>
          <a:bodyPr/>
          <a:lstStyle/>
          <a:p>
            <a:r>
              <a:rPr lang="en-US" b="1" dirty="0"/>
              <a:t>Consistent user experience</a:t>
            </a:r>
            <a:r>
              <a:rPr lang="en-US" dirty="0"/>
              <a:t>: You guarantee a consistent experience for your users, because you own the style of the rendered card.</a:t>
            </a:r>
          </a:p>
          <a:p>
            <a:endParaRPr lang="en-US" dirty="0"/>
          </a:p>
          <a:p>
            <a:r>
              <a:rPr lang="en-US" b="1" dirty="0"/>
              <a:t>Native performance</a:t>
            </a:r>
            <a:r>
              <a:rPr lang="en-US" dirty="0"/>
              <a:t>: You get native performance as it targets your UI framework directly.</a:t>
            </a:r>
          </a:p>
          <a:p>
            <a:endParaRPr lang="en-US" dirty="0"/>
          </a:p>
          <a:p>
            <a:r>
              <a:rPr lang="en-US" b="1" dirty="0"/>
              <a:t>Safe</a:t>
            </a:r>
            <a:r>
              <a:rPr lang="en-US" dirty="0"/>
              <a:t>: Content is delivered in safe payloads so you don't have to open up your UI framework to raw markup and scripting.</a:t>
            </a:r>
          </a:p>
          <a:p>
            <a:endParaRPr lang="en-US" dirty="0"/>
          </a:p>
          <a:p>
            <a:r>
              <a:rPr lang="en-US" b="1" dirty="0"/>
              <a:t>Easy to implement</a:t>
            </a:r>
            <a:r>
              <a:rPr lang="en-US" dirty="0"/>
              <a:t>: You get off the shelf libraries to easily integrate on any platform you support</a:t>
            </a:r>
          </a:p>
          <a:p>
            <a:endParaRPr lang="en-US" b="1" dirty="0"/>
          </a:p>
          <a:p>
            <a:r>
              <a:rPr lang="en-US" b="1" dirty="0"/>
              <a:t>Free documentation</a:t>
            </a:r>
            <a:r>
              <a:rPr lang="en-US" dirty="0"/>
              <a:t>: You save time because you don't have to invent, implement, and document a proprietary schema.</a:t>
            </a:r>
          </a:p>
          <a:p>
            <a:endParaRPr lang="en-US" b="1" dirty="0"/>
          </a:p>
          <a:p>
            <a:r>
              <a:rPr lang="en-US" b="1" dirty="0"/>
              <a:t>Shared tooling</a:t>
            </a:r>
            <a:r>
              <a:rPr lang="en-US" dirty="0"/>
              <a:t>: You save time because you don't have to create custom tooling.</a:t>
            </a:r>
          </a:p>
        </p:txBody>
      </p:sp>
    </p:spTree>
    <p:extLst>
      <p:ext uri="{BB962C8B-B14F-4D97-AF65-F5344CB8AC3E}">
        <p14:creationId xmlns:p14="http://schemas.microsoft.com/office/powerpoint/2010/main" val="15073388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Card schema</a:t>
            </a:r>
          </a:p>
        </p:txBody>
      </p:sp>
      <p:graphicFrame>
        <p:nvGraphicFramePr>
          <p:cNvPr id="5" name="Table Placeholder 13">
            <a:extLst>
              <a:ext uri="{FF2B5EF4-FFF2-40B4-BE49-F238E27FC236}">
                <a16:creationId xmlns:a16="http://schemas.microsoft.com/office/drawing/2014/main" id="{A88FDFDD-0800-4D30-89D6-115EE758A3CD}"/>
              </a:ext>
            </a:extLst>
          </p:cNvPr>
          <p:cNvGraphicFramePr>
            <a:graphicFrameLocks/>
          </p:cNvGraphicFramePr>
          <p:nvPr>
            <p:extLst>
              <p:ext uri="{D42A27DB-BD31-4B8C-83A1-F6EECF244321}">
                <p14:modId xmlns:p14="http://schemas.microsoft.com/office/powerpoint/2010/main" val="1631352326"/>
              </p:ext>
            </p:extLst>
          </p:nvPr>
        </p:nvGraphicFramePr>
        <p:xfrm>
          <a:off x="465138" y="1278477"/>
          <a:ext cx="10808452" cy="4590172"/>
        </p:xfrm>
        <a:graphic>
          <a:graphicData uri="http://schemas.openxmlformats.org/drawingml/2006/table">
            <a:tbl>
              <a:tblPr firstRow="1" bandRow="1">
                <a:tableStyleId>{5C22544A-7EE6-4342-B048-85BDC9FD1C3A}</a:tableStyleId>
              </a:tblPr>
              <a:tblGrid>
                <a:gridCol w="4442528">
                  <a:extLst>
                    <a:ext uri="{9D8B030D-6E8A-4147-A177-3AD203B41FA5}">
                      <a16:colId xmlns:a16="http://schemas.microsoft.com/office/drawing/2014/main" val="2037588904"/>
                    </a:ext>
                  </a:extLst>
                </a:gridCol>
                <a:gridCol w="6365924">
                  <a:extLst>
                    <a:ext uri="{9D8B030D-6E8A-4147-A177-3AD203B41FA5}">
                      <a16:colId xmlns:a16="http://schemas.microsoft.com/office/drawing/2014/main" val="200505750"/>
                    </a:ext>
                  </a:extLst>
                </a:gridCol>
              </a:tblGrid>
              <a:tr h="951142">
                <a:tc>
                  <a:txBody>
                    <a:bodyPr/>
                    <a:lstStyle/>
                    <a:p>
                      <a:pPr>
                        <a:lnSpc>
                          <a:spcPct val="100000"/>
                        </a:lnSpc>
                      </a:pPr>
                      <a:r>
                        <a:rPr lang="en-US" sz="2400" b="0" dirty="0">
                          <a:solidFill>
                            <a:schemeClr val="bg2"/>
                          </a:solidFill>
                          <a:latin typeface="+mj-lt"/>
                        </a:rPr>
                        <a:t>Property</a:t>
                      </a:r>
                      <a:endParaRPr lang="en-US" sz="1800" b="0" dirty="0">
                        <a:solidFill>
                          <a:schemeClr val="bg2"/>
                        </a:solidFill>
                        <a:latin typeface="+mj-lt"/>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ct val="100000"/>
                        </a:lnSpc>
                      </a:pPr>
                      <a:r>
                        <a:rPr lang="en-US" sz="2000" b="0" dirty="0">
                          <a:solidFill>
                            <a:schemeClr val="bg2"/>
                          </a:solidFill>
                          <a:latin typeface="+mj-lt"/>
                        </a:rPr>
                        <a:t>Examples</a:t>
                      </a:r>
                      <a:endParaRPr lang="en-US" sz="1800" b="0" dirty="0">
                        <a:solidFill>
                          <a:schemeClr val="bg2"/>
                        </a:solidFill>
                        <a:latin typeface="+mj-lt"/>
                      </a:endParaRP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834266737"/>
                  </a:ext>
                </a:extLst>
              </a:tr>
              <a:tr h="727806">
                <a:tc>
                  <a:txBody>
                    <a:bodyPr/>
                    <a:lstStyle/>
                    <a:p>
                      <a:pPr>
                        <a:lnSpc>
                          <a:spcPts val="1600"/>
                        </a:lnSpc>
                      </a:pPr>
                      <a:r>
                        <a:rPr lang="en-US" sz="2000" b="0" i="0" dirty="0">
                          <a:latin typeface="+mj-lt"/>
                        </a:rPr>
                        <a:t>Cards</a:t>
                      </a:r>
                      <a:endParaRPr lang="en-US" sz="1400" b="0" i="0" dirty="0">
                        <a:latin typeface="+mj-lt"/>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2F2F2F"/>
                          </a:solidFill>
                          <a:effectLst/>
                          <a:uLnTx/>
                          <a:uFillTx/>
                          <a:latin typeface="+mn-lt"/>
                          <a:ea typeface="+mn-ea"/>
                          <a:cs typeface="+mn-cs"/>
                        </a:rPr>
                        <a:t>AdaptiveCards</a:t>
                      </a: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23557"/>
                  </a:ext>
                </a:extLst>
              </a:tr>
              <a:tr h="727806">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F2F2F"/>
                          </a:solidFill>
                          <a:effectLst/>
                          <a:uLnTx/>
                          <a:uFillTx/>
                          <a:latin typeface="+mj-lt"/>
                          <a:ea typeface="+mn-ea"/>
                          <a:cs typeface="+mn-cs"/>
                        </a:rPr>
                        <a:t>Card Elements</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2F2F2F"/>
                          </a:solidFill>
                          <a:effectLst/>
                          <a:uLnTx/>
                          <a:uFillTx/>
                          <a:latin typeface="+mn-lt"/>
                          <a:ea typeface="+mn-ea"/>
                          <a:cs typeface="+mn-cs"/>
                        </a:rPr>
                        <a:t>TextBlock</a:t>
                      </a:r>
                      <a:r>
                        <a:rPr kumimoji="0" lang="en-US" sz="2000" b="0" i="0" u="none" strike="noStrike" kern="1200" cap="none" spc="0" normalizeH="0" baseline="0" noProof="0" dirty="0">
                          <a:ln>
                            <a:noFill/>
                          </a:ln>
                          <a:solidFill>
                            <a:srgbClr val="2F2F2F"/>
                          </a:solidFill>
                          <a:effectLst/>
                          <a:uLnTx/>
                          <a:uFillTx/>
                          <a:latin typeface="+mn-lt"/>
                          <a:ea typeface="+mn-ea"/>
                          <a:cs typeface="+mn-cs"/>
                        </a:rPr>
                        <a:t>, Image, Media, </a:t>
                      </a:r>
                      <a:r>
                        <a:rPr kumimoji="0" lang="en-US" sz="2000" b="0" i="0" u="none" strike="noStrike" kern="1200" cap="none" spc="0" normalizeH="0" baseline="0" noProof="0" dirty="0" err="1">
                          <a:ln>
                            <a:noFill/>
                          </a:ln>
                          <a:solidFill>
                            <a:srgbClr val="2F2F2F"/>
                          </a:solidFill>
                          <a:effectLst/>
                          <a:uLnTx/>
                          <a:uFillTx/>
                          <a:latin typeface="+mn-lt"/>
                          <a:ea typeface="+mn-ea"/>
                          <a:cs typeface="+mn-cs"/>
                        </a:rPr>
                        <a:t>RichTextBlock</a:t>
                      </a:r>
                      <a:r>
                        <a:rPr kumimoji="0" lang="en-US" sz="2000" b="0" i="0" u="none" strike="noStrike" kern="1200" cap="none" spc="0" normalizeH="0" baseline="0" noProof="0" dirty="0">
                          <a:ln>
                            <a:noFill/>
                          </a:ln>
                          <a:solidFill>
                            <a:srgbClr val="2F2F2F"/>
                          </a:solidFill>
                          <a:effectLst/>
                          <a:uLnTx/>
                          <a:uFillTx/>
                          <a:latin typeface="+mn-lt"/>
                          <a:ea typeface="+mn-ea"/>
                          <a:cs typeface="+mn-cs"/>
                        </a:rPr>
                        <a:t>,</a:t>
                      </a: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1507760"/>
                  </a:ext>
                </a:extLst>
              </a:tr>
              <a:tr h="727806">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F2F2F"/>
                          </a:solidFill>
                          <a:effectLst/>
                          <a:uLnTx/>
                          <a:uFillTx/>
                          <a:latin typeface="+mj-lt"/>
                          <a:ea typeface="+mn-ea"/>
                          <a:cs typeface="+mn-cs"/>
                        </a:rPr>
                        <a:t>Containers</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2F2F2F"/>
                          </a:solidFill>
                          <a:effectLst/>
                          <a:uLnTx/>
                          <a:uFillTx/>
                          <a:latin typeface="+mn-lt"/>
                          <a:ea typeface="+mn-ea"/>
                          <a:cs typeface="+mn-cs"/>
                        </a:rPr>
                        <a:t>ActionSet</a:t>
                      </a:r>
                      <a:r>
                        <a:rPr kumimoji="0" lang="en-US" sz="2000" b="0" i="0" u="none" strike="noStrike" kern="1200" cap="none" spc="0" normalizeH="0" baseline="0" noProof="0" dirty="0">
                          <a:ln>
                            <a:noFill/>
                          </a:ln>
                          <a:solidFill>
                            <a:srgbClr val="2F2F2F"/>
                          </a:solidFill>
                          <a:effectLst/>
                          <a:uLnTx/>
                          <a:uFillTx/>
                          <a:latin typeface="+mn-lt"/>
                          <a:ea typeface="+mn-ea"/>
                          <a:cs typeface="+mn-cs"/>
                        </a:rPr>
                        <a:t>, Container, </a:t>
                      </a:r>
                      <a:r>
                        <a:rPr kumimoji="0" lang="en-US" sz="2000" b="0" i="0" u="none" strike="noStrike" kern="1200" cap="none" spc="0" normalizeH="0" baseline="0" noProof="0" dirty="0" err="1">
                          <a:ln>
                            <a:noFill/>
                          </a:ln>
                          <a:solidFill>
                            <a:srgbClr val="2F2F2F"/>
                          </a:solidFill>
                          <a:effectLst/>
                          <a:uLnTx/>
                          <a:uFillTx/>
                          <a:latin typeface="+mn-lt"/>
                          <a:ea typeface="+mn-ea"/>
                          <a:cs typeface="+mn-cs"/>
                        </a:rPr>
                        <a:t>ColumnSet</a:t>
                      </a:r>
                      <a:r>
                        <a:rPr kumimoji="0" lang="en-US" sz="2000" b="0" i="0" u="none" strike="noStrike" kern="1200" cap="none" spc="0" normalizeH="0" baseline="0" noProof="0" dirty="0">
                          <a:ln>
                            <a:noFill/>
                          </a:ln>
                          <a:solidFill>
                            <a:srgbClr val="2F2F2F"/>
                          </a:solidFill>
                          <a:effectLst/>
                          <a:uLnTx/>
                          <a:uFillTx/>
                          <a:latin typeface="+mn-lt"/>
                          <a:ea typeface="+mn-ea"/>
                          <a:cs typeface="+mn-cs"/>
                        </a:rPr>
                        <a:t>, FactSet, </a:t>
                      </a:r>
                      <a:r>
                        <a:rPr kumimoji="0" lang="en-US" sz="2000" b="0" i="0" u="none" strike="noStrike" kern="1200" cap="none" spc="0" normalizeH="0" baseline="0" noProof="0" dirty="0" err="1">
                          <a:ln>
                            <a:noFill/>
                          </a:ln>
                          <a:solidFill>
                            <a:srgbClr val="2F2F2F"/>
                          </a:solidFill>
                          <a:effectLst/>
                          <a:uLnTx/>
                          <a:uFillTx/>
                          <a:latin typeface="+mn-lt"/>
                          <a:ea typeface="+mn-ea"/>
                          <a:cs typeface="+mn-cs"/>
                        </a:rPr>
                        <a:t>ImageSet</a:t>
                      </a: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5213843"/>
                  </a:ext>
                </a:extLst>
              </a:tr>
              <a:tr h="727806">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F2F2F"/>
                          </a:solidFill>
                          <a:effectLst/>
                          <a:uLnTx/>
                          <a:uFillTx/>
                          <a:latin typeface="+mj-lt"/>
                          <a:ea typeface="+mn-ea"/>
                          <a:cs typeface="+mn-cs"/>
                        </a:rPr>
                        <a:t>Actions</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2F2F2F"/>
                          </a:solidFill>
                          <a:effectLst/>
                          <a:uLnTx/>
                          <a:uFillTx/>
                          <a:latin typeface="+mn-lt"/>
                          <a:ea typeface="+mn-ea"/>
                          <a:cs typeface="+mn-cs"/>
                        </a:rPr>
                        <a:t>OpenUrl</a:t>
                      </a:r>
                      <a:r>
                        <a:rPr kumimoji="0" lang="en-US" sz="2000" b="0" i="0" u="none" strike="noStrike" kern="1200" cap="none" spc="0" normalizeH="0" baseline="0" noProof="0" dirty="0">
                          <a:ln>
                            <a:noFill/>
                          </a:ln>
                          <a:solidFill>
                            <a:srgbClr val="2F2F2F"/>
                          </a:solidFill>
                          <a:effectLst/>
                          <a:uLnTx/>
                          <a:uFillTx/>
                          <a:latin typeface="+mn-lt"/>
                          <a:ea typeface="+mn-ea"/>
                          <a:cs typeface="+mn-cs"/>
                        </a:rPr>
                        <a:t>, Submit, </a:t>
                      </a:r>
                      <a:r>
                        <a:rPr kumimoji="0" lang="en-US" sz="2000" b="0" i="0" u="none" strike="noStrike" kern="1200" cap="none" spc="0" normalizeH="0" baseline="0" noProof="0" dirty="0" err="1">
                          <a:ln>
                            <a:noFill/>
                          </a:ln>
                          <a:solidFill>
                            <a:srgbClr val="2F2F2F"/>
                          </a:solidFill>
                          <a:effectLst/>
                          <a:uLnTx/>
                          <a:uFillTx/>
                          <a:latin typeface="+mn-lt"/>
                          <a:ea typeface="+mn-ea"/>
                          <a:cs typeface="+mn-cs"/>
                        </a:rPr>
                        <a:t>ShowCard</a:t>
                      </a:r>
                      <a:r>
                        <a:rPr kumimoji="0" lang="en-US" sz="2000" b="0" i="0" u="none" strike="noStrike" kern="1200" cap="none" spc="0" normalizeH="0" baseline="0" noProof="0" dirty="0">
                          <a:ln>
                            <a:noFill/>
                          </a:ln>
                          <a:solidFill>
                            <a:srgbClr val="2F2F2F"/>
                          </a:solidFill>
                          <a:effectLst/>
                          <a:uLnTx/>
                          <a:uFillTx/>
                          <a:latin typeface="+mn-lt"/>
                          <a:ea typeface="+mn-ea"/>
                          <a:cs typeface="+mn-cs"/>
                        </a:rPr>
                        <a:t>, </a:t>
                      </a:r>
                      <a:r>
                        <a:rPr kumimoji="0" lang="en-US" sz="2000" b="0" i="0" u="none" strike="noStrike" kern="1200" cap="none" spc="0" normalizeH="0" baseline="0" noProof="0" dirty="0" err="1">
                          <a:ln>
                            <a:noFill/>
                          </a:ln>
                          <a:solidFill>
                            <a:srgbClr val="2F2F2F"/>
                          </a:solidFill>
                          <a:effectLst/>
                          <a:uLnTx/>
                          <a:uFillTx/>
                          <a:latin typeface="+mn-lt"/>
                          <a:ea typeface="+mn-ea"/>
                          <a:cs typeface="+mn-cs"/>
                        </a:rPr>
                        <a:t>ToggleVisibility</a:t>
                      </a: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7081525"/>
                  </a:ext>
                </a:extLst>
              </a:tr>
              <a:tr h="727806">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F2F2F"/>
                          </a:solidFill>
                          <a:effectLst/>
                          <a:uLnTx/>
                          <a:uFillTx/>
                          <a:latin typeface="+mj-lt"/>
                          <a:ea typeface="+mn-ea"/>
                          <a:cs typeface="+mn-cs"/>
                        </a:rPr>
                        <a:t>Inputs</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F2F2F"/>
                          </a:solidFill>
                          <a:effectLst/>
                          <a:uLnTx/>
                          <a:uFillTx/>
                          <a:latin typeface="+mn-lt"/>
                          <a:ea typeface="+mn-ea"/>
                          <a:cs typeface="+mn-cs"/>
                        </a:rPr>
                        <a:t>Text, Number, Date/Time, Toggle, </a:t>
                      </a:r>
                      <a:r>
                        <a:rPr kumimoji="0" lang="en-US" sz="2000" b="0" i="0" u="none" strike="noStrike" kern="1200" cap="none" spc="0" normalizeH="0" baseline="0" noProof="0" dirty="0" err="1">
                          <a:ln>
                            <a:noFill/>
                          </a:ln>
                          <a:solidFill>
                            <a:srgbClr val="2F2F2F"/>
                          </a:solidFill>
                          <a:effectLst/>
                          <a:uLnTx/>
                          <a:uFillTx/>
                          <a:latin typeface="+mn-lt"/>
                          <a:ea typeface="+mn-ea"/>
                          <a:cs typeface="+mn-cs"/>
                        </a:rPr>
                        <a:t>ChoiceSet</a:t>
                      </a:r>
                      <a:r>
                        <a:rPr kumimoji="0" lang="en-US" sz="2000" b="0" i="0" u="none" strike="noStrike" kern="1200" cap="none" spc="0" normalizeH="0" baseline="0" noProof="0" dirty="0">
                          <a:ln>
                            <a:noFill/>
                          </a:ln>
                          <a:solidFill>
                            <a:srgbClr val="2F2F2F"/>
                          </a:solidFill>
                          <a:effectLst/>
                          <a:uLnTx/>
                          <a:uFillTx/>
                          <a:latin typeface="+mn-lt"/>
                          <a:ea typeface="+mn-ea"/>
                          <a:cs typeface="+mn-cs"/>
                        </a:rPr>
                        <a:t>, Time</a:t>
                      </a: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1639596"/>
                  </a:ext>
                </a:extLst>
              </a:tr>
            </a:tbl>
          </a:graphicData>
        </a:graphic>
      </p:graphicFrame>
    </p:spTree>
    <p:extLst>
      <p:ext uri="{BB962C8B-B14F-4D97-AF65-F5344CB8AC3E}">
        <p14:creationId xmlns:p14="http://schemas.microsoft.com/office/powerpoint/2010/main" val="23203186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E1C281-BC82-476A-8C1F-0A97CA0544E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82413" y="1309719"/>
            <a:ext cx="9071649" cy="5684806"/>
          </a:xfrm>
          <a:prstGeom prst="rect">
            <a:avLst/>
          </a:prstGeom>
        </p:spPr>
      </p:pic>
      <p:pic>
        <p:nvPicPr>
          <p:cNvPr id="4" name="Picture 3">
            <a:extLst>
              <a:ext uri="{FF2B5EF4-FFF2-40B4-BE49-F238E27FC236}">
                <a16:creationId xmlns:a16="http://schemas.microsoft.com/office/drawing/2014/main" id="{FD903C16-242F-468C-82C7-568B54F8723F}"/>
              </a:ext>
            </a:extLst>
          </p:cNvPr>
          <p:cNvPicPr>
            <a:picLocks noChangeAspect="1"/>
          </p:cNvPicPr>
          <p:nvPr/>
        </p:nvPicPr>
        <p:blipFill rotWithShape="1">
          <a:blip r:embed="rId4"/>
          <a:srcRect b="15562"/>
          <a:stretch/>
        </p:blipFill>
        <p:spPr>
          <a:xfrm>
            <a:off x="1989079" y="1602749"/>
            <a:ext cx="8440205" cy="4432291"/>
          </a:xfrm>
          <a:prstGeom prst="rect">
            <a:avLst/>
          </a:prstGeom>
        </p:spPr>
      </p:pic>
      <p:sp>
        <p:nvSpPr>
          <p:cNvPr id="8" name="Rectangle 7">
            <a:extLst>
              <a:ext uri="{FF2B5EF4-FFF2-40B4-BE49-F238E27FC236}">
                <a16:creationId xmlns:a16="http://schemas.microsoft.com/office/drawing/2014/main" id="{44D7ACC9-55DB-4C3E-8156-6A9C43A20713}"/>
              </a:ext>
            </a:extLst>
          </p:cNvPr>
          <p:cNvSpPr/>
          <p:nvPr/>
        </p:nvSpPr>
        <p:spPr bwMode="auto">
          <a:xfrm>
            <a:off x="1935481" y="5712579"/>
            <a:ext cx="8534400" cy="6250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BE3B50F5-BC03-4396-8B44-491614DA0FC2}"/>
              </a:ext>
            </a:extLst>
          </p:cNvPr>
          <p:cNvSpPr>
            <a:spLocks noGrp="1"/>
          </p:cNvSpPr>
          <p:nvPr>
            <p:ph type="title"/>
          </p:nvPr>
        </p:nvSpPr>
        <p:spPr/>
        <p:txBody>
          <a:bodyPr/>
          <a:lstStyle/>
          <a:p>
            <a:r>
              <a:rPr lang="en-US" dirty="0"/>
              <a:t>Adaptive Card Designer</a:t>
            </a:r>
          </a:p>
        </p:txBody>
      </p:sp>
      <p:sp>
        <p:nvSpPr>
          <p:cNvPr id="5" name="Rectangle 4">
            <a:extLst>
              <a:ext uri="{FF2B5EF4-FFF2-40B4-BE49-F238E27FC236}">
                <a16:creationId xmlns:a16="http://schemas.microsoft.com/office/drawing/2014/main" id="{2AD0359A-6BD6-43CB-81D9-EC0A6779E6E1}"/>
              </a:ext>
            </a:extLst>
          </p:cNvPr>
          <p:cNvSpPr/>
          <p:nvPr/>
        </p:nvSpPr>
        <p:spPr>
          <a:xfrm>
            <a:off x="4418481" y="5864686"/>
            <a:ext cx="3548215" cy="369332"/>
          </a:xfrm>
          <a:prstGeom prst="rect">
            <a:avLst/>
          </a:prstGeom>
        </p:spPr>
        <p:txBody>
          <a:bodyPr wrap="none">
            <a:spAutoFit/>
          </a:bodyPr>
          <a:lstStyle/>
          <a:p>
            <a:r>
              <a:rPr lang="en-US" dirty="0">
                <a:solidFill>
                  <a:schemeClr val="bg2"/>
                </a:solidFill>
              </a:rPr>
              <a:t>https://adaptivecards.io/designer</a:t>
            </a:r>
          </a:p>
        </p:txBody>
      </p:sp>
    </p:spTree>
    <p:extLst>
      <p:ext uri="{BB962C8B-B14F-4D97-AF65-F5344CB8AC3E}">
        <p14:creationId xmlns:p14="http://schemas.microsoft.com/office/powerpoint/2010/main" val="9605298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584D67-3B7F-4FF6-9D5A-FB658EFFDD77}"/>
              </a:ext>
            </a:extLst>
          </p:cNvPr>
          <p:cNvSpPr>
            <a:spLocks noGrp="1"/>
          </p:cNvSpPr>
          <p:nvPr>
            <p:ph type="title"/>
          </p:nvPr>
        </p:nvSpPr>
        <p:spPr/>
        <p:txBody>
          <a:bodyPr/>
          <a:lstStyle/>
          <a:p>
            <a:r>
              <a:rPr lang="en-US" dirty="0"/>
              <a:t>Adaptive Cards in Outlook</a:t>
            </a:r>
          </a:p>
        </p:txBody>
      </p:sp>
      <p:pic>
        <p:nvPicPr>
          <p:cNvPr id="3" name="Picture 2" descr="A screenshot of a cell phone&#10;&#10;Description automatically generated">
            <a:extLst>
              <a:ext uri="{FF2B5EF4-FFF2-40B4-BE49-F238E27FC236}">
                <a16:creationId xmlns:a16="http://schemas.microsoft.com/office/drawing/2014/main" id="{B9F2342B-5C2B-2248-BCE8-3EFA1CA2C686}"/>
              </a:ext>
            </a:extLst>
          </p:cNvPr>
          <p:cNvPicPr>
            <a:picLocks noChangeAspect="1"/>
          </p:cNvPicPr>
          <p:nvPr/>
        </p:nvPicPr>
        <p:blipFill>
          <a:blip r:embed="rId3"/>
          <a:stretch>
            <a:fillRect/>
          </a:stretch>
        </p:blipFill>
        <p:spPr>
          <a:xfrm>
            <a:off x="2090737" y="1363662"/>
            <a:ext cx="8255000" cy="5232400"/>
          </a:xfrm>
          <a:prstGeom prst="rect">
            <a:avLst/>
          </a:prstGeom>
        </p:spPr>
      </p:pic>
    </p:spTree>
    <p:extLst>
      <p:ext uri="{BB962C8B-B14F-4D97-AF65-F5344CB8AC3E}">
        <p14:creationId xmlns:p14="http://schemas.microsoft.com/office/powerpoint/2010/main" val="770207821"/>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2200</Words>
  <Application>Microsoft Macintosh PowerPoint</Application>
  <PresentationFormat>Custom</PresentationFormat>
  <Paragraphs>208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Segoe UI</vt:lpstr>
      <vt:lpstr>Segoe UI Light</vt:lpstr>
      <vt:lpstr>Segoe UI Semibold</vt:lpstr>
      <vt:lpstr>Wingdings</vt:lpstr>
      <vt:lpstr>Office 365 PPT Template - 2017</vt:lpstr>
      <vt:lpstr>Create engaging messages with Adaptive Cards</vt:lpstr>
      <vt:lpstr>PowerPoint Presentation</vt:lpstr>
      <vt:lpstr>Adaptive Cards</vt:lpstr>
      <vt:lpstr>Adaptive Card goals</vt:lpstr>
      <vt:lpstr>Benefits to card authors</vt:lpstr>
      <vt:lpstr>Benefits to experience owners and app developers</vt:lpstr>
      <vt:lpstr>Adaptive Card schema</vt:lpstr>
      <vt:lpstr>Adaptive Card Designer</vt:lpstr>
      <vt:lpstr>Adaptive Cards in Outlook</vt:lpstr>
      <vt:lpstr>Adaptive Cards in Microsoft Teams</vt:lpstr>
      <vt:lpstr>Demo</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2020-04-16T21:39:49Z</dcterms:modified>
</cp:coreProperties>
</file>