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9"/>
  </p:notesMasterIdLst>
  <p:handoutMasterIdLst>
    <p:handoutMasterId r:id="rId20"/>
  </p:handoutMasterIdLst>
  <p:sldIdLst>
    <p:sldId id="257" r:id="rId2"/>
    <p:sldId id="307" r:id="rId3"/>
    <p:sldId id="324" r:id="rId4"/>
    <p:sldId id="325" r:id="rId5"/>
    <p:sldId id="326" r:id="rId6"/>
    <p:sldId id="313" r:id="rId7"/>
    <p:sldId id="315" r:id="rId8"/>
    <p:sldId id="319" r:id="rId9"/>
    <p:sldId id="294" r:id="rId10"/>
    <p:sldId id="321" r:id="rId11"/>
    <p:sldId id="318" r:id="rId12"/>
    <p:sldId id="310" r:id="rId13"/>
    <p:sldId id="322" r:id="rId14"/>
    <p:sldId id="323" r:id="rId15"/>
    <p:sldId id="265" r:id="rId16"/>
    <p:sldId id="261" r:id="rId17"/>
    <p:sldId id="260"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d Design &amp; MessageCard Playground" id="{7E829F76-CD83-44A3-B3F7-007301260BD8}">
          <p14:sldIdLst>
            <p14:sldId id="257"/>
            <p14:sldId id="307"/>
            <p14:sldId id="324"/>
            <p14:sldId id="325"/>
            <p14:sldId id="326"/>
            <p14:sldId id="313"/>
            <p14:sldId id="315"/>
            <p14:sldId id="319"/>
            <p14:sldId id="294"/>
            <p14:sldId id="321"/>
            <p14:sldId id="318"/>
            <p14:sldId id="310"/>
            <p14:sldId id="322"/>
            <p14:sldId id="323"/>
            <p14:sldId id="265"/>
          </p14:sldIdLst>
        </p14:section>
        <p14:section name="Summary" id="{0515D85C-C91E-4BDB-B673-651C2D8A364D}">
          <p14:sldIdLst>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877" autoAdjust="0"/>
    <p:restoredTop sz="61981" autoAdjust="0"/>
  </p:normalViewPr>
  <p:slideViewPr>
    <p:cSldViewPr snapToGrid="0">
      <p:cViewPr varScale="1">
        <p:scale>
          <a:sx n="133" d="100"/>
          <a:sy n="133" d="100"/>
        </p:scale>
        <p:origin x="672"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4/17/20 5:49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4/17/20 5:49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If you are registering an Actionable Message for **Global** scope, your service must meet the following requirements: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emails must be authenticated via DKIM or SPF</a:t>
            </a:r>
          </a:p>
          <a:p>
            <a:r>
              <a:rPr lang="en-US" sz="900" b="0" i="0" kern="1200" dirty="0">
                <a:solidFill>
                  <a:schemeClr val="tx1"/>
                </a:solidFill>
                <a:effectLst/>
                <a:latin typeface="Segoe UI Light" pitchFamily="34" charset="0"/>
                <a:ea typeface="+mn-ea"/>
                <a:cs typeface="+mn-cs"/>
              </a:rPr>
              <a:t>- top-level domain (TLD) of the SPF check or DKIM signature must match the TLD of your From: email address</a:t>
            </a:r>
          </a:p>
          <a:p>
            <a:r>
              <a:rPr lang="en-US" sz="900" b="0" i="0" kern="1200" dirty="0">
                <a:solidFill>
                  <a:schemeClr val="tx1"/>
                </a:solidFill>
                <a:effectLst/>
                <a:latin typeface="Segoe UI Light" pitchFamily="34" charset="0"/>
                <a:ea typeface="+mn-ea"/>
                <a:cs typeface="+mn-cs"/>
              </a:rPr>
              <a:t>- emails must come from a static email address</a:t>
            </a:r>
          </a:p>
          <a:p>
            <a:r>
              <a:rPr lang="en-US" sz="900" b="0" i="0" kern="1200" dirty="0">
                <a:solidFill>
                  <a:schemeClr val="tx1"/>
                </a:solidFill>
                <a:effectLst/>
                <a:latin typeface="Segoe UI Light" pitchFamily="34" charset="0"/>
                <a:ea typeface="+mn-ea"/>
                <a:cs typeface="+mn-cs"/>
              </a:rPr>
              <a:t>- emails must follow the email sender guidelines</a:t>
            </a:r>
          </a:p>
          <a:p>
            <a:r>
              <a:rPr lang="en-US" sz="900" b="0" i="0" kern="1200" dirty="0">
                <a:solidFill>
                  <a:schemeClr val="tx1"/>
                </a:solidFill>
                <a:effectLst/>
                <a:latin typeface="Segoe UI Light" pitchFamily="34" charset="0"/>
                <a:ea typeface="+mn-ea"/>
                <a:cs typeface="+mn-cs"/>
              </a:rPr>
              <a:t>- consistent history of sending a high volume of mail from your domain</a:t>
            </a:r>
          </a:p>
          <a:p>
            <a:r>
              <a:rPr lang="en-US" sz="900" b="0" i="0" kern="1200" dirty="0">
                <a:solidFill>
                  <a:schemeClr val="tx1"/>
                </a:solidFill>
                <a:effectLst/>
                <a:latin typeface="Segoe UI Light" pitchFamily="34" charset="0"/>
                <a:ea typeface="+mn-ea"/>
                <a:cs typeface="+mn-cs"/>
              </a:rPr>
              <a:t>- very low rate of spam complaints from users</a:t>
            </a:r>
          </a:p>
          <a:p>
            <a:r>
              <a:rPr lang="en-US" sz="900" b="0" i="0" kern="1200" dirty="0">
                <a:solidFill>
                  <a:schemeClr val="tx1"/>
                </a:solidFill>
                <a:effectLst/>
                <a:latin typeface="Segoe UI Light" pitchFamily="34" charset="0"/>
                <a:ea typeface="+mn-ea"/>
                <a:cs typeface="+mn-cs"/>
              </a:rPr>
              <a:t>- use high-fidelity, routine and simple actions available for your service, otherwise use </a:t>
            </a:r>
            <a:r>
              <a:rPr lang="en-US" sz="900" b="0" i="0" kern="1200" dirty="0" err="1">
                <a:solidFill>
                  <a:schemeClr val="tx1"/>
                </a:solidFill>
                <a:effectLst/>
                <a:latin typeface="Segoe UI Light" pitchFamily="34" charset="0"/>
                <a:ea typeface="+mn-ea"/>
                <a:cs typeface="+mn-cs"/>
              </a:rPr>
              <a:t>OpenUri</a:t>
            </a:r>
            <a:r>
              <a:rPr lang="en-US" sz="900" b="0" i="0" kern="1200" dirty="0">
                <a:solidFill>
                  <a:schemeClr val="tx1"/>
                </a:solidFill>
                <a:effectLst/>
                <a:latin typeface="Segoe UI Light" pitchFamily="34" charset="0"/>
                <a:ea typeface="+mn-ea"/>
                <a:cs typeface="+mn-cs"/>
              </a:rPr>
              <a:t> actions for complex interactions</a:t>
            </a:r>
          </a:p>
          <a:p>
            <a:r>
              <a:rPr lang="en-US" sz="900" b="0" i="0" kern="1200" dirty="0">
                <a:solidFill>
                  <a:schemeClr val="tx1"/>
                </a:solidFill>
                <a:effectLst/>
                <a:latin typeface="Segoe UI Light" pitchFamily="34" charset="0"/>
                <a:ea typeface="+mn-ea"/>
                <a:cs typeface="+mn-cs"/>
              </a:rPr>
              <a:t>- actions should be used for transactional email where a high interaction rate is expected, they should not be used for promotional bulk mail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1098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API should validate the token is issued by Microsoft by checking the digital signature,</a:t>
            </a:r>
          </a:p>
          <a:p>
            <a:endParaRPr lang="en-US" dirty="0"/>
          </a:p>
          <a:p>
            <a:r>
              <a:rPr lang="en-US" dirty="0"/>
              <a:t>You can inspect the bearer token and use the **Microsoft.O365.ActionableMessages.Utilities** NuGet package for .NET Framework v4.6 projects. This package contains a class, `</a:t>
            </a:r>
            <a:r>
              <a:rPr lang="en-US" dirty="0" err="1"/>
              <a:t>ActionableMessageTokenValidator</a:t>
            </a:r>
            <a:r>
              <a:rPr lang="en-US" dirty="0"/>
              <a:t>`, that contains the method `</a:t>
            </a:r>
            <a:r>
              <a:rPr lang="en-US" dirty="0" err="1"/>
              <a:t>ValidateTokenAsync</a:t>
            </a:r>
            <a:r>
              <a:rPr lang="en-US" dirty="0"/>
              <a:t>()` that can be used to validate the token. This method will verify:</a:t>
            </a:r>
          </a:p>
          <a:p>
            <a:endParaRPr lang="en-US" dirty="0"/>
          </a:p>
          <a:p>
            <a:r>
              <a:rPr lang="en-US" dirty="0"/>
              <a:t>- The token is issued by Microsoft and its digital signature is valid.</a:t>
            </a:r>
          </a:p>
          <a:p>
            <a:r>
              <a:rPr lang="en-US" dirty="0"/>
              <a:t>- The token has not expired.</a:t>
            </a:r>
          </a:p>
          <a:p>
            <a:r>
              <a:rPr lang="en-US" dirty="0"/>
              <a:t>- The audience claim matches the service domain URL.</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4/17/20 6:44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050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bearer token also contains additional properties your API can and should use to perform additional verification checks.</a:t>
            </a:r>
          </a:p>
          <a:p>
            <a:endParaRPr lang="en-US" dirty="0"/>
          </a:p>
          <a:p>
            <a:r>
              <a:rPr lang="en-US" dirty="0"/>
              <a:t>The email address of the email sender that included the Actionable Message can be found in the **sender** claim. The email address of the person who received the email and performed the action in the Actionable Message can be found in the **sub** claim.</a:t>
            </a:r>
          </a:p>
          <a:p>
            <a:endParaRPr lang="en-US" dirty="0"/>
          </a:p>
          <a:p>
            <a:r>
              <a:rPr lang="en-US" dirty="0"/>
              <a:t>If you are using the `</a:t>
            </a:r>
            <a:r>
              <a:rPr lang="en-US" dirty="0" err="1"/>
              <a:t>ActionMessageTokenValidator</a:t>
            </a:r>
            <a:r>
              <a:rPr lang="en-US" dirty="0"/>
              <a:t>()` class from the **Microsoft.O365.ActionableMessage.Utilities** NuGet package, these will be exposed in the result as the `Sender` and `</a:t>
            </a:r>
            <a:r>
              <a:rPr lang="en-US" dirty="0" err="1"/>
              <a:t>ActionPerformer</a:t>
            </a:r>
            <a:r>
              <a:rPr lang="en-US" dirty="0"/>
              <a:t>` properties:</a:t>
            </a:r>
          </a:p>
          <a:p>
            <a:endParaRPr lang="en-US" dirty="0"/>
          </a:p>
          <a:p>
            <a:r>
              <a:rPr lang="en-US" dirty="0"/>
              <a:t>Your API should check both of these claims to ensure the correct email address sent the original message and the person who performed the action is supported, such as people in your organization.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6:51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22332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API receives an HTTP POST request from the action performer, it respond to the HTTP request indicating success or failure along with a message.</a:t>
            </a:r>
          </a:p>
          <a:p>
            <a:endParaRPr lang="en-US" dirty="0"/>
          </a:p>
          <a:p>
            <a:r>
              <a:rPr lang="en-US" dirty="0"/>
              <a:t>The success or failure status is indicated by returning an HTTP 200 (success) or HTTP 400-499 (failure) status code. You can include an additional message to the user by including it in the `CARD-ACTION-STATUS` HTTP response header.</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4/17/20 6:56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399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a:t>
            </a:r>
          </a:p>
          <a:p>
            <a:endParaRPr lang="en-US" dirty="0"/>
          </a:p>
          <a:p>
            <a:r>
              <a:rPr lang="en-US" dirty="0"/>
              <a:t>To refresh a card, your API must do two things:</a:t>
            </a:r>
          </a:p>
          <a:p>
            <a:endParaRPr lang="en-US" dirty="0"/>
          </a:p>
          <a:p>
            <a:r>
              <a:rPr lang="en-US" dirty="0"/>
              <a:t>- include the new card, as a JSON payload, in the body of the HTTP response</a:t>
            </a:r>
          </a:p>
          <a:p>
            <a:r>
              <a:rPr lang="en-US" dirty="0"/>
              <a:t>- include the HTTP response header `CARD-UPDATE-IN-BODY` set to `true`</a:t>
            </a:r>
          </a:p>
          <a:p>
            <a:endParaRPr lang="en-US" dirty="0"/>
          </a:p>
          <a:p>
            <a:r>
              <a:rPr lang="en-US" dirty="0"/>
              <a:t>When Office 365 receives the new card in the response from the HTTP POST action, it will update the email to use the new card.</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4/17/20 6:59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8303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Adaptive Cards are used to create Actionable Messages in Outlook to extend the functionality of email. They enable users to take quick actions without leaving Outlook.</a:t>
            </a:r>
          </a:p>
          <a:p>
            <a:endParaRPr lang="en-US" dirty="0"/>
          </a:p>
          <a:p>
            <a:r>
              <a:rPr lang="en-US" dirty="0"/>
              <a:t>In this unit, you’ll learn what’s possible and required with Outlook Actionable Messages.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4/17/20 5:52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721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unit with an example scenario that demonstrates how developers can use Adaptive Cards as Actionable Messages in Outlook.</a:t>
            </a:r>
          </a:p>
          <a:p>
            <a:endParaRPr lang="en-US" dirty="0"/>
          </a:p>
          <a:p>
            <a:r>
              <a:rPr lang="en-US" dirty="0"/>
              <a:t>A Contoso employee submits a request to join a private Office 365 group. Office 365 sends an Actionable Message to the person who owns the group to approve or decline the request. The card included in the message contains all the information the approver might need to quickly understand who submitted the request and any message they included to explain their request. It also includes Approve and Decline actions that can be taken right from Outlook. The owner approves the request, and the card updates to indicate the outcome.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4/17/20 6:13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201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member of the group submits a second request to add her team members to the group. Office 365 sends an Actionable Message to the owner with clear information about who submitted the request and the new members to add. The recipient can approve all, some, or none of the proposed new members. The owner approves one new member, and the card updates to indicate the outcome. The approved member is no longer selectable, while the remaining member remains selectable.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4/17/20 6:13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8823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owner declines the other requested new member, and the card updates to indicate the outcome. Both members are no longer selectable, and the action buttons are removed.</a:t>
            </a:r>
          </a:p>
          <a:p>
            <a:endParaRPr lang="en-US" dirty="0"/>
          </a:p>
          <a:p>
            <a:r>
              <a:rPr lang="en-US" dirty="0"/>
              <a:t>Notice the important points in this scenario:</a:t>
            </a:r>
          </a:p>
          <a:p>
            <a:endParaRPr lang="en-US" dirty="0"/>
          </a:p>
          <a:p>
            <a:r>
              <a:rPr lang="en-US" dirty="0"/>
              <a:t>- the group owner is able to process the group membership request decisions entirely through email</a:t>
            </a:r>
          </a:p>
          <a:p>
            <a:r>
              <a:rPr lang="en-US" dirty="0"/>
              <a:t>- each time the group owner performs an action, the card is refreshed without receiving additional emails</a:t>
            </a:r>
          </a:p>
          <a:p>
            <a:r>
              <a:rPr lang="en-US" dirty="0"/>
              <a:t>- the group owner can perform all necessary actions without leaving Outlook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4/17/20 6:13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98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you are filling out a survey, approving an expense report, or updating a CRM sales opportunity, Actionable Messages enable you to take quick actions right from within Outlook. Developers can now embed actions in their emails or notifications, elevating user engagement with their services and increasing organizational productivity.</a:t>
            </a:r>
          </a:p>
          <a:p>
            <a:endParaRPr lang="en-US" dirty="0"/>
          </a:p>
          <a:p>
            <a:r>
              <a:rPr lang="en-US" dirty="0"/>
              <a:t>Office 365 provides two solutions to enhance productivity with Outlook Actionable Messages: actionable messages via email, and actionable messages via Office 365 Connectors.</a:t>
            </a:r>
          </a:p>
          <a:p>
            <a:endParaRPr lang="en-US" dirty="0"/>
          </a:p>
          <a:p>
            <a:r>
              <a:rPr lang="en-US" dirty="0"/>
              <a:t>&gt; [!NOTE]</a:t>
            </a:r>
          </a:p>
          <a:p>
            <a:r>
              <a:rPr lang="en-US" dirty="0"/>
              <a:t>&gt; This module is only addressing actionable messages.</a:t>
            </a:r>
          </a:p>
          <a:p>
            <a:endParaRPr lang="en-US" dirty="0"/>
          </a:p>
          <a:p>
            <a:r>
              <a:rPr lang="en-US" dirty="0"/>
              <a:t>Outlook introduced the actionable message card format that over time has evolved into the Adaptive Card format. Microsoft now recommends developers should use the Adaptive Card format for actionable messages as it's the only format supported on Outlook on iOS and Android.</a:t>
            </a:r>
          </a:p>
          <a:p>
            <a:endParaRPr lang="en-US" dirty="0"/>
          </a:p>
          <a:p>
            <a:r>
              <a:rPr lang="en-US" dirty="0"/>
              <a:t>Cards are included in an HTML email sent to users by including a `&lt;script type="application/</a:t>
            </a:r>
            <a:r>
              <a:rPr lang="en-US" dirty="0" err="1"/>
              <a:t>adaptivecard+json</a:t>
            </a:r>
            <a:r>
              <a:rPr lang="en-US" dirty="0"/>
              <a:t>"&gt;` element in the `&lt;head&gt;` element of the email.</a:t>
            </a:r>
          </a:p>
          <a:p>
            <a:endParaRPr lang="en-US" dirty="0"/>
          </a:p>
          <a:p>
            <a:r>
              <a:rPr lang="en-US" dirty="0"/>
              <a:t>The message body of the email should still be placed in the `&lt;body&gt;` element.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4/17/20 6:18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94139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Securing actionable email is simple and easy. There are two phases within the end-to-end experience that impose security requirements on your service when supporting actionable messages with Office 365.</a:t>
            </a:r>
          </a:p>
          <a:p>
            <a:endParaRPr lang="en-US" dirty="0"/>
          </a:p>
          <a:p>
            <a:r>
              <a:rPr lang="en-US" dirty="0"/>
              <a:t>Let's first explore the sending phase of actionable messages</a:t>
            </a:r>
          </a:p>
          <a:p>
            <a:endParaRPr lang="en-US" dirty="0"/>
          </a:p>
          <a:p>
            <a:r>
              <a:rPr lang="en-US" dirty="0"/>
              <a:t>In the send phase, the pre-requisites for your service to send actionable messages are as follows:</a:t>
            </a:r>
          </a:p>
          <a:p>
            <a:endParaRPr lang="en-US" dirty="0"/>
          </a:p>
          <a:p>
            <a:r>
              <a:rPr lang="en-US" dirty="0"/>
              <a:t>- If you're using actionable email, you'll need to enable sender verification. Note that this does not apply to connector messages.</a:t>
            </a:r>
          </a:p>
          <a:p>
            <a:r>
              <a:rPr lang="en-US" dirty="0"/>
              <a:t>- Your service must be registered with Microsoft.</a:t>
            </a:r>
          </a:p>
          <a:p>
            <a:r>
              <a:rPr lang="en-US" dirty="0"/>
              <a:t>- The Action URL must support HTTPS.</a:t>
            </a:r>
          </a:p>
          <a:p>
            <a:endParaRPr lang="en-US" dirty="0"/>
          </a:p>
          <a:p>
            <a:r>
              <a:rPr lang="en-US" dirty="0"/>
              <a:t>### Sender verification</a:t>
            </a:r>
          </a:p>
          <a:p>
            <a:endParaRPr lang="en-US" dirty="0"/>
          </a:p>
          <a:p>
            <a:r>
              <a:rPr lang="en-US" dirty="0"/>
              <a:t>Office 365 requires sender verification in order to enable actionable messages via email. Your actionable message emails must either originate from servers that implement </a:t>
            </a:r>
            <a:r>
              <a:rPr lang="en-US" dirty="0" err="1"/>
              <a:t>DomainKeys</a:t>
            </a:r>
            <a:r>
              <a:rPr lang="en-US" dirty="0"/>
              <a:t> Identified Mail (DKIM) and Sender Policy Framework (SPF), or you must implement signed cards.</a:t>
            </a:r>
          </a:p>
          <a:p>
            <a:endParaRPr lang="en-US" dirty="0"/>
          </a:p>
          <a:p>
            <a:r>
              <a:rPr lang="en-US" dirty="0"/>
              <a:t>While DKIM and SPF are sufficient for some scenarios, that solution will not work in some situations where emails are sent via an external provider, which can lead to recipients not experiencing the enhanced actionable message. For this reason, we recommend always implementing signed cards which work in all cases and are fundamentally more secure since they do not rely on DNS records.</a:t>
            </a:r>
          </a:p>
          <a:p>
            <a:endParaRPr lang="en-US" dirty="0"/>
          </a:p>
          <a:p>
            <a:r>
              <a:rPr lang="en-US" dirty="0"/>
              <a:t>#### Implementing DKIM and SPF</a:t>
            </a:r>
          </a:p>
          <a:p>
            <a:endParaRPr lang="en-US" dirty="0"/>
          </a:p>
          <a:p>
            <a:r>
              <a:rPr lang="en-US" dirty="0"/>
              <a:t>DKIM and SPF are industry standard ways to prove a sender's identity when sending emails over SMTP. Many companies already implement these standards to secure the emails they are already sending. To learn more about SPF/DKIM and how to implement them, see:</a:t>
            </a:r>
          </a:p>
          <a:p>
            <a:endParaRPr lang="en-US" dirty="0"/>
          </a:p>
          <a:p>
            <a:r>
              <a:rPr lang="en-US" dirty="0"/>
              <a:t>#### Signed card payloads</a:t>
            </a:r>
          </a:p>
          <a:p>
            <a:endParaRPr lang="en-US" dirty="0"/>
          </a:p>
          <a:p>
            <a:r>
              <a:rPr lang="en-US" dirty="0"/>
              <a:t>Actionable messages sent via email support an alternative verification method: signing the card payload with an RSA key or X509 certificate. This method is required in the following scenarios:</a:t>
            </a:r>
          </a:p>
          <a:p>
            <a:endParaRPr lang="en-US" dirty="0"/>
          </a:p>
          <a:p>
            <a:r>
              <a:rPr lang="en-US" dirty="0"/>
              <a:t>- SPF/DKIM failure caused by sender setup or recipient tenant set custom security services in front of Office 365 services.</a:t>
            </a:r>
          </a:p>
          <a:p>
            <a:r>
              <a:rPr lang="en-US" dirty="0"/>
              <a:t>- Your scenario for actionable messages requires sending from multiple email accounts.</a:t>
            </a:r>
          </a:p>
          <a:p>
            <a:endParaRPr lang="en-US" dirty="0"/>
          </a:p>
          <a:p>
            <a:r>
              <a:rPr lang="en-US" dirty="0"/>
              <a:t>To use signed cards, you must register your public key in the email developer dashboard, and use the corresponding private key to sign the card.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4/17/20 6:24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427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Let's now look at the lifecycle of an Outlook Actionable Message.</a:t>
            </a:r>
          </a:p>
          <a:p>
            <a:pPr marL="0" indent="0">
              <a:buFont typeface="+mj-lt"/>
              <a:buNone/>
            </a:pPr>
            <a:endParaRPr lang="en-US" dirty="0"/>
          </a:p>
          <a:p>
            <a:pPr marL="0" indent="0">
              <a:buFont typeface="+mj-lt"/>
              <a:buNone/>
            </a:pPr>
            <a:r>
              <a:rPr lang="en-US" dirty="0"/>
              <a:t>Action processing requires a publicly reachable endpoint that is pre-registered using the Actionable Email Developer Dashboard (https://</a:t>
            </a:r>
            <a:r>
              <a:rPr lang="en-US" dirty="0" err="1"/>
              <a:t>aka.ms</a:t>
            </a:r>
            <a:r>
              <a:rPr lang="en-US" dirty="0"/>
              <a:t>/</a:t>
            </a:r>
            <a:r>
              <a:rPr lang="en-US" dirty="0" err="1"/>
              <a:t>publishoam</a:t>
            </a:r>
            <a:r>
              <a:rPr lang="en-US" dirty="0"/>
              <a:t>). </a:t>
            </a:r>
          </a:p>
          <a:p>
            <a:pPr marL="0" indent="0">
              <a:buFont typeface="+mj-lt"/>
              <a:buNone/>
            </a:pPr>
            <a:endParaRPr lang="en-US" dirty="0"/>
          </a:p>
          <a:p>
            <a:pPr marL="0" indent="0">
              <a:buFont typeface="+mj-lt"/>
              <a:buNone/>
            </a:pPr>
            <a:r>
              <a:rPr lang="en-US" dirty="0"/>
              <a:t>&gt; [!IMPORTANT]</a:t>
            </a:r>
          </a:p>
          <a:p>
            <a:pPr marL="0" indent="0">
              <a:buFont typeface="+mj-lt"/>
              <a:buNone/>
            </a:pPr>
            <a:r>
              <a:rPr lang="en-US" dirty="0"/>
              <a:t>&gt; You can't use http://localhost as a URL because that is unreachable from Office 365.</a:t>
            </a:r>
          </a:p>
          <a:p>
            <a:pPr marL="0" indent="0">
              <a:buFont typeface="+mj-lt"/>
              <a:buNone/>
            </a:pPr>
            <a:endParaRPr lang="en-US" dirty="0"/>
          </a:p>
          <a:p>
            <a:pPr marL="0" indent="0">
              <a:buFont typeface="+mj-lt"/>
              <a:buNone/>
            </a:pPr>
            <a:r>
              <a:rPr lang="en-US" dirty="0"/>
              <a:t>&gt; [!TIP]</a:t>
            </a:r>
          </a:p>
          <a:p>
            <a:pPr marL="0" indent="0">
              <a:buFont typeface="+mj-lt"/>
              <a:buNone/>
            </a:pPr>
            <a:r>
              <a:rPr lang="en-US" dirty="0"/>
              <a:t>&gt; Use the free tool </a:t>
            </a:r>
            <a:r>
              <a:rPr lang="en-US" dirty="0" err="1"/>
              <a:t>ngrok</a:t>
            </a:r>
            <a:r>
              <a:rPr lang="en-US" dirty="0"/>
              <a:t> (https://</a:t>
            </a:r>
            <a:r>
              <a:rPr lang="en-US" dirty="0" err="1"/>
              <a:t>ngrok.io</a:t>
            </a:r>
            <a:r>
              <a:rPr lang="en-US" dirty="0"/>
              <a:t>) to create a public HTTPS endpoint proxy that maps to http://localhost on your development environment.</a:t>
            </a:r>
          </a:p>
          <a:p>
            <a:pPr marL="0" indent="0">
              <a:buFont typeface="+mj-lt"/>
              <a:buNone/>
            </a:pPr>
            <a:endParaRPr lang="en-US" dirty="0"/>
          </a:p>
          <a:p>
            <a:pPr marL="0" indent="0">
              <a:buFont typeface="+mj-lt"/>
              <a:buNone/>
            </a:pPr>
            <a:r>
              <a:rPr lang="en-US" dirty="0"/>
              <a:t>1. A user receives an email with an actionable message embedded in the `&lt;script&gt;` element.</a:t>
            </a:r>
          </a:p>
          <a:p>
            <a:pPr marL="0" indent="0">
              <a:buFont typeface="+mj-lt"/>
              <a:buNone/>
            </a:pPr>
            <a:r>
              <a:rPr lang="en-US" dirty="0"/>
              <a:t>1. The </a:t>
            </a:r>
            <a:r>
              <a:rPr lang="en-US" dirty="0" err="1"/>
              <a:t>iser</a:t>
            </a:r>
            <a:r>
              <a:rPr lang="en-US" dirty="0"/>
              <a:t> interacts with the message action defined in the card such as `</a:t>
            </a:r>
            <a:r>
              <a:rPr lang="en-US" dirty="0" err="1"/>
              <a:t>Action.HTTP</a:t>
            </a:r>
            <a:r>
              <a:rPr lang="en-US" dirty="0"/>
              <a:t>` that sends a POST request to an API.</a:t>
            </a:r>
          </a:p>
          <a:p>
            <a:pPr marL="0" indent="0">
              <a:buFont typeface="+mj-lt"/>
              <a:buNone/>
            </a:pPr>
            <a:r>
              <a:rPr lang="en-US" dirty="0"/>
              <a:t>1. The HTTP POST message is sent from Office 365 to the pre-registered endpoint. The HTTP POST includes a bearer token that should be validated.</a:t>
            </a:r>
          </a:p>
          <a:p>
            <a:pPr marL="0" indent="0">
              <a:buFont typeface="+mj-lt"/>
              <a:buNone/>
            </a:pPr>
            <a:r>
              <a:rPr lang="en-US" dirty="0"/>
              <a:t>1. The status is returned in the HTTP header `CARD-ACTION-STATUS` with a value indicating success or failure. Optionally, the response body can contain JSON to represent the new UI of the card after successful processing. This requires the `CARD-UPDATE-IN-BODY` HTTP header with a value of `true`.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6:32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782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a:t>
            </a:r>
          </a:p>
          <a:p>
            <a:endParaRPr lang="en-US" dirty="0"/>
          </a:p>
          <a:p>
            <a:r>
              <a:rPr lang="en-US" dirty="0"/>
              <a:t>Your service must be registered to make Outlook aware the following aspects of your Actionable Message:</a:t>
            </a:r>
          </a:p>
          <a:p>
            <a:endParaRPr lang="en-US" dirty="0"/>
          </a:p>
          <a:p>
            <a:r>
              <a:rPr lang="en-US" dirty="0"/>
              <a:t>- The address of the API endpoint the Actionable Message can submit an HTTP post to and receive card refreshes from in the response.</a:t>
            </a:r>
          </a:p>
          <a:p>
            <a:r>
              <a:rPr lang="en-US" dirty="0"/>
              <a:t>- The email address that is allowed to send adaptive cards.</a:t>
            </a:r>
          </a:p>
          <a:p>
            <a:r>
              <a:rPr lang="en-US" dirty="0"/>
              <a:t>- The scope permitted to use the Actionable Message.</a:t>
            </a:r>
          </a:p>
          <a:p>
            <a:endParaRPr lang="en-US" dirty="0"/>
          </a:p>
          <a:p>
            <a:r>
              <a:rPr lang="en-US" dirty="0"/>
              <a:t>Every unique scope (My Mailbox, Organization, or Global) must be registered individually and each must be reviewed and approved by Microsoft.</a:t>
            </a:r>
          </a:p>
          <a:p>
            <a:endParaRPr lang="en-US" dirty="0"/>
          </a:p>
          <a:p>
            <a:r>
              <a:rPr lang="en-US" dirty="0"/>
              <a:t>Developers aren’t blocked on the approval, they can send actionable messages to themselves – cards would render and actions would work without requiring an approval. The approval is required only to be able to send actionable messages to others.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4/17/20 6:39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78208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fficeDev/o365-actionable-messages-utilities-for-dotnet"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microsoft.com/office/2007/relationships/hdphoto" Target="../media/hdphoto1.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engaging messages with Adaptive Cards</a:t>
            </a:r>
          </a:p>
        </p:txBody>
      </p:sp>
      <p:sp>
        <p:nvSpPr>
          <p:cNvPr id="5" name="Text Placeholder 4"/>
          <p:cNvSpPr>
            <a:spLocks noGrp="1"/>
          </p:cNvSpPr>
          <p:nvPr>
            <p:ph type="body" sz="quarter" idx="12"/>
          </p:nvPr>
        </p:nvSpPr>
        <p:spPr/>
        <p:txBody>
          <a:bodyPr/>
          <a:lstStyle/>
          <a:p>
            <a:r>
              <a:rPr lang="en-US"/>
              <a:t>Use Adaptive Cards in Outlook Actionable Messages</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30490139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 (.NET Framework v4.6)</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hlinkClick r:id="rId3"/>
              </a:rPr>
              <a:t>https://github.com/OfficeDev/o365-actionable-messages-utilities-for-dotnet</a:t>
            </a:r>
            <a:r>
              <a:rPr lang="en-US" sz="1600" dirty="0">
                <a:solidFill>
                  <a:srgbClr val="2F2F2F"/>
                </a:solidFill>
              </a:rPr>
              <a:t> </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8352556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19637366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88078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private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CreateCardResponse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a:t>
            </a:r>
            <a:r>
              <a:rPr lang="en-US" sz="1600" dirty="0">
                <a:solidFill>
                  <a:srgbClr val="2F2F2F"/>
                </a:solidFill>
                <a:latin typeface="Consolas" panose="020B0609020204030204" pitchFamily="49" charset="0"/>
              </a:rPr>
              <a:t> code, string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if(code == </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(code);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else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(code,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8264678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Outlook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bool approved = </a:t>
            </a:r>
            <a:r>
              <a:rPr lang="en-US" sz="1600" dirty="0" err="1">
                <a:solidFill>
                  <a:srgbClr val="2F2F2F"/>
                </a:solidFill>
                <a:latin typeface="Consolas" panose="020B0609020204030204" pitchFamily="49" charset="0"/>
              </a:rPr>
              <a:t>ExpenseModel.IsApproved</a:t>
            </a:r>
            <a:r>
              <a:rPr lang="en-US" sz="1600" dirty="0">
                <a:solidFill>
                  <a:srgbClr val="2F2F2F"/>
                </a:solidFill>
                <a:latin typeface="Consolas" panose="020B0609020204030204" pitchFamily="49" charset="0"/>
              </a:rPr>
              <a:t>(value);</a:t>
            </a:r>
          </a:p>
          <a:p>
            <a:pPr>
              <a:lnSpc>
                <a:spcPct val="90000"/>
              </a:lnSpc>
              <a:spcBef>
                <a:spcPts val="0"/>
              </a:spcBef>
            </a:pPr>
            <a:r>
              <a:rPr lang="en-US" sz="1600" dirty="0">
                <a:solidFill>
                  <a:srgbClr val="2F2F2F"/>
                </a:solidFill>
                <a:latin typeface="Consolas" panose="020B0609020204030204" pitchFamily="49" charset="0"/>
              </a:rPr>
              <a:t>if (approved)</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("CARD-ACTION-STATUS", "The expense was approved.");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//Refresh card</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CARD-UPDATE-IN-BODY</a:t>
            </a:r>
            <a:r>
              <a:rPr lang="en-US" sz="1600" dirty="0">
                <a:solidFill>
                  <a:srgbClr val="2F2F2F"/>
                </a:solidFill>
                <a:latin typeface="Consolas" panose="020B0609020204030204" pitchFamily="49" charset="0"/>
              </a:rPr>
              <a:t>", "true");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response.Content</a:t>
            </a:r>
            <a:r>
              <a:rPr lang="en-US" sz="1600" dirty="0">
                <a:solidFill>
                  <a:srgbClr val="2F2F2F"/>
                </a:solidFill>
                <a:latin typeface="Consolas" panose="020B0609020204030204" pitchFamily="49" charset="0"/>
              </a:rPr>
              <a:t> = new </a:t>
            </a:r>
            <a:r>
              <a:rPr lang="en-US" sz="1600" dirty="0" err="1">
                <a:solidFill>
                  <a:srgbClr val="2F2F2F"/>
                </a:solidFill>
                <a:latin typeface="Consolas" panose="020B0609020204030204" pitchFamily="49" charset="0"/>
              </a:rPr>
              <a:t>StringContent</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ExpenseModel.GetCardBody</a:t>
            </a:r>
            <a:r>
              <a:rPr lang="en-US" sz="1600" dirty="0">
                <a:solidFill>
                  <a:srgbClr val="2F2F2F"/>
                </a:solidFill>
                <a:latin typeface="Consolas" panose="020B0609020204030204" pitchFamily="49" charset="0"/>
              </a:rPr>
              <a:t>(value));</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10563587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Actionable Messages</a:t>
            </a:r>
          </a:p>
          <a:p>
            <a:endParaRPr lang="en-US" dirty="0"/>
          </a:p>
          <a:p>
            <a:r>
              <a:rPr lang="en-US" dirty="0"/>
              <a:t>Sender verification</a:t>
            </a:r>
          </a:p>
          <a:p>
            <a:endParaRPr lang="en-US" dirty="0"/>
          </a:p>
          <a:p>
            <a:r>
              <a:rPr lang="en-US" dirty="0"/>
              <a:t>Action processing</a:t>
            </a:r>
          </a:p>
          <a:p>
            <a:endParaRPr lang="en-US" dirty="0"/>
          </a:p>
          <a:p>
            <a:r>
              <a:rPr lang="en-US" dirty="0"/>
              <a:t>Actionable Email Developer Dashboard</a:t>
            </a:r>
          </a:p>
          <a:p>
            <a:endParaRPr lang="en-US" dirty="0"/>
          </a:p>
          <a:p>
            <a:r>
              <a:rPr lang="en-US" dirty="0"/>
              <a:t>Validating the bearer token</a:t>
            </a:r>
          </a:p>
          <a:p>
            <a:endParaRPr lang="en-US" dirty="0"/>
          </a:p>
          <a:p>
            <a:r>
              <a:rPr lang="en-US" dirty="0"/>
              <a:t>Reporting success/failure</a:t>
            </a:r>
          </a:p>
          <a:p>
            <a:endParaRPr lang="en-US" dirty="0"/>
          </a:p>
          <a:p>
            <a:r>
              <a:rPr lang="en-US" dirty="0"/>
              <a:t>Refreshing cards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Overview</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766770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93773-F1C0-C747-A8F9-790A6ED1E394}"/>
              </a:ext>
            </a:extLst>
          </p:cNvPr>
          <p:cNvSpPr>
            <a:spLocks noGrp="1"/>
          </p:cNvSpPr>
          <p:nvPr>
            <p:ph type="title"/>
          </p:nvPr>
        </p:nvSpPr>
        <p:spPr/>
        <p:txBody>
          <a:bodyPr/>
          <a:lstStyle/>
          <a:p>
            <a:endParaRPr lang="en-US" dirty="0"/>
          </a:p>
        </p:txBody>
      </p:sp>
      <p:pic>
        <p:nvPicPr>
          <p:cNvPr id="9" name="Picture 8" descr="A screenshot of a cell phone&#10;&#10;Description automatically generated">
            <a:extLst>
              <a:ext uri="{FF2B5EF4-FFF2-40B4-BE49-F238E27FC236}">
                <a16:creationId xmlns:a16="http://schemas.microsoft.com/office/drawing/2014/main" id="{60B37638-477F-8543-9E2D-3064B9257A32}"/>
              </a:ext>
            </a:extLst>
          </p:cNvPr>
          <p:cNvPicPr>
            <a:picLocks noChangeAspect="1"/>
          </p:cNvPicPr>
          <p:nvPr/>
        </p:nvPicPr>
        <p:blipFill>
          <a:blip r:embed="rId3"/>
          <a:stretch>
            <a:fillRect/>
          </a:stretch>
        </p:blipFill>
        <p:spPr>
          <a:xfrm>
            <a:off x="3011760" y="373975"/>
            <a:ext cx="8959577" cy="6246574"/>
          </a:xfrm>
          <a:prstGeom prst="rect">
            <a:avLst/>
          </a:prstGeom>
        </p:spPr>
      </p:pic>
    </p:spTree>
    <p:extLst>
      <p:ext uri="{BB962C8B-B14F-4D97-AF65-F5344CB8AC3E}">
        <p14:creationId xmlns:p14="http://schemas.microsoft.com/office/powerpoint/2010/main" val="6811195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CDB9-CE5E-6640-ADA1-036D8D140698}"/>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E1E86804-B5B3-774C-8C10-488DF6252A96}"/>
              </a:ext>
            </a:extLst>
          </p:cNvPr>
          <p:cNvPicPr>
            <a:picLocks noChangeAspect="1"/>
          </p:cNvPicPr>
          <p:nvPr/>
        </p:nvPicPr>
        <p:blipFill>
          <a:blip r:embed="rId3"/>
          <a:stretch>
            <a:fillRect/>
          </a:stretch>
        </p:blipFill>
        <p:spPr>
          <a:xfrm>
            <a:off x="1740791" y="632779"/>
            <a:ext cx="8981880" cy="6262124"/>
          </a:xfrm>
          <a:prstGeom prst="rect">
            <a:avLst/>
          </a:prstGeom>
        </p:spPr>
      </p:pic>
    </p:spTree>
    <p:extLst>
      <p:ext uri="{BB962C8B-B14F-4D97-AF65-F5344CB8AC3E}">
        <p14:creationId xmlns:p14="http://schemas.microsoft.com/office/powerpoint/2010/main" val="41931938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9BCD-54C8-2E40-9954-B13F6FA89EC9}"/>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8BE7F9F8-C51A-714D-8811-4E1898BC7E65}"/>
              </a:ext>
            </a:extLst>
          </p:cNvPr>
          <p:cNvPicPr>
            <a:picLocks noChangeAspect="1"/>
          </p:cNvPicPr>
          <p:nvPr/>
        </p:nvPicPr>
        <p:blipFill rotWithShape="1">
          <a:blip r:embed="rId3"/>
          <a:srcRect l="-3958" r="37500"/>
          <a:stretch/>
        </p:blipFill>
        <p:spPr>
          <a:xfrm>
            <a:off x="3100039" y="632779"/>
            <a:ext cx="5820937" cy="6106632"/>
          </a:xfrm>
          <a:prstGeom prst="rect">
            <a:avLst/>
          </a:prstGeom>
        </p:spPr>
      </p:pic>
    </p:spTree>
    <p:extLst>
      <p:ext uri="{BB962C8B-B14F-4D97-AF65-F5344CB8AC3E}">
        <p14:creationId xmlns:p14="http://schemas.microsoft.com/office/powerpoint/2010/main" val="8067795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Outlook actionable messages with Adaptive Cards </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3690937" cy="1829603"/>
          </a:xfrm>
        </p:spPr>
        <p:txBody>
          <a:bodyPr/>
          <a:lstStyle/>
          <a:p>
            <a:r>
              <a:rPr lang="en-US" sz="1800" dirty="0"/>
              <a:t>Use the Adaptive Card format</a:t>
            </a:r>
          </a:p>
          <a:p>
            <a:r>
              <a:rPr lang="en-US" b="0" dirty="0">
                <a:solidFill>
                  <a:schemeClr val="tx1"/>
                </a:solidFill>
              </a:rPr>
              <a:t>Adaptive Card schema is an evolution of the original JSON format for actionable messages. The Adaptive Card format is required to support Outlook on iOS and Android.</a:t>
            </a:r>
          </a:p>
          <a:p>
            <a:r>
              <a:rPr lang="en-US" b="0" dirty="0">
                <a:solidFill>
                  <a:schemeClr val="tx1"/>
                </a:solidFill>
              </a:rPr>
              <a:t>Cards are not included in replies or forwards of email.</a:t>
            </a:r>
          </a:p>
        </p:txBody>
      </p:sp>
      <p:sp>
        <p:nvSpPr>
          <p:cNvPr id="7" name="Text Placeholder 6">
            <a:extLst>
              <a:ext uri="{FF2B5EF4-FFF2-40B4-BE49-F238E27FC236}">
                <a16:creationId xmlns:a16="http://schemas.microsoft.com/office/drawing/2014/main" id="{A4625064-A526-4857-B402-56BD84CB9FD9}"/>
              </a:ext>
            </a:extLst>
          </p:cNvPr>
          <p:cNvSpPr>
            <a:spLocks noGrp="1"/>
          </p:cNvSpPr>
          <p:nvPr>
            <p:ph type="body" sz="quarter" idx="12"/>
          </p:nvPr>
        </p:nvSpPr>
        <p:spPr>
          <a:xfrm>
            <a:off x="4399597" y="3223704"/>
            <a:ext cx="3669666" cy="1523366"/>
          </a:xfrm>
        </p:spPr>
        <p:txBody>
          <a:bodyPr/>
          <a:lstStyle/>
          <a:p>
            <a:r>
              <a:rPr lang="en-US" sz="1800" dirty="0"/>
              <a:t>Card (json) is wrapped in &lt;script&gt;</a:t>
            </a:r>
          </a:p>
          <a:p>
            <a:r>
              <a:rPr lang="en-US" b="0" dirty="0">
                <a:solidFill>
                  <a:schemeClr val="tx1"/>
                </a:solidFill>
              </a:rPr>
              <a:t>Script tag must have type:</a:t>
            </a:r>
          </a:p>
          <a:p>
            <a:pPr marL="171450" lvl="2"/>
            <a:r>
              <a:rPr lang="en-US" sz="1600" b="0" dirty="0">
                <a:solidFill>
                  <a:schemeClr val="tx1"/>
                </a:solidFill>
                <a:latin typeface="Consolas" panose="020B0609020204030204" pitchFamily="49" charset="0"/>
              </a:rPr>
              <a:t>application/</a:t>
            </a:r>
            <a:r>
              <a:rPr lang="en-US" sz="1600" b="0" dirty="0" err="1">
                <a:solidFill>
                  <a:schemeClr val="tx1"/>
                </a:solidFill>
                <a:latin typeface="Consolas" panose="020B0609020204030204" pitchFamily="49" charset="0"/>
              </a:rPr>
              <a:t>adaptivecard+json</a:t>
            </a:r>
            <a:endParaRPr lang="en-US" sz="1600" b="0" dirty="0">
              <a:solidFill>
                <a:schemeClr val="tx1"/>
              </a:solidFill>
              <a:latin typeface="Consolas" panose="020B0609020204030204" pitchFamily="49" charset="0"/>
            </a:endParaRPr>
          </a:p>
          <a:p>
            <a:endParaRPr lang="en-US" b="0" dirty="0">
              <a:solidFill>
                <a:schemeClr val="tx1"/>
              </a:solidFill>
            </a:endParaRPr>
          </a:p>
          <a:p>
            <a:endParaRPr lang="en-US" b="0" dirty="0">
              <a:solidFill>
                <a:schemeClr val="tx1"/>
              </a:solidFill>
            </a:endParaRP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8303577" y="3214124"/>
            <a:ext cx="3694748" cy="1598771"/>
          </a:xfrm>
        </p:spPr>
        <p:txBody>
          <a:bodyPr/>
          <a:lstStyle/>
          <a:p>
            <a:r>
              <a:rPr lang="en-US" sz="1800" dirty="0"/>
              <a:t>&lt;script&gt; is added to &lt;head&gt;</a:t>
            </a:r>
          </a:p>
          <a:p>
            <a:r>
              <a:rPr lang="en-US" b="0" dirty="0">
                <a:solidFill>
                  <a:schemeClr val="tx1"/>
                </a:solidFill>
              </a:rPr>
              <a:t>Message body is an HTML document.</a:t>
            </a:r>
          </a:p>
          <a:p>
            <a:r>
              <a:rPr lang="en-US" b="0" dirty="0">
                <a:solidFill>
                  <a:schemeClr val="tx1"/>
                </a:solidFill>
              </a:rPr>
              <a:t>Adaptive card is in </a:t>
            </a:r>
            <a:r>
              <a:rPr lang="en-US" b="0" dirty="0">
                <a:solidFill>
                  <a:schemeClr val="tx1"/>
                </a:solidFill>
                <a:latin typeface="Consolas" panose="020B0609020204030204" pitchFamily="49" charset="0"/>
              </a:rPr>
              <a:t>&lt;</a:t>
            </a:r>
            <a:r>
              <a:rPr lang="en-US" b="0">
                <a:solidFill>
                  <a:schemeClr val="tx1"/>
                </a:solidFill>
                <a:latin typeface="Consolas" panose="020B0609020204030204" pitchFamily="49" charset="0"/>
              </a:rPr>
              <a:t>head&gt;</a:t>
            </a:r>
            <a:r>
              <a:rPr lang="en-US" b="0">
                <a:solidFill>
                  <a:schemeClr val="tx1"/>
                </a:solidFill>
              </a:rPr>
              <a:t> element</a:t>
            </a:r>
            <a:r>
              <a:rPr lang="en-US" b="0" dirty="0">
                <a:solidFill>
                  <a:schemeClr val="tx1"/>
                </a:solidFill>
              </a:rPr>
              <a:t>.</a:t>
            </a:r>
          </a:p>
          <a:p>
            <a:r>
              <a:rPr lang="en-US" b="0" dirty="0">
                <a:solidFill>
                  <a:schemeClr val="tx1"/>
                </a:solidFill>
              </a:rPr>
              <a:t>Message body is in </a:t>
            </a:r>
            <a:r>
              <a:rPr lang="en-US" b="0" dirty="0">
                <a:solidFill>
                  <a:schemeClr val="tx1"/>
                </a:solidFill>
                <a:latin typeface="Consolas" panose="020B0609020204030204" pitchFamily="49" charset="0"/>
              </a:rPr>
              <a:t>&lt;body&gt;</a:t>
            </a:r>
            <a:r>
              <a:rPr lang="en-US" b="0" dirty="0">
                <a:solidFill>
                  <a:schemeClr val="tx1"/>
                </a:solidFill>
              </a:rPr>
              <a:t> of document.</a:t>
            </a:r>
          </a:p>
          <a:p>
            <a:endParaRPr lang="en-US" dirty="0"/>
          </a:p>
        </p:txBody>
      </p:sp>
      <p:sp>
        <p:nvSpPr>
          <p:cNvPr id="9" name="Text Placeholder 8">
            <a:extLst>
              <a:ext uri="{FF2B5EF4-FFF2-40B4-BE49-F238E27FC236}">
                <a16:creationId xmlns:a16="http://schemas.microsoft.com/office/drawing/2014/main" id="{6E1D8DFC-9BB5-8D41-89EE-FFC6857A58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165773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Sender verification for Actionable Messages with Adaptive Cards </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4835991" cy="1252522"/>
          </a:xfrm>
        </p:spPr>
        <p:txBody>
          <a:bodyPr/>
          <a:lstStyle/>
          <a:p>
            <a:r>
              <a:rPr lang="en-US" sz="1800" dirty="0"/>
              <a:t>Implementing DKIM and SPF</a:t>
            </a:r>
          </a:p>
          <a:p>
            <a:r>
              <a:rPr lang="en-US" b="0" dirty="0">
                <a:solidFill>
                  <a:schemeClr val="tx1"/>
                </a:solidFill>
              </a:rPr>
              <a:t>DKIM and SPF are industry standard ways to prove a sender's identity when sending emails over SMTP. Many companies already implement these standards to secure the emails they are already sending.</a:t>
            </a: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7135347" y="3214124"/>
            <a:ext cx="4862978" cy="2291268"/>
          </a:xfrm>
        </p:spPr>
        <p:txBody>
          <a:bodyPr/>
          <a:lstStyle/>
          <a:p>
            <a:r>
              <a:rPr lang="en-US" sz="1800" dirty="0"/>
              <a:t>Signed card payloads</a:t>
            </a:r>
          </a:p>
          <a:p>
            <a:r>
              <a:rPr lang="en-US" b="0" dirty="0">
                <a:solidFill>
                  <a:schemeClr val="tx1"/>
                </a:solidFill>
              </a:rPr>
              <a:t>SPF/DKIM failure caused by sender setup or recipient tenant set custom security services in front of Office 365 services.</a:t>
            </a:r>
          </a:p>
          <a:p>
            <a:r>
              <a:rPr lang="en-US" b="0" dirty="0">
                <a:solidFill>
                  <a:schemeClr val="tx1"/>
                </a:solidFill>
              </a:rPr>
              <a:t>Your scenario for actionable messages requires sending from multiple email accounts..</a:t>
            </a:r>
          </a:p>
          <a:p>
            <a:r>
              <a:rPr lang="en-US" b="0" dirty="0">
                <a:solidFill>
                  <a:schemeClr val="tx1"/>
                </a:solidFill>
              </a:rPr>
              <a:t>Message body contains a payload in Microdata format that is encoded in a JSON </a:t>
            </a:r>
            <a:r>
              <a:rPr lang="en-US" b="0">
                <a:solidFill>
                  <a:schemeClr val="tx1"/>
                </a:solidFill>
              </a:rPr>
              <a:t>Web signature.</a:t>
            </a:r>
            <a:endParaRPr lang="en-US" b="0" dirty="0">
              <a:solidFill>
                <a:schemeClr val="tx1"/>
              </a:solidFill>
            </a:endParaRPr>
          </a:p>
          <a:p>
            <a:endParaRPr lang="en-US" dirty="0"/>
          </a:p>
        </p:txBody>
      </p:sp>
      <p:sp>
        <p:nvSpPr>
          <p:cNvPr id="9" name="Text Placeholder 8">
            <a:extLst>
              <a:ext uri="{FF2B5EF4-FFF2-40B4-BE49-F238E27FC236}">
                <a16:creationId xmlns:a16="http://schemas.microsoft.com/office/drawing/2014/main" id="{4A39E627-0A46-4ABD-ABA1-D44ED70D819A}"/>
              </a:ext>
            </a:extLst>
          </p:cNvPr>
          <p:cNvSpPr>
            <a:spLocks noGrp="1"/>
          </p:cNvSpPr>
          <p:nvPr>
            <p:ph type="body" sz="quarter" idx="10"/>
          </p:nvPr>
        </p:nvSpPr>
        <p:spPr>
          <a:xfrm>
            <a:off x="465138" y="1919804"/>
            <a:ext cx="7604125" cy="615553"/>
          </a:xfrm>
        </p:spPr>
        <p:txBody>
          <a:bodyPr/>
          <a:lstStyle/>
          <a:p>
            <a:r>
              <a:rPr lang="en-US" dirty="0"/>
              <a:t>Office 365 requires sender verification in order to enable actionable messages via email. </a:t>
            </a:r>
          </a:p>
        </p:txBody>
      </p:sp>
    </p:spTree>
    <p:extLst>
      <p:ext uri="{BB962C8B-B14F-4D97-AF65-F5344CB8AC3E}">
        <p14:creationId xmlns:p14="http://schemas.microsoft.com/office/powerpoint/2010/main" val="8307774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b="1" dirty="0"/>
              <a:t>Outlook Actionable Messages lifecycle</a:t>
            </a:r>
            <a:endParaRPr lang="en-US" dirty="0"/>
          </a:p>
        </p:txBody>
      </p:sp>
      <p:grpSp>
        <p:nvGrpSpPr>
          <p:cNvPr id="5" name="Group 4">
            <a:extLst>
              <a:ext uri="{FF2B5EF4-FFF2-40B4-BE49-F238E27FC236}">
                <a16:creationId xmlns:a16="http://schemas.microsoft.com/office/drawing/2014/main" id="{8522351A-BEE8-46BF-ADEC-215ED6DD56F8}"/>
              </a:ext>
            </a:extLst>
          </p:cNvPr>
          <p:cNvGrpSpPr/>
          <p:nvPr/>
        </p:nvGrpSpPr>
        <p:grpSpPr>
          <a:xfrm>
            <a:off x="10387671" y="3639879"/>
            <a:ext cx="931773" cy="1609286"/>
            <a:chOff x="10387671" y="2934651"/>
            <a:chExt cx="931773" cy="1987851"/>
          </a:xfrm>
        </p:grpSpPr>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B6C2E29B-BBC1-47B3-BF6F-31E6589377A2}"/>
              </a:ext>
            </a:extLst>
          </p:cNvPr>
          <p:cNvSpPr/>
          <p:nvPr/>
        </p:nvSpPr>
        <p:spPr bwMode="auto">
          <a:xfrm>
            <a:off x="10100212" y="2933715"/>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33797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5013751"/>
            <a:ext cx="884475" cy="884475"/>
          </a:xfrm>
          <a:prstGeom prst="rect">
            <a:avLst/>
          </a:prstGeom>
        </p:spPr>
      </p:pic>
      <p:grpSp>
        <p:nvGrpSpPr>
          <p:cNvPr id="69" name="Group 68">
            <a:extLst>
              <a:ext uri="{FF2B5EF4-FFF2-40B4-BE49-F238E27FC236}">
                <a16:creationId xmlns:a16="http://schemas.microsoft.com/office/drawing/2014/main" id="{44A8AFA5-2E7A-4A64-BA59-9FA0CB732776}"/>
              </a:ext>
            </a:extLst>
          </p:cNvPr>
          <p:cNvGrpSpPr/>
          <p:nvPr/>
        </p:nvGrpSpPr>
        <p:grpSpPr>
          <a:xfrm>
            <a:off x="585334" y="2151763"/>
            <a:ext cx="942524" cy="638596"/>
            <a:chOff x="585334" y="2117038"/>
            <a:chExt cx="942524" cy="638596"/>
          </a:xfrm>
        </p:grpSpPr>
        <p:sp>
          <p:nvSpPr>
            <p:cNvPr id="68" name="Freeform: Shape 67">
              <a:extLst>
                <a:ext uri="{FF2B5EF4-FFF2-40B4-BE49-F238E27FC236}">
                  <a16:creationId xmlns:a16="http://schemas.microsoft.com/office/drawing/2014/main" id="{88028C6F-055F-4720-B78D-D3D2DE7BBB3A}"/>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5CDA93CE-C2CA-4B3A-BD3B-5C7B65E4876B}"/>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596DEFE5-704E-4CDC-A608-A074F3C0C891}"/>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863B439-A09C-43F1-B390-64B194B46506}"/>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4B82EB2-9972-4E67-8F90-A2645ADB43D7}"/>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4733456-A3F5-4ED3-BE81-EC384DA4F261}"/>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471060"/>
            <a:ext cx="428718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073709"/>
            <a:ext cx="2877464" cy="843308"/>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nn-NO" sz="1400" dirty="0">
                <a:latin typeface="+mj-lt"/>
              </a:rPr>
              <a:t>POST</a:t>
            </a:r>
            <a:r>
              <a:rPr lang="nn-NO" sz="1400" dirty="0"/>
              <a:t> </a:t>
            </a:r>
          </a:p>
          <a:p>
            <a:pPr>
              <a:lnSpc>
                <a:spcPct val="90000"/>
              </a:lnSpc>
              <a:spcAft>
                <a:spcPts val="600"/>
              </a:spcAft>
            </a:pPr>
            <a:r>
              <a:rPr lang="nn-NO" sz="1400" dirty="0"/>
              <a:t>https://graph.microsoft.com/v1.0/users/{id}/messages/{id}/send</a:t>
            </a:r>
          </a:p>
        </p:txBody>
      </p:sp>
      <p:sp>
        <p:nvSpPr>
          <p:cNvPr id="26" name="TextBox 25">
            <a:extLst>
              <a:ext uri="{FF2B5EF4-FFF2-40B4-BE49-F238E27FC236}">
                <a16:creationId xmlns:a16="http://schemas.microsoft.com/office/drawing/2014/main" id="{9DC77C06-BF53-47DE-9DEF-92B0EC810229}"/>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337972"/>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958260"/>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E0D0787-B441-4B62-BC19-3E6992ECC969}"/>
              </a:ext>
            </a:extLst>
          </p:cNvPr>
          <p:cNvSpPr txBox="1"/>
          <p:nvPr/>
        </p:nvSpPr>
        <p:spPr>
          <a:xfrm>
            <a:off x="5290878" y="5633556"/>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2740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3115213"/>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902834"/>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51148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5148690"/>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51409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7612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4361093"/>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 POST</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9643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4361093"/>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96698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sp>
        <p:nvSpPr>
          <p:cNvPr id="58" name="Rectangle 57">
            <a:extLst>
              <a:ext uri="{FF2B5EF4-FFF2-40B4-BE49-F238E27FC236}">
                <a16:creationId xmlns:a16="http://schemas.microsoft.com/office/drawing/2014/main" id="{6A287F47-80D2-45CD-B201-C35649745932}"/>
              </a:ext>
            </a:extLst>
          </p:cNvPr>
          <p:cNvSpPr/>
          <p:nvPr/>
        </p:nvSpPr>
        <p:spPr bwMode="auto">
          <a:xfrm>
            <a:off x="5857860" y="2933715"/>
            <a:ext cx="150366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a:extLst>
              <a:ext uri="{FF2B5EF4-FFF2-40B4-BE49-F238E27FC236}">
                <a16:creationId xmlns:a16="http://schemas.microsoft.com/office/drawing/2014/main" id="{70ADE6F8-6063-4BA2-B5AE-32DAED5E297A}"/>
              </a:ext>
            </a:extLst>
          </p:cNvPr>
          <p:cNvCxnSpPr>
            <a:cxnSpLocks/>
          </p:cNvCxnSpPr>
          <p:nvPr/>
        </p:nvCxnSpPr>
        <p:spPr>
          <a:xfrm>
            <a:off x="7361522" y="3253013"/>
            <a:ext cx="259350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9CBE977-C642-4263-953D-E3644E48F308}"/>
              </a:ext>
            </a:extLst>
          </p:cNvPr>
          <p:cNvSpPr txBox="1"/>
          <p:nvPr/>
        </p:nvSpPr>
        <p:spPr>
          <a:xfrm>
            <a:off x="8255167" y="3063731"/>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sp>
        <p:nvSpPr>
          <p:cNvPr id="63" name="Oval 62">
            <a:extLst>
              <a:ext uri="{FF2B5EF4-FFF2-40B4-BE49-F238E27FC236}">
                <a16:creationId xmlns:a16="http://schemas.microsoft.com/office/drawing/2014/main" id="{DF9BFAF8-5C82-4AD2-9610-EDC429E21440}"/>
              </a:ext>
            </a:extLst>
          </p:cNvPr>
          <p:cNvSpPr/>
          <p:nvPr/>
        </p:nvSpPr>
        <p:spPr bwMode="auto">
          <a:xfrm>
            <a:off x="7851757" y="3055957"/>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65" name="Rectangle 7">
            <a:extLst>
              <a:ext uri="{FF2B5EF4-FFF2-40B4-BE49-F238E27FC236}">
                <a16:creationId xmlns:a16="http://schemas.microsoft.com/office/drawing/2014/main" id="{069849F2-0D25-4E25-88BC-1072924FCD70}"/>
              </a:ext>
            </a:extLst>
          </p:cNvPr>
          <p:cNvSpPr>
            <a:spLocks noChangeArrowheads="1"/>
          </p:cNvSpPr>
          <p:nvPr/>
        </p:nvSpPr>
        <p:spPr bwMode="auto">
          <a:xfrm>
            <a:off x="6083785" y="3110167"/>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pic>
        <p:nvPicPr>
          <p:cNvPr id="67" name="Picture 66">
            <a:extLst>
              <a:ext uri="{FF2B5EF4-FFF2-40B4-BE49-F238E27FC236}">
                <a16:creationId xmlns:a16="http://schemas.microsoft.com/office/drawing/2014/main" id="{D85DD09E-8703-4A5D-B1FA-5776FFBC9424}"/>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988407" y="2216347"/>
            <a:ext cx="519992" cy="519992"/>
          </a:xfrm>
          <a:prstGeom prst="rect">
            <a:avLst/>
          </a:prstGeom>
        </p:spPr>
      </p:pic>
      <p:sp>
        <p:nvSpPr>
          <p:cNvPr id="70" name="TextBox 69">
            <a:extLst>
              <a:ext uri="{FF2B5EF4-FFF2-40B4-BE49-F238E27FC236}">
                <a16:creationId xmlns:a16="http://schemas.microsoft.com/office/drawing/2014/main" id="{1FC46C17-CCB7-4B99-8F9E-E298A22C72BB}"/>
              </a:ext>
            </a:extLst>
          </p:cNvPr>
          <p:cNvSpPr txBox="1"/>
          <p:nvPr/>
        </p:nvSpPr>
        <p:spPr>
          <a:xfrm>
            <a:off x="6558662" y="2216913"/>
            <a:ext cx="1095180"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Microsoft Graph</a:t>
            </a:r>
          </a:p>
        </p:txBody>
      </p:sp>
    </p:spTree>
    <p:extLst>
      <p:ext uri="{BB962C8B-B14F-4D97-AF65-F5344CB8AC3E}">
        <p14:creationId xmlns:p14="http://schemas.microsoft.com/office/powerpoint/2010/main" val="26635044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4F422C7F-BAC6-4ADD-A6D9-3B7B9FD7D46F}"/>
              </a:ext>
            </a:extLst>
          </p:cNvPr>
          <p:cNvPicPr>
            <a:picLocks noChangeAspect="1"/>
          </p:cNvPicPr>
          <p:nvPr/>
        </p:nvPicPr>
        <p:blipFill rotWithShape="1">
          <a:blip r:embed="rId4"/>
          <a:srcRect b="24876"/>
          <a:stretch/>
        </p:blipFill>
        <p:spPr>
          <a:xfrm>
            <a:off x="2023478" y="1698694"/>
            <a:ext cx="8389518" cy="4136959"/>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66593" y="5707803"/>
            <a:ext cx="8463947"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515286" y="5835653"/>
            <a:ext cx="5405903" cy="369332"/>
          </a:xfrm>
          <a:prstGeom prst="rect">
            <a:avLst/>
          </a:prstGeom>
        </p:spPr>
        <p:txBody>
          <a:bodyPr wrap="none">
            <a:spAutoFit/>
          </a:bodyPr>
          <a:lstStyle/>
          <a:p>
            <a:pPr algn="ctr"/>
            <a:r>
              <a:rPr lang="en-US" dirty="0">
                <a:solidFill>
                  <a:schemeClr val="bg2"/>
                </a:solidFill>
              </a:rPr>
              <a:t>https://outlook.office.com/connectors/oam/publish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18401093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3315</Words>
  <Application>Microsoft Macintosh PowerPoint</Application>
  <PresentationFormat>Custom</PresentationFormat>
  <Paragraphs>302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Create engaging messages with Adaptive Cards</vt:lpstr>
      <vt:lpstr>PowerPoint Presentation</vt:lpstr>
      <vt:lpstr>PowerPoint Presentation</vt:lpstr>
      <vt:lpstr>PowerPoint Presentation</vt:lpstr>
      <vt:lpstr>PowerPoint Presentation</vt:lpstr>
      <vt:lpstr>Outlook actionable messages with Adaptive Cards </vt:lpstr>
      <vt:lpstr>Sender verification for Actionable Messages with Adaptive Cards </vt:lpstr>
      <vt:lpstr>Outlook Actionable Messages lifecycle</vt:lpstr>
      <vt:lpstr>Actionable Email Developer Dashboard</vt:lpstr>
      <vt:lpstr>Registration criteria for global submission scope</vt:lpstr>
      <vt:lpstr>Validating the bearer token</vt:lpstr>
      <vt:lpstr>Validating the bearer token</vt:lpstr>
      <vt:lpstr>Reporting success or failure</vt:lpstr>
      <vt:lpstr>Refresh cards</vt:lpstr>
      <vt:lpstr>Demo</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2020-04-17T10:59:38Z</dcterms:modified>
</cp:coreProperties>
</file>