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8"/>
  </p:notesMasterIdLst>
  <p:handoutMasterIdLst>
    <p:handoutMasterId r:id="rId19"/>
  </p:handoutMasterIdLst>
  <p:sldIdLst>
    <p:sldId id="281" r:id="rId2"/>
    <p:sldId id="282" r:id="rId3"/>
    <p:sldId id="1606" r:id="rId4"/>
    <p:sldId id="286" r:id="rId5"/>
    <p:sldId id="318" r:id="rId6"/>
    <p:sldId id="1607" r:id="rId7"/>
    <p:sldId id="284" r:id="rId8"/>
    <p:sldId id="1611" r:id="rId9"/>
    <p:sldId id="287" r:id="rId10"/>
    <p:sldId id="1612" r:id="rId11"/>
    <p:sldId id="1610"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ing Office Add-ins for Microsoft Word" id="{7E829F76-CD83-44A3-B3F7-007301260BD8}">
          <p14:sldIdLst>
            <p14:sldId id="281"/>
          </p14:sldIdLst>
        </p14:section>
        <p14:section name="Working with Text and Formatting" id="{B0BFF9A6-974F-8449-8C5B-AB69438AA832}">
          <p14:sldIdLst>
            <p14:sldId id="282"/>
            <p14:sldId id="1606"/>
            <p14:sldId id="286"/>
            <p14:sldId id="318"/>
            <p14:sldId id="1607"/>
            <p14:sldId id="284"/>
            <p14:sldId id="1611"/>
            <p14:sldId id="287"/>
            <p14:sldId id="1612"/>
            <p14:sldId id="1610"/>
            <p14:sldId id="265"/>
          </p14:sldIdLst>
        </p14:section>
        <p14:section name="Summary" id="{0515D85C-C91E-4BDB-B673-651C2D8A364D}">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C18"/>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630" autoAdjust="0"/>
    <p:restoredTop sz="77103" autoAdjust="0"/>
  </p:normalViewPr>
  <p:slideViewPr>
    <p:cSldViewPr snapToGrid="0">
      <p:cViewPr varScale="1">
        <p:scale>
          <a:sx n="120" d="100"/>
          <a:sy n="120" d="100"/>
        </p:scale>
        <p:origin x="208" y="26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1" d="100"/>
          <a:sy n="61" d="100"/>
        </p:scale>
        <p:origin x="3168"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3/30/20 3:59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3/30/20 3:59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Office clients enable developers to create add-ins that extend Microsoft Word with custom functionality. Through a JavaScript API, developers can manipulate the content in a Word document from an app running in the task pane.</a:t>
            </a:r>
          </a:p>
          <a:p>
            <a:endParaRPr lang="en-US" dirty="0"/>
          </a:p>
          <a:p>
            <a:r>
              <a:rPr lang="en-US" dirty="0"/>
              <a:t>In this module, you'll learn how to build a Word add-in that inserts (and replaces) text ranges, paragraphs, images, HTML, tables, and content controls. You'll also learn how to format text and how to insert (and replace) content in content controls.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3/30/20 3:59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3153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When working with Office add-ins, developers will often hear the term </a:t>
            </a:r>
            <a:r>
              <a:rPr lang="en-US" sz="900" b="0" i="1" kern="1200" dirty="0">
                <a:solidFill>
                  <a:schemeClr val="tx1"/>
                </a:solidFill>
                <a:effectLst/>
                <a:latin typeface="Segoe UI Light" pitchFamily="34" charset="0"/>
                <a:ea typeface="+mn-ea"/>
                <a:cs typeface="+mn-cs"/>
              </a:rPr>
              <a:t>*range*</a:t>
            </a:r>
            <a:r>
              <a:rPr lang="en-US" sz="900" b="0" kern="1200" dirty="0">
                <a:solidFill>
                  <a:schemeClr val="tx1"/>
                </a:solidFill>
                <a:effectLst/>
                <a:latin typeface="Segoe UI Light" pitchFamily="34" charset="0"/>
                <a:ea typeface="+mn-ea"/>
                <a:cs typeface="+mn-cs"/>
              </a:rPr>
              <a:t>. A range is any contiguous area of a document in Microsoft Word.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Ranges can be established through a number of ways, including search, selection, or through a conversion. For example, the `</a:t>
            </a:r>
            <a:r>
              <a:rPr lang="en-US" sz="900" b="0" kern="1200" dirty="0" err="1">
                <a:solidFill>
                  <a:schemeClr val="tx1"/>
                </a:solidFill>
                <a:effectLst/>
                <a:latin typeface="Segoe UI Light" pitchFamily="34" charset="0"/>
                <a:ea typeface="+mn-ea"/>
                <a:cs typeface="+mn-cs"/>
              </a:rPr>
              <a:t>paragraph.getRange</a:t>
            </a:r>
            <a:r>
              <a:rPr lang="en-US" sz="900" b="0" kern="1200" dirty="0">
                <a:solidFill>
                  <a:schemeClr val="tx1"/>
                </a:solidFill>
                <a:effectLst/>
                <a:latin typeface="Segoe UI Light" pitchFamily="34" charset="0"/>
                <a:ea typeface="+mn-ea"/>
                <a:cs typeface="+mn-cs"/>
              </a:rPr>
              <a:t>()` method will return the paragraph as a range.</a:t>
            </a:r>
          </a:p>
          <a:p>
            <a:br>
              <a:rPr lang="en-US" sz="900" b="0" kern="1200" dirty="0">
                <a:solidFill>
                  <a:schemeClr val="tx1"/>
                </a:solidFill>
                <a:effectLst/>
                <a:latin typeface="Segoe UI Light" pitchFamily="34" charset="0"/>
                <a:ea typeface="+mn-ea"/>
                <a:cs typeface="+mn-cs"/>
              </a:rPr>
            </a:br>
            <a:r>
              <a:rPr lang="en-US" sz="900" b="0" i="1" kern="1200" dirty="0">
                <a:solidFill>
                  <a:schemeClr val="tx1"/>
                </a:solidFill>
                <a:effectLst/>
                <a:latin typeface="Segoe UI Light" pitchFamily="34" charset="0"/>
                <a:ea typeface="+mn-ea"/>
                <a:cs typeface="+mn-cs"/>
              </a:rPr>
              <a:t>*Selections*</a:t>
            </a:r>
            <a:r>
              <a:rPr lang="en-US" sz="900" b="0" kern="1200" dirty="0">
                <a:solidFill>
                  <a:schemeClr val="tx1"/>
                </a:solidFill>
                <a:effectLst/>
                <a:latin typeface="Segoe UI Light" pitchFamily="34" charset="0"/>
                <a:ea typeface="+mn-ea"/>
                <a:cs typeface="+mn-cs"/>
              </a:rPr>
              <a:t> allow you to manipulate both the content and location of focus in a document.</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You can get the selection of a range or set the selection on a range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3/30/20 4:05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118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first sample here is getting the selection of the document using </a:t>
            </a:r>
            <a:r>
              <a:rPr lang="en-US" dirty="0" err="1"/>
              <a:t>document.getSelection</a:t>
            </a:r>
            <a:r>
              <a:rPr lang="en-US" dirty="0"/>
              <a:t>()</a:t>
            </a:r>
          </a:p>
          <a:p>
            <a:pPr marL="171450" indent="-171450">
              <a:buFont typeface="Arial" panose="020B0604020202020204" pitchFamily="34" charset="0"/>
              <a:buChar char="•"/>
            </a:pPr>
            <a:r>
              <a:rPr lang="en-US" dirty="0"/>
              <a:t>The next sample is inserting some text at the end of a range…</a:t>
            </a:r>
            <a:r>
              <a:rPr lang="en-US" dirty="0" err="1"/>
              <a:t>insertText</a:t>
            </a:r>
            <a:r>
              <a:rPr lang="en-US" dirty="0"/>
              <a:t> supports a number of location options</a:t>
            </a:r>
          </a:p>
          <a:p>
            <a:pPr marL="171450" indent="-171450">
              <a:buFont typeface="Arial" panose="020B0604020202020204" pitchFamily="34" charset="0"/>
              <a:buChar char="•"/>
            </a:pPr>
            <a:r>
              <a:rPr lang="en-US" dirty="0"/>
              <a:t>Next, we are selecting on a range of text…this will select that text in the document</a:t>
            </a:r>
          </a:p>
          <a:p>
            <a:pPr marL="171450" indent="-171450">
              <a:buFont typeface="Arial" panose="020B0604020202020204" pitchFamily="34" charset="0"/>
              <a:buChar char="•"/>
            </a:pPr>
            <a:r>
              <a:rPr lang="en-US" dirty="0"/>
              <a:t>Finally, the last sample searches a paragraph for some text and replaces each instance of that text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174995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a:t>
            </a:r>
            <a:r>
              <a:rPr lang="en-US" baseline="0" dirty="0"/>
              <a:t> we will look at an add-in for Microsoft Word that manipulates text, paragraphs, and formatting of a document</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228600" marR="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Open the completed solution located in the </a:t>
            </a:r>
            <a:r>
              <a:rPr lang="en-US" sz="900" b="1" kern="1200" baseline="0" dirty="0">
                <a:solidFill>
                  <a:schemeClr val="tx1"/>
                </a:solidFill>
                <a:effectLst/>
                <a:latin typeface="Segoe UI Light" pitchFamily="34" charset="0"/>
                <a:ea typeface="+mn-ea"/>
                <a:cs typeface="+mn-cs"/>
              </a:rPr>
              <a:t>Demos/04 All Complete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build</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endParaRPr lang="en-US" sz="900" b="0" kern="1200" baseline="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Launch the add-in using the </a:t>
            </a:r>
            <a:r>
              <a:rPr lang="en-US" sz="900" b="1" kern="1200" baseline="0" dirty="0">
                <a:solidFill>
                  <a:schemeClr val="tx1"/>
                </a:solidFill>
                <a:effectLst/>
                <a:latin typeface="Segoe UI Light" pitchFamily="34" charset="0"/>
                <a:ea typeface="+mn-ea"/>
                <a:cs typeface="+mn-cs"/>
              </a:rPr>
              <a:t>Show </a:t>
            </a:r>
            <a:r>
              <a:rPr lang="en-US" sz="900" b="1" kern="1200" baseline="0" dirty="0" err="1">
                <a:solidFill>
                  <a:schemeClr val="tx1"/>
                </a:solidFill>
                <a:effectLst/>
                <a:latin typeface="Segoe UI Light" pitchFamily="34" charset="0"/>
                <a:ea typeface="+mn-ea"/>
                <a:cs typeface="+mn-cs"/>
              </a:rPr>
              <a:t>Taskpane</a:t>
            </a:r>
            <a:r>
              <a:rPr lang="en-US" sz="900" b="0" kern="1200" baseline="0" dirty="0">
                <a:solidFill>
                  <a:schemeClr val="tx1"/>
                </a:solidFill>
                <a:effectLst/>
                <a:latin typeface="Segoe UI Light" pitchFamily="34" charset="0"/>
                <a:ea typeface="+mn-ea"/>
                <a:cs typeface="+mn-cs"/>
              </a:rPr>
              <a:t> button in the ribbon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on the </a:t>
            </a:r>
            <a:r>
              <a:rPr lang="en-US" sz="900" b="1" kern="1200" baseline="0" dirty="0">
                <a:solidFill>
                  <a:schemeClr val="tx1"/>
                </a:solidFill>
                <a:effectLst/>
                <a:latin typeface="Segoe UI Light" pitchFamily="34" charset="0"/>
                <a:ea typeface="+mn-ea"/>
                <a:cs typeface="+mn-cs"/>
              </a:rPr>
              <a:t>Insert Paragraph </a:t>
            </a:r>
            <a:r>
              <a:rPr lang="en-US" sz="900" b="0" kern="1200" baseline="0" dirty="0">
                <a:solidFill>
                  <a:schemeClr val="tx1"/>
                </a:solidFill>
                <a:effectLst/>
                <a:latin typeface="Segoe UI Light" pitchFamily="34" charset="0"/>
                <a:ea typeface="+mn-ea"/>
                <a:cs typeface="+mn-cs"/>
              </a:rPr>
              <a:t>button to insert a paragraph</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Insert two more paragraphs and make sure there are no extra new lines (</a:t>
            </a:r>
            <a:r>
              <a:rPr lang="en-US" sz="900" b="0" kern="1200" baseline="0" dirty="0" err="1">
                <a:solidFill>
                  <a:schemeClr val="tx1"/>
                </a:solidFill>
                <a:effectLst/>
                <a:latin typeface="Segoe UI Light" pitchFamily="34" charset="0"/>
                <a:ea typeface="+mn-ea"/>
                <a:cs typeface="+mn-cs"/>
              </a:rPr>
              <a:t>ie</a:t>
            </a:r>
            <a:r>
              <a:rPr lang="en-US" sz="900" b="0" kern="1200" baseline="0" dirty="0">
                <a:solidFill>
                  <a:schemeClr val="tx1"/>
                </a:solidFill>
                <a:effectLst/>
                <a:latin typeface="Segoe UI Light" pitchFamily="34" charset="0"/>
                <a:ea typeface="+mn-ea"/>
                <a:cs typeface="+mn-cs"/>
              </a:rPr>
              <a:t> – empty paragraph)</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Create a custom style named </a:t>
            </a:r>
            <a:r>
              <a:rPr lang="en-US" sz="900" b="1" kern="1200" baseline="0" dirty="0" err="1">
                <a:solidFill>
                  <a:schemeClr val="tx1"/>
                </a:solidFill>
                <a:effectLst/>
                <a:latin typeface="Segoe UI Light" pitchFamily="34" charset="0"/>
                <a:ea typeface="+mn-ea"/>
                <a:cs typeface="+mn-cs"/>
              </a:rPr>
              <a:t>MyCustomStyle</a:t>
            </a:r>
            <a:endParaRPr lang="en-US" sz="900" b="1" kern="1200" baseline="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on the </a:t>
            </a:r>
            <a:r>
              <a:rPr lang="en-US" sz="900" b="1" kern="1200" baseline="0" dirty="0">
                <a:solidFill>
                  <a:schemeClr val="tx1"/>
                </a:solidFill>
                <a:effectLst/>
                <a:latin typeface="Segoe UI Light" pitchFamily="34" charset="0"/>
                <a:ea typeface="+mn-ea"/>
                <a:cs typeface="+mn-cs"/>
              </a:rPr>
              <a:t>Apply Style </a:t>
            </a:r>
            <a:r>
              <a:rPr lang="en-US" sz="900" b="0" kern="1200" baseline="0" dirty="0">
                <a:solidFill>
                  <a:schemeClr val="tx1"/>
                </a:solidFill>
                <a:effectLst/>
                <a:latin typeface="Segoe UI Light" pitchFamily="34" charset="0"/>
                <a:ea typeface="+mn-ea"/>
                <a:cs typeface="+mn-cs"/>
              </a:rPr>
              <a:t>button to apply a built-in style to the first paragraph</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on the </a:t>
            </a:r>
            <a:r>
              <a:rPr lang="en-US" sz="900" b="1" kern="1200" baseline="0" dirty="0">
                <a:solidFill>
                  <a:schemeClr val="tx1"/>
                </a:solidFill>
                <a:effectLst/>
                <a:latin typeface="Segoe UI Light" pitchFamily="34" charset="0"/>
                <a:ea typeface="+mn-ea"/>
                <a:cs typeface="+mn-cs"/>
              </a:rPr>
              <a:t>Apply Custom Style </a:t>
            </a:r>
            <a:r>
              <a:rPr lang="en-US" sz="900" b="0" kern="1200" baseline="0" dirty="0">
                <a:solidFill>
                  <a:schemeClr val="tx1"/>
                </a:solidFill>
                <a:effectLst/>
                <a:latin typeface="Segoe UI Light" pitchFamily="34" charset="0"/>
                <a:ea typeface="+mn-ea"/>
                <a:cs typeface="+mn-cs"/>
              </a:rPr>
              <a:t>button to apply your </a:t>
            </a:r>
            <a:r>
              <a:rPr lang="en-US" sz="900" b="0" kern="1200" baseline="0" dirty="0" err="1">
                <a:solidFill>
                  <a:schemeClr val="tx1"/>
                </a:solidFill>
                <a:effectLst/>
                <a:latin typeface="Segoe UI Light" pitchFamily="34" charset="0"/>
                <a:ea typeface="+mn-ea"/>
                <a:cs typeface="+mn-cs"/>
              </a:rPr>
              <a:t>MyCustomStyle</a:t>
            </a:r>
            <a:r>
              <a:rPr lang="en-US" sz="900" b="0" kern="1200" baseline="0" dirty="0">
                <a:solidFill>
                  <a:schemeClr val="tx1"/>
                </a:solidFill>
                <a:effectLst/>
                <a:latin typeface="Segoe UI Light" pitchFamily="34" charset="0"/>
                <a:ea typeface="+mn-ea"/>
                <a:cs typeface="+mn-cs"/>
              </a:rPr>
              <a:t> to the last paragraph</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Click on </a:t>
            </a:r>
            <a:r>
              <a:rPr lang="en-US" sz="900" b="1" kern="1200" baseline="0" dirty="0">
                <a:solidFill>
                  <a:schemeClr val="tx1"/>
                </a:solidFill>
                <a:effectLst/>
                <a:latin typeface="Segoe UI Light" pitchFamily="34" charset="0"/>
                <a:ea typeface="+mn-ea"/>
                <a:cs typeface="+mn-cs"/>
              </a:rPr>
              <a:t>Change Font </a:t>
            </a:r>
            <a:r>
              <a:rPr lang="en-US" sz="900" b="0" kern="1200" baseline="0" dirty="0">
                <a:solidFill>
                  <a:schemeClr val="tx1"/>
                </a:solidFill>
                <a:effectLst/>
                <a:latin typeface="Segoe UI Light" pitchFamily="34" charset="0"/>
                <a:ea typeface="+mn-ea"/>
                <a:cs typeface="+mn-cs"/>
              </a:rPr>
              <a:t>to change the font of the second paragraph</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Highlight </a:t>
            </a:r>
            <a:r>
              <a:rPr lang="en-US" sz="900" b="1" kern="1200" baseline="0" dirty="0">
                <a:solidFill>
                  <a:schemeClr val="tx1"/>
                </a:solidFill>
                <a:effectLst/>
                <a:latin typeface="Segoe UI Light" pitchFamily="34" charset="0"/>
                <a:ea typeface="+mn-ea"/>
                <a:cs typeface="+mn-cs"/>
              </a:rPr>
              <a:t>Click-to-run</a:t>
            </a:r>
            <a:r>
              <a:rPr lang="en-US" sz="900" b="0" kern="1200" baseline="0" dirty="0">
                <a:solidFill>
                  <a:schemeClr val="tx1"/>
                </a:solidFill>
                <a:effectLst/>
                <a:latin typeface="Segoe UI Light" pitchFamily="34" charset="0"/>
                <a:ea typeface="+mn-ea"/>
                <a:cs typeface="+mn-cs"/>
              </a:rPr>
              <a:t> and click </a:t>
            </a:r>
            <a:r>
              <a:rPr lang="en-US" sz="900" b="1" kern="1200" baseline="0" dirty="0">
                <a:solidFill>
                  <a:schemeClr val="tx1"/>
                </a:solidFill>
                <a:effectLst/>
                <a:latin typeface="Segoe UI Light" pitchFamily="34" charset="0"/>
                <a:ea typeface="+mn-ea"/>
                <a:cs typeface="+mn-cs"/>
              </a:rPr>
              <a:t>Insert Abbreviation </a:t>
            </a:r>
            <a:r>
              <a:rPr lang="en-US" sz="900" b="0" kern="1200" baseline="0" dirty="0">
                <a:solidFill>
                  <a:schemeClr val="tx1"/>
                </a:solidFill>
                <a:effectLst/>
                <a:latin typeface="Segoe UI Light" pitchFamily="34" charset="0"/>
                <a:ea typeface="+mn-ea"/>
                <a:cs typeface="+mn-cs"/>
              </a:rPr>
              <a:t>to add the (C2R) abbreviation to the end of the range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Select </a:t>
            </a:r>
            <a:r>
              <a:rPr lang="en-US" sz="900" b="1" kern="1200" baseline="0" dirty="0">
                <a:solidFill>
                  <a:schemeClr val="tx1"/>
                </a:solidFill>
                <a:effectLst/>
                <a:latin typeface="Segoe UI Light" pitchFamily="34" charset="0"/>
                <a:ea typeface="+mn-ea"/>
                <a:cs typeface="+mn-cs"/>
              </a:rPr>
              <a:t>Office 365</a:t>
            </a:r>
            <a:r>
              <a:rPr lang="en-US" sz="900" b="0" kern="1200" baseline="0" dirty="0">
                <a:solidFill>
                  <a:schemeClr val="tx1"/>
                </a:solidFill>
                <a:effectLst/>
                <a:latin typeface="Segoe UI Light" pitchFamily="34" charset="0"/>
                <a:ea typeface="+mn-ea"/>
                <a:cs typeface="+mn-cs"/>
              </a:rPr>
              <a:t> and click </a:t>
            </a:r>
            <a:r>
              <a:rPr lang="en-US" sz="900" b="1" kern="1200" baseline="0" dirty="0">
                <a:solidFill>
                  <a:schemeClr val="tx1"/>
                </a:solidFill>
                <a:effectLst/>
                <a:latin typeface="Segoe UI Light" pitchFamily="34" charset="0"/>
                <a:ea typeface="+mn-ea"/>
                <a:cs typeface="+mn-cs"/>
              </a:rPr>
              <a:t>Add Version Info </a:t>
            </a:r>
            <a:r>
              <a:rPr lang="en-US" sz="900" b="0" kern="1200" baseline="0" dirty="0">
                <a:solidFill>
                  <a:schemeClr val="tx1"/>
                </a:solidFill>
                <a:effectLst/>
                <a:latin typeface="Segoe UI Light" pitchFamily="34" charset="0"/>
                <a:ea typeface="+mn-ea"/>
                <a:cs typeface="+mn-cs"/>
              </a:rPr>
              <a:t>to append Office 2019 to the front of the range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kern="1200" baseline="0" dirty="0">
                <a:solidFill>
                  <a:schemeClr val="tx1"/>
                </a:solidFill>
                <a:effectLst/>
                <a:latin typeface="Segoe UI Light" pitchFamily="34" charset="0"/>
                <a:ea typeface="+mn-ea"/>
                <a:cs typeface="+mn-cs"/>
              </a:rPr>
              <a:t>Select the word several and click </a:t>
            </a:r>
            <a:r>
              <a:rPr lang="en-US" sz="900" b="1" kern="1200" baseline="0" dirty="0">
                <a:solidFill>
                  <a:schemeClr val="tx1"/>
                </a:solidFill>
                <a:effectLst/>
                <a:latin typeface="Segoe UI Light" pitchFamily="34" charset="0"/>
                <a:ea typeface="+mn-ea"/>
                <a:cs typeface="+mn-cs"/>
              </a:rPr>
              <a:t>Change Quantity Term </a:t>
            </a:r>
            <a:r>
              <a:rPr lang="en-US" sz="900" b="0" kern="1200" baseline="0" dirty="0">
                <a:solidFill>
                  <a:schemeClr val="tx1"/>
                </a:solidFill>
                <a:effectLst/>
                <a:latin typeface="Segoe UI Light" pitchFamily="34" charset="0"/>
                <a:ea typeface="+mn-ea"/>
                <a:cs typeface="+mn-cs"/>
              </a:rPr>
              <a:t>to replace the range several with many</a:t>
            </a:r>
          </a:p>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sz="900" b="0"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sz="900" b="0" kern="1200" baseline="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5886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 JavaScript API facilitates programmatic control over text, formatting, selections and ranges in Word documents. In this unit, you'll learn how to work with text, paragraphs, apply styles and formatting to text, and how to work with selections and ranges of text from a custom Word add-in.</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3/30/20 3:59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237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222AD0-0B7F-488E-9964-D0921E2F5B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0CC1B8A5-A28A-4304-8371-25D67565D284}"/>
              </a:ext>
            </a:extLst>
          </p:cNvPr>
          <p:cNvSpPr>
            <a:spLocks noGrp="1"/>
          </p:cNvSpPr>
          <p:nvPr>
            <p:ph type="body" idx="1"/>
          </p:nvPr>
        </p:nvSpPr>
        <p:spPr/>
        <p:txBody>
          <a:bodyPr/>
          <a:lstStyle/>
          <a:p>
            <a:r>
              <a:rPr lang="en-US" dirty="0"/>
              <a:t>The Microsoft Office 365 platform offers a number of canvases for developers to embed customizations and Office add-ins are one of three canvases: documents, conversations  and pages.</a:t>
            </a:r>
          </a:p>
          <a:p>
            <a:endParaRPr lang="en-US" dirty="0"/>
          </a:p>
          <a:p>
            <a:r>
              <a:rPr lang="en-US" dirty="0"/>
              <a:t>Microsoft Teams facilitates conversations between users and enables developers to extend the experience using messaging extensions, conversational bots, and other customization options.</a:t>
            </a:r>
          </a:p>
          <a:p>
            <a:endParaRPr lang="en-US" dirty="0"/>
          </a:p>
          <a:p>
            <a:r>
              <a:rPr lang="en-US" dirty="0"/>
              <a:t>Developers customize pages in SharePoint Server and SharePoint online using the SharePoint Framework.</a:t>
            </a:r>
          </a:p>
          <a:p>
            <a:endParaRPr lang="en-US" dirty="0"/>
          </a:p>
          <a:p>
            <a:r>
              <a:rPr lang="en-US" dirty="0"/>
              <a:t>Office clients, such as Word, Excel, PowerPoint, OneNote, and Outlook can also be extended to implement custom task panes, actions, and additional customizations using add-ins.</a:t>
            </a:r>
          </a:p>
        </p:txBody>
      </p:sp>
    </p:spTree>
    <p:extLst>
      <p:ext uri="{BB962C8B-B14F-4D97-AF65-F5344CB8AC3E}">
        <p14:creationId xmlns:p14="http://schemas.microsoft.com/office/powerpoint/2010/main" val="257193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We'll start by looking at an anatomy of an </a:t>
            </a:r>
            <a:r>
              <a:rPr lang="en-US" dirty="0" err="1"/>
              <a:t>Office.js</a:t>
            </a:r>
            <a:r>
              <a:rPr lang="en-US" dirty="0"/>
              <a:t> for Microsoft Word:</a:t>
            </a:r>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r>
              <a:rPr lang="en-US" dirty="0"/>
              <a:t>- All Office add-ins must call off the `</a:t>
            </a:r>
            <a:r>
              <a:rPr lang="en-US" dirty="0" err="1"/>
              <a:t>Office.initialize</a:t>
            </a:r>
            <a:r>
              <a:rPr lang="en-US" dirty="0"/>
              <a:t>()` method when a page first loads the add-in.</a:t>
            </a:r>
          </a:p>
          <a:p>
            <a:pPr marL="228600" indent="-228600">
              <a:buFont typeface="+mj-lt"/>
              <a:buAutoNum type="arabicPeriod"/>
            </a:pPr>
            <a:r>
              <a:rPr lang="en-US" dirty="0"/>
              <a:t>- If you're using a newer </a:t>
            </a:r>
            <a:r>
              <a:rPr lang="en-US" dirty="0" err="1"/>
              <a:t>Office.js</a:t>
            </a:r>
            <a:r>
              <a:rPr lang="en-US" dirty="0"/>
              <a:t> capability in your add-in, its important to check if the client supports those extensions and you can check that using the `requirements` object.</a:t>
            </a:r>
          </a:p>
          <a:p>
            <a:pPr marL="228600" indent="-228600">
              <a:buFont typeface="+mj-lt"/>
              <a:buAutoNum type="arabicPeriod"/>
            </a:pPr>
            <a:r>
              <a:rPr lang="en-US" dirty="0"/>
              <a:t>- For the Word JavaScript APIs, you will use the `</a:t>
            </a:r>
            <a:r>
              <a:rPr lang="en-US" dirty="0" err="1"/>
              <a:t>Word.run</a:t>
            </a:r>
            <a:r>
              <a:rPr lang="en-US" dirty="0"/>
              <a:t>()` method to get an instance of the current document `context`.</a:t>
            </a:r>
          </a:p>
          <a:p>
            <a:pPr marL="228600" indent="-228600">
              <a:buFont typeface="+mj-lt"/>
              <a:buAutoNum type="arabicPeriod"/>
            </a:pPr>
            <a:r>
              <a:rPr lang="en-US" dirty="0"/>
              <a:t>- Once you have a reference to the current Word document's `context`, you can load any properties on the context using the `load()` method. This method will add the request queue, allowing you to chain multiple requests together for performance reasons.</a:t>
            </a:r>
          </a:p>
          <a:p>
            <a:pPr marL="228600" indent="-228600">
              <a:buFont typeface="+mj-lt"/>
              <a:buAutoNum type="arabicPeriod"/>
            </a:pPr>
            <a:r>
              <a:rPr lang="en-US" dirty="0"/>
              <a:t>- When you're ready to retrieve the properties you queued up, or to perform any queued actions, use </a:t>
            </a:r>
            <a:r>
              <a:rPr lang="en-US" dirty="0" err="1"/>
              <a:t>the`context.sync</a:t>
            </a:r>
            <a:r>
              <a:rPr lang="en-US" dirty="0"/>
              <a:t>()` method to execute the batch of queued operations defined using the `load()` method.</a:t>
            </a:r>
          </a:p>
          <a:p>
            <a:pPr marL="228600" indent="-228600">
              <a:buFont typeface="+mj-lt"/>
              <a:buAutoNum type="arabicPeriod"/>
            </a:pPr>
            <a:r>
              <a:rPr lang="en-US" dirty="0"/>
              <a:t>- The `</a:t>
            </a:r>
            <a:r>
              <a:rPr lang="en-US" dirty="0" err="1"/>
              <a:t>context.sync</a:t>
            </a:r>
            <a:r>
              <a:rPr lang="en-US" dirty="0"/>
              <a:t>()` method returns a JavaScript promise that can be used to get results or a previous operation and/or perform new operations.</a:t>
            </a:r>
          </a:p>
          <a:p>
            <a:pPr marL="228600" indent="-228600">
              <a:buFont typeface="+mj-lt"/>
              <a:buAutoNum type="arabicPeriod"/>
            </a:pPr>
            <a:r>
              <a:rPr lang="en-US" dirty="0"/>
              <a:t>- As a best practice, you should listen for, catch, and handle any errors that might occur when working with the Word </a:t>
            </a:r>
            <a:r>
              <a:rPr lang="en-US" dirty="0" err="1"/>
              <a:t>JavaScriopt</a:t>
            </a:r>
            <a:r>
              <a:rPr lang="en-US" dirty="0"/>
              <a:t> APIs.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7078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add-in developers should understand a Word document's hierarchy and how that relates to the objects in </a:t>
            </a:r>
            <a:r>
              <a:rPr lang="en-US" dirty="0" err="1"/>
              <a:t>Office.js</a:t>
            </a:r>
            <a:r>
              <a:rPr lang="en-US" dirty="0"/>
              <a:t>.</a:t>
            </a:r>
          </a:p>
          <a:p>
            <a:endParaRPr lang="en-US" dirty="0"/>
          </a:p>
          <a:p>
            <a:r>
              <a:rPr lang="en-US" dirty="0" err="1"/>
              <a:t>Office.js</a:t>
            </a:r>
            <a:r>
              <a:rPr lang="en-US" dirty="0"/>
              <a:t> provides context to a Word document through </a:t>
            </a:r>
            <a:r>
              <a:rPr lang="en-US" dirty="0" err="1"/>
              <a:t>Word.run</a:t>
            </a:r>
            <a:r>
              <a:rPr lang="en-US" dirty="0"/>
              <a:t> and the `</a:t>
            </a:r>
            <a:r>
              <a:rPr lang="en-US" dirty="0" err="1"/>
              <a:t>context.document</a:t>
            </a:r>
            <a:r>
              <a:rPr lang="en-US" dirty="0"/>
              <a:t>` property.</a:t>
            </a:r>
          </a:p>
          <a:p>
            <a:r>
              <a:rPr lang="en-US" dirty="0"/>
              <a:t>The document contains a body, which contains a number of collections, including paragraphs, tables, and more.</a:t>
            </a:r>
          </a:p>
          <a:p>
            <a:endParaRPr lang="en-US" dirty="0"/>
          </a:p>
          <a:p>
            <a:r>
              <a:rPr lang="en-US" dirty="0"/>
              <a:t>The relationships in this hierarchy are exposed as properties in the API allowing traversal up (ex: `</a:t>
            </a:r>
            <a:r>
              <a:rPr lang="en-US" dirty="0" err="1"/>
              <a:t>paragraph.parentBody</a:t>
            </a:r>
            <a:r>
              <a:rPr lang="en-US" dirty="0"/>
              <a:t>`), down (ex: `</a:t>
            </a:r>
            <a:r>
              <a:rPr lang="en-US" dirty="0" err="1"/>
              <a:t>body.paragraphs</a:t>
            </a:r>
            <a:r>
              <a:rPr lang="en-US" dirty="0"/>
              <a:t>`), and horizontal (ex: `</a:t>
            </a:r>
            <a:r>
              <a:rPr lang="en-US" dirty="0" err="1"/>
              <a:t>paragraph.getNext</a:t>
            </a:r>
            <a:r>
              <a:rPr lang="en-US" dirty="0"/>
              <a:t>()` or `</a:t>
            </a:r>
            <a:r>
              <a:rPr lang="en-US" dirty="0" err="1"/>
              <a:t>paragraph.getPrevious</a:t>
            </a:r>
            <a:r>
              <a:rPr lang="en-US" dirty="0"/>
              <a:t>()`).</a:t>
            </a:r>
          </a:p>
          <a:p>
            <a:endParaRPr lang="en-US" dirty="0"/>
          </a:p>
          <a:p>
            <a:r>
              <a:rPr lang="en-US" dirty="0" err="1"/>
              <a:t>Office.js</a:t>
            </a:r>
            <a:r>
              <a:rPr lang="en-US" dirty="0"/>
              <a:t> allows you to insert new paragraphs and edit, delete, and clear existing paragraphs as well as how they appear in a document.</a:t>
            </a:r>
          </a:p>
          <a:p>
            <a:endParaRPr lang="en-US" dirty="0"/>
          </a:p>
          <a:p>
            <a:r>
              <a:rPr lang="en-US" dirty="0"/>
              <a:t>Paragraphs are aware of their siblings using `</a:t>
            </a:r>
            <a:r>
              <a:rPr lang="en-US" dirty="0" err="1"/>
              <a:t>getNext</a:t>
            </a:r>
            <a:r>
              <a:rPr lang="en-US" dirty="0"/>
              <a:t>` and `</a:t>
            </a:r>
            <a:r>
              <a:rPr lang="en-US" dirty="0" err="1"/>
              <a:t>getPrevious</a:t>
            </a:r>
            <a:r>
              <a:rPr lang="en-US" dirty="0"/>
              <a:t>` operations as well as when inserting a paragraph relative to self using `before` of `after` location.</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3/30/20 3:59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597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working the the body and paragraphs of a document. </a:t>
            </a:r>
          </a:p>
          <a:p>
            <a:pPr marL="171450" indent="-171450">
              <a:buFont typeface="Arial" panose="020B0604020202020204" pitchFamily="34" charset="0"/>
              <a:buChar char="•"/>
            </a:pPr>
            <a:r>
              <a:rPr lang="en-US" dirty="0"/>
              <a:t>The first code sample simply gets the body of the document</a:t>
            </a:r>
          </a:p>
          <a:p>
            <a:pPr marL="171450" indent="-171450">
              <a:buFont typeface="Arial" panose="020B0604020202020204" pitchFamily="34" charset="0"/>
              <a:buChar char="•"/>
            </a:pPr>
            <a:r>
              <a:rPr lang="en-US" dirty="0"/>
              <a:t>Next we insert a new paragraph at the beginning of the body</a:t>
            </a:r>
          </a:p>
          <a:p>
            <a:pPr marL="171450" indent="-171450">
              <a:buFont typeface="Arial" panose="020B0604020202020204" pitchFamily="34" charset="0"/>
              <a:buChar char="•"/>
            </a:pPr>
            <a:r>
              <a:rPr lang="en-US" dirty="0"/>
              <a:t>The next few samples show how to get specific paragraphs in the body such as the first, second, and last. Notice how a paragraph is “sibling aware”</a:t>
            </a:r>
          </a:p>
          <a:p>
            <a:pPr marL="171450" indent="-171450">
              <a:buFont typeface="Arial" panose="020B0604020202020204" pitchFamily="34" charset="0"/>
              <a:buChar char="•"/>
            </a:pPr>
            <a:r>
              <a:rPr lang="en-US" dirty="0"/>
              <a:t>Finally, you can see how a paragraph can be inserted relative to another paragraph</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9467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also clear and delete paragraphs</a:t>
            </a:r>
          </a:p>
          <a:p>
            <a:pPr marL="171450" indent="-171450">
              <a:buFont typeface="Arial" panose="020B0604020202020204" pitchFamily="34" charset="0"/>
              <a:buChar char="•"/>
            </a:pPr>
            <a:r>
              <a:rPr lang="en-US" dirty="0"/>
              <a:t>Insert breaks around paragraphs</a:t>
            </a:r>
          </a:p>
          <a:p>
            <a:pPr marL="171450" indent="-171450">
              <a:buFont typeface="Arial" panose="020B0604020202020204" pitchFamily="34" charset="0"/>
              <a:buChar char="•"/>
            </a:pPr>
            <a:r>
              <a:rPr lang="en-US" dirty="0"/>
              <a:t>And iterate through paragraphs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67919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Styles and formatting are what make an attractive document. </a:t>
            </a:r>
            <a:r>
              <a:rPr lang="en-US" dirty="0" err="1"/>
              <a:t>Office.js</a:t>
            </a:r>
            <a:r>
              <a:rPr lang="en-US" dirty="0"/>
              <a:t> allows you to easily work with styles and formatting from your custom Word add-in.</a:t>
            </a:r>
          </a:p>
          <a:p>
            <a:endParaRPr lang="en-US" dirty="0"/>
          </a:p>
          <a:p>
            <a:r>
              <a:rPr lang="en-US" dirty="0"/>
              <a:t>### Styles</a:t>
            </a:r>
          </a:p>
          <a:p>
            <a:endParaRPr lang="en-US" dirty="0"/>
          </a:p>
          <a:p>
            <a:r>
              <a:rPr lang="en-US" dirty="0"/>
              <a:t>Styles in Microsoft Word are similar to a CSS class in HTML. They provide a pre-configured and reusable set of formatting to be applied to a paragraph or range of text.</a:t>
            </a:r>
          </a:p>
          <a:p>
            <a:endParaRPr lang="en-US" dirty="0"/>
          </a:p>
          <a:p>
            <a:r>
              <a:rPr lang="en-US" dirty="0" err="1"/>
              <a:t>Office.js</a:t>
            </a:r>
            <a:r>
              <a:rPr lang="en-US" dirty="0"/>
              <a:t> can apply both out of the box styles and custom styles to paragraphs and ranges of text.</a:t>
            </a:r>
          </a:p>
          <a:p>
            <a:endParaRPr lang="en-US" dirty="0"/>
          </a:p>
          <a:p>
            <a:r>
              <a:rPr lang="en-US" dirty="0"/>
              <a:t>### Fonts</a:t>
            </a:r>
          </a:p>
          <a:p>
            <a:endParaRPr lang="en-US" dirty="0"/>
          </a:p>
          <a:p>
            <a:r>
              <a:rPr lang="en-US" dirty="0"/>
              <a:t>Modifying a font is similar to applying an inline style in HTML. Setting a font allows you to manipulate the font family, weight, size, colors, and more.</a:t>
            </a:r>
          </a:p>
          <a:p>
            <a:endParaRPr lang="en-US" dirty="0"/>
          </a:p>
          <a:p>
            <a:r>
              <a:rPr lang="en-US" dirty="0"/>
              <a:t>Like styles, fonts can be applied to an entire paragraph or range of text.</a:t>
            </a:r>
          </a:p>
          <a:p>
            <a:endParaRPr lang="en-US" dirty="0"/>
          </a:p>
          <a:p>
            <a:r>
              <a:rPr lang="en-US" dirty="0"/>
              <a:t>### Paragraph formatting</a:t>
            </a:r>
          </a:p>
          <a:p>
            <a:endParaRPr lang="en-US" dirty="0"/>
          </a:p>
          <a:p>
            <a:r>
              <a:rPr lang="en-US" dirty="0"/>
              <a:t>In addition to styles and fonts, paragraphs offer additional formatting through </a:t>
            </a:r>
            <a:r>
              <a:rPr lang="en-US" dirty="0" err="1"/>
              <a:t>Office.js</a:t>
            </a:r>
            <a:r>
              <a:rPr lang="en-US" dirty="0"/>
              <a:t> such as alignment, indention, and line spacing.</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3/30/20 3:59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913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first code sample here is applying a built-in style to a paragraph</a:t>
            </a:r>
          </a:p>
          <a:p>
            <a:pPr marL="171450" indent="-171450">
              <a:buFont typeface="Arial" panose="020B0604020202020204" pitchFamily="34" charset="0"/>
              <a:buChar char="•"/>
            </a:pPr>
            <a:r>
              <a:rPr lang="en-US" dirty="0"/>
              <a:t>The second is applying a custom style named “</a:t>
            </a:r>
            <a:r>
              <a:rPr lang="en-US" dirty="0" err="1"/>
              <a:t>MyCustomStyle</a:t>
            </a:r>
            <a:r>
              <a:rPr lang="en-US" dirty="0"/>
              <a:t>” to a paragraph</a:t>
            </a:r>
          </a:p>
          <a:p>
            <a:pPr marL="171450" indent="-171450">
              <a:buFont typeface="Arial" panose="020B0604020202020204" pitchFamily="34" charset="0"/>
              <a:buChar char="•"/>
            </a:pPr>
            <a:r>
              <a:rPr lang="en-US" dirty="0"/>
              <a:t>Next, alignment is being applied to the paragraph…in this case making the paragraph centered</a:t>
            </a:r>
          </a:p>
          <a:p>
            <a:pPr marL="171450" indent="-171450">
              <a:buFont typeface="Arial" panose="020B0604020202020204" pitchFamily="34" charset="0"/>
              <a:buChar char="•"/>
            </a:pPr>
            <a:r>
              <a:rPr lang="en-US" dirty="0"/>
              <a:t>Finally, you can see a font being set for a range of text, including its font name (Courier New), bold, size, and colors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3/30/20 3:59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5617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918BEAC-10EB-491A-B124-0FDEBCEFA62E}"/>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366A2289-FFBC-4755-862E-CF4179DE706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185391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office/dev/add-ins/word/word-add-ins-programming-overview"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docs.microsoft.com/en-us/javascript/api/word/word.paragraph" TargetMode="External"/><Relationship Id="rId5" Type="http://schemas.openxmlformats.org/officeDocument/2006/relationships/hyperlink" Target="https://github.com/OfficeDev?utf8=%E2%9C%93&amp;q=word" TargetMode="External"/><Relationship Id="rId4" Type="http://schemas.openxmlformats.org/officeDocument/2006/relationships/hyperlink" Target="https://docs.microsoft.com/en-us/office/dev/add-ins/wor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a:t>Building Office Add-ins for Microsoft Word </a:t>
            </a:r>
          </a:p>
        </p:txBody>
      </p:sp>
      <p:sp>
        <p:nvSpPr>
          <p:cNvPr id="5" name="Text Placeholder 4"/>
          <p:cNvSpPr>
            <a:spLocks noGrp="1"/>
          </p:cNvSpPr>
          <p:nvPr>
            <p:ph type="body" sz="quarter" idx="12"/>
          </p:nvPr>
        </p:nvSpPr>
        <p:spPr/>
        <p:txBody>
          <a:bodyPr/>
          <a:lstStyle/>
          <a:p>
            <a:r>
              <a:rPr lang="en-US" dirty="0"/>
              <a:t>Working with Text </a:t>
            </a:r>
            <a:r>
              <a:rPr lang="en-US"/>
              <a:t>and Formatting </a:t>
            </a:r>
            <a:endParaRPr lang="en-US" dirty="0">
              <a:noFill/>
            </a:endParaRPr>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5905181" cy="2566857"/>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Ranges</a:t>
            </a:r>
          </a:p>
          <a:p>
            <a:pPr lvl="0">
              <a:lnSpc>
                <a:spcPct val="90000"/>
              </a:lnSpc>
              <a:spcBef>
                <a:spcPts val="600"/>
              </a:spcBef>
            </a:pPr>
            <a:r>
              <a:rPr lang="en-US" sz="1600" dirty="0">
                <a:solidFill>
                  <a:srgbClr val="2F2F2F"/>
                </a:solidFill>
                <a:latin typeface="+mj-lt"/>
              </a:rPr>
              <a:t>A range is any contiguous area of a document in Microsoft Word.</a:t>
            </a:r>
          </a:p>
          <a:p>
            <a:pPr lvl="0">
              <a:lnSpc>
                <a:spcPct val="90000"/>
              </a:lnSpc>
              <a:spcBef>
                <a:spcPts val="600"/>
              </a:spcBef>
            </a:pPr>
            <a:r>
              <a:rPr lang="en-US" sz="1600" dirty="0">
                <a:solidFill>
                  <a:srgbClr val="2F2F2F"/>
                </a:solidFill>
                <a:latin typeface="+mj-lt"/>
              </a:rPr>
              <a:t>Ranges can be established through a number of ways, including search, selection, or conversion (ex: </a:t>
            </a:r>
            <a:r>
              <a:rPr lang="en-US" sz="1600" dirty="0" err="1">
                <a:solidFill>
                  <a:srgbClr val="2F2F2F"/>
                </a:solidFill>
                <a:latin typeface="+mj-lt"/>
              </a:rPr>
              <a:t>paragraph.getRange</a:t>
            </a:r>
            <a:r>
              <a:rPr lang="en-US" sz="1600" dirty="0">
                <a:solidFill>
                  <a:srgbClr val="2F2F2F"/>
                </a:solidFill>
                <a:latin typeface="+mj-lt"/>
              </a:rPr>
              <a:t>()). </a:t>
            </a:r>
            <a:endParaRPr lang="en-US" sz="1600" dirty="0">
              <a:solidFill>
                <a:srgbClr val="2F2F2F"/>
              </a:solidFill>
            </a:endParaRP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Selections</a:t>
            </a:r>
          </a:p>
          <a:p>
            <a:pPr lvl="0">
              <a:lnSpc>
                <a:spcPct val="90000"/>
              </a:lnSpc>
              <a:spcBef>
                <a:spcPts val="600"/>
              </a:spcBef>
            </a:pPr>
            <a:r>
              <a:rPr lang="en-US" sz="1600" dirty="0">
                <a:solidFill>
                  <a:srgbClr val="2F2F2F"/>
                </a:solidFill>
              </a:rPr>
              <a:t>Selections allow you to manipulate both the content and location of focus in the document.</a:t>
            </a:r>
            <a:endParaRPr lang="en-US" sz="1600" dirty="0">
              <a:solidFill>
                <a:srgbClr val="2F2F2F"/>
              </a:solidFill>
              <a:latin typeface="Segoe UI Semibold"/>
            </a:endParaRPr>
          </a:p>
          <a:p>
            <a:pPr lvl="0">
              <a:lnSpc>
                <a:spcPct val="90000"/>
              </a:lnSpc>
              <a:spcBef>
                <a:spcPts val="600"/>
              </a:spcBef>
            </a:pPr>
            <a:r>
              <a:rPr lang="en-US" sz="1600" dirty="0">
                <a:solidFill>
                  <a:srgbClr val="2F2F2F"/>
                </a:solidFill>
                <a:latin typeface="Segoe UI Semibold"/>
              </a:rPr>
              <a:t>You can get the selection as a range or set the selection on a range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Selections and Ranges</a:t>
            </a:r>
          </a:p>
        </p:txBody>
      </p:sp>
      <p:pic>
        <p:nvPicPr>
          <p:cNvPr id="5" name="Picture 4" descr="Screen shot of range selections in a document based on a search for the term &quot;Office&quot;">
            <a:extLst>
              <a:ext uri="{FF2B5EF4-FFF2-40B4-BE49-F238E27FC236}">
                <a16:creationId xmlns:a16="http://schemas.microsoft.com/office/drawing/2014/main" id="{13F2FB5C-03C4-7241-AEDA-365E1D5C2588}"/>
              </a:ext>
            </a:extLst>
          </p:cNvPr>
          <p:cNvPicPr>
            <a:picLocks noChangeAspect="1"/>
          </p:cNvPicPr>
          <p:nvPr/>
        </p:nvPicPr>
        <p:blipFill>
          <a:blip r:embed="rId3"/>
          <a:stretch>
            <a:fillRect/>
          </a:stretch>
        </p:blipFill>
        <p:spPr>
          <a:xfrm>
            <a:off x="6557411" y="1500487"/>
            <a:ext cx="5440914" cy="3687444"/>
          </a:xfrm>
          <a:prstGeom prst="rect">
            <a:avLst/>
          </a:prstGeom>
        </p:spPr>
      </p:pic>
    </p:spTree>
    <p:extLst>
      <p:ext uri="{BB962C8B-B14F-4D97-AF65-F5344CB8AC3E}">
        <p14:creationId xmlns:p14="http://schemas.microsoft.com/office/powerpoint/2010/main" val="33104264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Selections and Ranges</a:t>
            </a:r>
          </a:p>
        </p:txBody>
      </p:sp>
      <p:sp>
        <p:nvSpPr>
          <p:cNvPr id="9" name="Text Placeholder 8"/>
          <p:cNvSpPr>
            <a:spLocks noGrp="1"/>
          </p:cNvSpPr>
          <p:nvPr>
            <p:ph type="body" sz="quarter" idx="12"/>
          </p:nvPr>
        </p:nvSpPr>
        <p:spPr>
          <a:xfrm>
            <a:off x="320040" y="1722120"/>
            <a:ext cx="11792032" cy="5258491"/>
          </a:xfrm>
          <a:ln>
            <a:noFill/>
          </a:ln>
        </p:spPr>
        <p:txBody>
          <a:bodyPr lIns="91440" tIns="91440" rIns="91440" bIns="91440"/>
          <a:lstStyle/>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Get selected range of text</a:t>
            </a:r>
            <a:endParaRPr lang="en-US" sz="1800" b="0" dirty="0">
              <a:solidFill>
                <a:srgbClr val="0101FD"/>
              </a:solidFill>
              <a:latin typeface="Consolas" panose="020B0609020204030204" pitchFamily="49" charset="0"/>
              <a:cs typeface="Consolas" panose="020B0609020204030204" pitchFamily="49" charset="0"/>
            </a:endParaRPr>
          </a:p>
          <a:p>
            <a:r>
              <a:rPr lang="en-US" sz="1800" b="0" dirty="0" err="1">
                <a:solidFill>
                  <a:srgbClr val="0000FF"/>
                </a:solidFill>
                <a:latin typeface="Consolas" panose="020B0609020204030204" pitchFamily="49" charset="0"/>
                <a:cs typeface="Consolas" panose="020B0609020204030204" pitchFamily="49" charset="0"/>
              </a:rPr>
              <a:t>const</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originalRange</a:t>
            </a:r>
            <a:r>
              <a:rPr lang="en-US" sz="1800" b="0" dirty="0">
                <a:solidFill>
                  <a:srgbClr val="000000"/>
                </a:solidFill>
                <a:latin typeface="Consolas" panose="020B0609020204030204" pitchFamily="49" charset="0"/>
                <a:cs typeface="Consolas" panose="020B0609020204030204" pitchFamily="49" charset="0"/>
              </a:rPr>
              <a:t> = </a:t>
            </a:r>
            <a:r>
              <a:rPr lang="en-US" sz="1800" b="0" dirty="0" err="1">
                <a:solidFill>
                  <a:srgbClr val="001080"/>
                </a:solidFill>
                <a:latin typeface="Consolas" panose="020B0609020204030204" pitchFamily="49" charset="0"/>
                <a:cs typeface="Consolas" panose="020B0609020204030204" pitchFamily="49" charset="0"/>
              </a:rPr>
              <a:t>document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getSelection</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Append text to a range of text (“replace”, “start”, “end”, “before”, “after”)</a:t>
            </a: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originalRange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insertText</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 added to the end</a:t>
            </a:r>
            <a:r>
              <a:rPr lang="en-US" sz="18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End</a:t>
            </a:r>
            <a:r>
              <a:rPr lang="en-US" sz="18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Select a range of text (</a:t>
            </a:r>
            <a:r>
              <a:rPr lang="en-US" sz="1800" b="0" dirty="0" err="1">
                <a:solidFill>
                  <a:srgbClr val="008000"/>
                </a:solidFill>
                <a:latin typeface="Consolas" panose="020B0609020204030204" pitchFamily="49" charset="0"/>
                <a:cs typeface="Consolas" panose="020B0609020204030204" pitchFamily="49" charset="0"/>
              </a:rPr>
              <a:t>selectionMode</a:t>
            </a:r>
            <a:r>
              <a:rPr lang="en-US" sz="1800" b="0" dirty="0">
                <a:solidFill>
                  <a:srgbClr val="008000"/>
                </a:solidFill>
                <a:latin typeface="Consolas" panose="020B0609020204030204" pitchFamily="49" charset="0"/>
                <a:cs typeface="Consolas" panose="020B0609020204030204" pitchFamily="49" charset="0"/>
              </a:rPr>
              <a:t> support “Select”, “Start”, “End”)</a:t>
            </a:r>
            <a:endParaRPr lang="en-US" sz="1800" b="0" dirty="0">
              <a:solidFill>
                <a:srgbClr val="0101FD"/>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err="1">
                <a:solidFill>
                  <a:srgbClr val="001080"/>
                </a:solidFill>
                <a:latin typeface="Consolas" panose="020B0609020204030204" pitchFamily="49" charset="0"/>
                <a:cs typeface="Consolas" panose="020B0609020204030204" pitchFamily="49" charset="0"/>
              </a:rPr>
              <a:t>someRange</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select</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ea typeface="Menlo" panose="020B0609030804020204" pitchFamily="49" charset="0"/>
                <a:cs typeface="Consolas" panose="020B0609020204030204" pitchFamily="49" charset="0"/>
              </a:rPr>
              <a:t>'Select'</a:t>
            </a:r>
            <a:r>
              <a:rPr lang="en-US" sz="1800" b="0" dirty="0">
                <a:solidFill>
                  <a:srgbClr val="000000"/>
                </a:solidFill>
                <a:latin typeface="Consolas" panose="020B0609020204030204" pitchFamily="49" charset="0"/>
                <a:cs typeface="Consolas" panose="020B0609020204030204" pitchFamily="49" charset="0"/>
              </a:rPr>
              <a:t>);</a:t>
            </a:r>
          </a:p>
          <a:p>
            <a:pPr>
              <a:lnSpc>
                <a:spcPct val="80000"/>
              </a:lnSpc>
              <a:spcBef>
                <a:spcPts val="300"/>
              </a:spcBef>
            </a:pPr>
            <a:endParaRPr lang="en-US" sz="1800" b="0" dirty="0">
              <a:solidFill>
                <a:srgbClr val="000000"/>
              </a:solidFill>
              <a:latin typeface="Consolas" panose="020B0609020204030204" pitchFamily="49" charset="0"/>
              <a:cs typeface="Consolas" panose="020B0609020204030204" pitchFamily="49" charset="0"/>
            </a:endParaRPr>
          </a:p>
          <a:p>
            <a:pPr>
              <a:lnSpc>
                <a:spcPct val="80000"/>
              </a:lnSpc>
              <a:spcBef>
                <a:spcPts val="300"/>
              </a:spcBef>
            </a:pPr>
            <a:r>
              <a:rPr lang="en-US" sz="1800" b="0" dirty="0">
                <a:solidFill>
                  <a:srgbClr val="008000"/>
                </a:solidFill>
                <a:latin typeface="Consolas" panose="020B0609020204030204" pitchFamily="49" charset="0"/>
                <a:cs typeface="Consolas" panose="020B0609020204030204" pitchFamily="49" charset="0"/>
              </a:rPr>
              <a:t>// Search a paragraph for a range of text and replace it</a:t>
            </a:r>
            <a:endParaRPr lang="en-US" sz="1800" b="0" dirty="0">
              <a:solidFill>
                <a:srgbClr val="0101FD"/>
              </a:solidFill>
              <a:latin typeface="Consolas" panose="020B0609020204030204" pitchFamily="49" charset="0"/>
              <a:cs typeface="Consolas" panose="020B0609020204030204" pitchFamily="49" charset="0"/>
            </a:endParaRPr>
          </a:p>
          <a:p>
            <a:r>
              <a:rPr lang="en-US" sz="1800" b="0" dirty="0" err="1">
                <a:solidFill>
                  <a:srgbClr val="0000FF"/>
                </a:solidFill>
                <a:latin typeface="Consolas" panose="020B0609020204030204" pitchFamily="49" charset="0"/>
                <a:cs typeface="Consolas" panose="020B0609020204030204" pitchFamily="49" charset="0"/>
              </a:rPr>
              <a:t>var</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1080"/>
                </a:solidFill>
                <a:latin typeface="Consolas" panose="020B0609020204030204" pitchFamily="49" charset="0"/>
                <a:cs typeface="Consolas" panose="020B0609020204030204" pitchFamily="49" charset="0"/>
              </a:rPr>
              <a:t>ranges</a:t>
            </a:r>
            <a:r>
              <a:rPr lang="en-US" sz="1800" b="0" dirty="0">
                <a:solidFill>
                  <a:srgbClr val="000000"/>
                </a:solidFill>
                <a:latin typeface="Consolas" panose="020B0609020204030204" pitchFamily="49" charset="0"/>
                <a:cs typeface="Consolas" panose="020B0609020204030204" pitchFamily="49" charset="0"/>
              </a:rPr>
              <a:t> = </a:t>
            </a:r>
            <a:r>
              <a:rPr lang="en-US" sz="1800" b="0" dirty="0" err="1">
                <a:solidFill>
                  <a:srgbClr val="001080"/>
                </a:solidFill>
                <a:latin typeface="Consolas" panose="020B0609020204030204" pitchFamily="49" charset="0"/>
                <a:cs typeface="Consolas" panose="020B0609020204030204" pitchFamily="49" charset="0"/>
              </a:rPr>
              <a:t>paragraph</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search</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'office'</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matchCase</a:t>
            </a:r>
            <a:r>
              <a:rPr lang="en-US" sz="1800" b="0" dirty="0">
                <a:solidFill>
                  <a:srgbClr val="001080"/>
                </a:solidFill>
                <a:latin typeface="Consolas" panose="020B0609020204030204" pitchFamily="49" charset="0"/>
                <a:cs typeface="Consolas" panose="020B0609020204030204" pitchFamily="49" charset="0"/>
              </a:rPr>
              <a:t>:</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00FF"/>
                </a:solidFill>
                <a:latin typeface="Consolas" panose="020B0609020204030204" pitchFamily="49" charset="0"/>
                <a:cs typeface="Consolas" panose="020B0609020204030204" pitchFamily="49" charset="0"/>
              </a:rPr>
              <a:t>true</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ignoreSpace</a:t>
            </a:r>
            <a:r>
              <a:rPr lang="en-US" sz="1800" b="0" dirty="0">
                <a:solidFill>
                  <a:srgbClr val="001080"/>
                </a:solidFill>
                <a:latin typeface="Consolas" panose="020B0609020204030204" pitchFamily="49" charset="0"/>
                <a:cs typeface="Consolas" panose="020B0609020204030204" pitchFamily="49" charset="0"/>
              </a:rPr>
              <a:t>:</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00FF"/>
                </a:solidFill>
                <a:latin typeface="Consolas" panose="020B0609020204030204" pitchFamily="49" charset="0"/>
                <a:cs typeface="Consolas" panose="020B0609020204030204" pitchFamily="49" charset="0"/>
              </a:rPr>
              <a:t>true</a:t>
            </a:r>
            <a:r>
              <a:rPr lang="en-US" sz="1800" b="0" dirty="0">
                <a:solidFill>
                  <a:srgbClr val="000000"/>
                </a:solidFill>
                <a:latin typeface="Consolas" panose="020B0609020204030204" pitchFamily="49" charset="0"/>
                <a:cs typeface="Consolas" panose="020B0609020204030204" pitchFamily="49" charset="0"/>
              </a:rPr>
              <a:t>});</a:t>
            </a:r>
          </a:p>
          <a:p>
            <a:r>
              <a:rPr lang="en-US" sz="1800" b="0" dirty="0" err="1">
                <a:solidFill>
                  <a:srgbClr val="001080"/>
                </a:solidFill>
                <a:latin typeface="Consolas" panose="020B0609020204030204" pitchFamily="49" charset="0"/>
                <a:cs typeface="Consolas" panose="020B0609020204030204" pitchFamily="49" charset="0"/>
              </a:rPr>
              <a:t>context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load</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001080"/>
                </a:solidFill>
                <a:latin typeface="Consolas" panose="020B0609020204030204" pitchFamily="49" charset="0"/>
                <a:cs typeface="Consolas" panose="020B0609020204030204" pitchFamily="49" charset="0"/>
              </a:rPr>
              <a:t>ranges</a:t>
            </a:r>
            <a:r>
              <a:rPr lang="en-US" sz="1800" b="0" dirty="0">
                <a:solidFill>
                  <a:srgbClr val="000000"/>
                </a:solidFill>
                <a:latin typeface="Consolas" panose="020B0609020204030204" pitchFamily="49" charset="0"/>
                <a:cs typeface="Consolas" panose="020B0609020204030204" pitchFamily="49" charset="0"/>
              </a:rPr>
              <a:t>);</a:t>
            </a:r>
          </a:p>
          <a:p>
            <a:r>
              <a:rPr lang="en-US" sz="1800" b="0" dirty="0">
                <a:solidFill>
                  <a:srgbClr val="AF00DB"/>
                </a:solidFill>
                <a:latin typeface="Consolas" panose="020B0609020204030204" pitchFamily="49" charset="0"/>
                <a:cs typeface="Consolas" panose="020B0609020204030204" pitchFamily="49" charset="0"/>
              </a:rPr>
              <a:t>return</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context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sync</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795E26"/>
                </a:solidFill>
                <a:latin typeface="Consolas" panose="020B0609020204030204" pitchFamily="49" charset="0"/>
                <a:cs typeface="Consolas" panose="020B0609020204030204" pitchFamily="49" charset="0"/>
              </a:rPr>
              <a:t>then</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0000FF"/>
                </a:solidFill>
                <a:latin typeface="Consolas" panose="020B0609020204030204" pitchFamily="49" charset="0"/>
                <a:cs typeface="Consolas" panose="020B0609020204030204" pitchFamily="49" charset="0"/>
              </a:rPr>
              <a:t>=&gt;</a:t>
            </a:r>
            <a:r>
              <a:rPr lang="en-US" sz="1800" b="0" dirty="0">
                <a:solidFill>
                  <a:srgbClr val="000000"/>
                </a:solidFill>
                <a:latin typeface="Consolas" panose="020B0609020204030204" pitchFamily="49" charset="0"/>
                <a:cs typeface="Consolas" panose="020B0609020204030204" pitchFamily="49" charset="0"/>
              </a:rPr>
              <a:t> {</a:t>
            </a:r>
          </a:p>
          <a:p>
            <a:r>
              <a:rPr lang="en-US" sz="1800" b="0" dirty="0">
                <a:solidFill>
                  <a:srgbClr val="AF00DB"/>
                </a:solidFill>
                <a:latin typeface="Consolas" panose="020B0609020204030204" pitchFamily="49" charset="0"/>
                <a:cs typeface="Consolas" panose="020B0609020204030204" pitchFamily="49" charset="0"/>
              </a:rPr>
              <a:t>    for</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00FF"/>
                </a:solidFill>
                <a:latin typeface="Consolas" panose="020B0609020204030204" pitchFamily="49" charset="0"/>
                <a:cs typeface="Consolas" panose="020B0609020204030204" pitchFamily="49" charset="0"/>
              </a:rPr>
              <a:t>var</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i</a:t>
            </a:r>
            <a:r>
              <a:rPr lang="en-US" sz="1800" b="0" dirty="0">
                <a:solidFill>
                  <a:srgbClr val="000000"/>
                </a:solidFill>
                <a:latin typeface="Consolas" panose="020B0609020204030204" pitchFamily="49" charset="0"/>
                <a:cs typeface="Consolas" panose="020B0609020204030204" pitchFamily="49" charset="0"/>
              </a:rPr>
              <a:t> = </a:t>
            </a:r>
            <a:r>
              <a:rPr lang="en-US" sz="1800" b="0" dirty="0">
                <a:solidFill>
                  <a:srgbClr val="09885A"/>
                </a:solidFill>
                <a:latin typeface="Consolas" panose="020B0609020204030204" pitchFamily="49" charset="0"/>
                <a:cs typeface="Consolas" panose="020B0609020204030204" pitchFamily="49" charset="0"/>
              </a:rPr>
              <a:t>0</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i</a:t>
            </a:r>
            <a:r>
              <a:rPr lang="en-US" sz="1800" b="0" dirty="0">
                <a:solidFill>
                  <a:srgbClr val="000000"/>
                </a:solidFill>
                <a:latin typeface="Consolas" panose="020B0609020204030204" pitchFamily="49" charset="0"/>
                <a:cs typeface="Consolas" panose="020B0609020204030204" pitchFamily="49" charset="0"/>
              </a:rPr>
              <a:t> &lt; </a:t>
            </a:r>
            <a:r>
              <a:rPr lang="en-US" sz="1800" b="0" dirty="0" err="1">
                <a:solidFill>
                  <a:srgbClr val="001080"/>
                </a:solidFill>
                <a:latin typeface="Consolas" panose="020B0609020204030204" pitchFamily="49" charset="0"/>
                <a:cs typeface="Consolas" panose="020B0609020204030204" pitchFamily="49" charset="0"/>
              </a:rPr>
              <a:t>ranges</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items</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length</a:t>
            </a:r>
            <a:r>
              <a:rPr lang="en-US" sz="1800" b="0" dirty="0">
                <a:solidFill>
                  <a:srgbClr val="00000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i</a:t>
            </a:r>
            <a:r>
              <a:rPr lang="en-US" sz="1800" b="0" dirty="0">
                <a:solidFill>
                  <a:srgbClr val="000000"/>
                </a:solidFill>
                <a:latin typeface="Consolas" panose="020B0609020204030204" pitchFamily="49" charset="0"/>
                <a:cs typeface="Consolas" panose="020B0609020204030204" pitchFamily="49" charset="0"/>
              </a:rPr>
              <a:t>++) {</a:t>
            </a:r>
          </a:p>
          <a:p>
            <a:r>
              <a:rPr lang="en-US" sz="1800" b="0" dirty="0">
                <a:solidFill>
                  <a:srgbClr val="001080"/>
                </a:solidFill>
                <a:latin typeface="Consolas" panose="020B0609020204030204" pitchFamily="49" charset="0"/>
                <a:cs typeface="Consolas" panose="020B0609020204030204" pitchFamily="49" charset="0"/>
              </a:rPr>
              <a:t>        </a:t>
            </a:r>
            <a:r>
              <a:rPr lang="en-US" sz="1800" b="0" dirty="0" err="1">
                <a:solidFill>
                  <a:srgbClr val="001080"/>
                </a:solidFill>
                <a:latin typeface="Consolas" panose="020B0609020204030204" pitchFamily="49" charset="0"/>
                <a:cs typeface="Consolas" panose="020B0609020204030204" pitchFamily="49" charset="0"/>
              </a:rPr>
              <a:t>ranges</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items</a:t>
            </a:r>
            <a:r>
              <a:rPr lang="en-US" sz="1800" b="0" dirty="0">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i</a:t>
            </a:r>
            <a:r>
              <a:rPr lang="en-US" sz="1800" b="0" dirty="0">
                <a:solidFill>
                  <a:srgbClr val="000000"/>
                </a:solidFill>
                <a:latin typeface="Consolas" panose="020B0609020204030204" pitchFamily="49" charset="0"/>
                <a:cs typeface="Consolas" panose="020B0609020204030204" pitchFamily="49" charset="0"/>
              </a:rPr>
              <a:t>].</a:t>
            </a:r>
            <a:r>
              <a:rPr lang="en-US" sz="1800" b="0" dirty="0" err="1">
                <a:solidFill>
                  <a:srgbClr val="795E26"/>
                </a:solidFill>
                <a:latin typeface="Consolas" panose="020B0609020204030204" pitchFamily="49" charset="0"/>
                <a:cs typeface="Consolas" panose="020B0609020204030204" pitchFamily="49" charset="0"/>
              </a:rPr>
              <a:t>insertText</a:t>
            </a:r>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A31515"/>
                </a:solidFill>
                <a:latin typeface="Consolas" panose="020B0609020204030204" pitchFamily="49" charset="0"/>
                <a:cs typeface="Consolas" panose="020B0609020204030204" pitchFamily="49" charset="0"/>
              </a:rPr>
              <a:t>"Office"</a:t>
            </a:r>
            <a:r>
              <a:rPr lang="en-US" sz="1800" b="0" dirty="0">
                <a:solidFill>
                  <a:srgbClr val="000000"/>
                </a:solidFill>
                <a:latin typeface="Consolas" panose="020B0609020204030204" pitchFamily="49" charset="0"/>
                <a:cs typeface="Consolas" panose="020B0609020204030204" pitchFamily="49" charset="0"/>
              </a:rPr>
              <a:t>, </a:t>
            </a:r>
            <a:r>
              <a:rPr lang="en-US" sz="1800" b="0" dirty="0">
                <a:solidFill>
                  <a:srgbClr val="A31515"/>
                </a:solidFill>
                <a:latin typeface="Consolas" panose="020B0609020204030204" pitchFamily="49" charset="0"/>
                <a:cs typeface="Consolas" panose="020B0609020204030204" pitchFamily="49" charset="0"/>
              </a:rPr>
              <a:t>"Replace"</a:t>
            </a:r>
            <a:r>
              <a:rPr lang="en-US" sz="1800" b="0" dirty="0">
                <a:solidFill>
                  <a:srgbClr val="000000"/>
                </a:solidFill>
                <a:latin typeface="Consolas" panose="020B0609020204030204" pitchFamily="49" charset="0"/>
                <a:cs typeface="Consolas" panose="020B0609020204030204" pitchFamily="49" charset="0"/>
              </a:rPr>
              <a:t>);</a:t>
            </a:r>
          </a:p>
          <a:p>
            <a:r>
              <a:rPr lang="en-US" sz="1800" b="0" dirty="0">
                <a:solidFill>
                  <a:srgbClr val="000000"/>
                </a:solidFill>
                <a:latin typeface="Consolas" panose="020B0609020204030204" pitchFamily="49" charset="0"/>
                <a:cs typeface="Consolas" panose="020B0609020204030204" pitchFamily="49" charset="0"/>
              </a:rPr>
              <a:t>    }</a:t>
            </a:r>
          </a:p>
          <a:p>
            <a:r>
              <a:rPr lang="en-US" sz="1800" b="0" dirty="0">
                <a:solidFill>
                  <a:srgbClr val="000000"/>
                </a:solidFill>
                <a:latin typeface="Consolas" panose="020B0609020204030204" pitchFamily="49" charset="0"/>
                <a:cs typeface="Consolas" panose="020B0609020204030204" pitchFamily="49" charset="0"/>
              </a:rPr>
              <a:t>}).</a:t>
            </a:r>
            <a:r>
              <a:rPr lang="en-US" sz="1800" b="0" dirty="0">
                <a:solidFill>
                  <a:srgbClr val="795E26"/>
                </a:solidFill>
                <a:latin typeface="Consolas" panose="020B0609020204030204" pitchFamily="49" charset="0"/>
                <a:cs typeface="Consolas" panose="020B0609020204030204" pitchFamily="49" charset="0"/>
              </a:rPr>
              <a:t>then</a:t>
            </a:r>
            <a:r>
              <a:rPr lang="en-US" sz="1800" b="0" dirty="0">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context</a:t>
            </a:r>
            <a:r>
              <a:rPr lang="en-US" sz="1800" b="0" dirty="0" err="1">
                <a:solidFill>
                  <a:srgbClr val="000000"/>
                </a:solidFill>
                <a:latin typeface="Consolas" panose="020B0609020204030204" pitchFamily="49" charset="0"/>
                <a:cs typeface="Consolas" panose="020B0609020204030204" pitchFamily="49" charset="0"/>
              </a:rPr>
              <a:t>.</a:t>
            </a:r>
            <a:r>
              <a:rPr lang="en-US" sz="1800" b="0" dirty="0" err="1">
                <a:solidFill>
                  <a:srgbClr val="001080"/>
                </a:solidFill>
                <a:latin typeface="Consolas" panose="020B0609020204030204" pitchFamily="49" charset="0"/>
                <a:cs typeface="Consolas" panose="020B0609020204030204" pitchFamily="49" charset="0"/>
              </a:rPr>
              <a:t>sync</a:t>
            </a:r>
            <a:r>
              <a:rPr lang="en-US" sz="1800" b="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573078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12859"/>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The Word JavaScript API allows operations to be performed in batch with promises to view results and perform additional operations</a:t>
            </a:r>
          </a:p>
          <a:p>
            <a:pPr lvl="0">
              <a:lnSpc>
                <a:spcPct val="90000"/>
              </a:lnSpc>
              <a:spcBef>
                <a:spcPts val="1800"/>
              </a:spcBef>
            </a:pPr>
            <a:r>
              <a:rPr lang="en-US" sz="1600" b="0" dirty="0">
                <a:solidFill>
                  <a:srgbClr val="2F2F2F"/>
                </a:solidFill>
                <a:latin typeface="Segoe UI Semibold"/>
              </a:rPr>
              <a:t>The Word JavaScript API makes it easy to manipulate the text and paragraphs of a document</a:t>
            </a:r>
          </a:p>
          <a:p>
            <a:pPr lvl="0">
              <a:lnSpc>
                <a:spcPct val="90000"/>
              </a:lnSpc>
              <a:spcBef>
                <a:spcPts val="1800"/>
              </a:spcBef>
            </a:pPr>
            <a:r>
              <a:rPr lang="en-US" sz="1600" b="0" dirty="0">
                <a:solidFill>
                  <a:srgbClr val="2F2F2F"/>
                </a:solidFill>
                <a:latin typeface="Segoe UI Semibold"/>
              </a:rPr>
              <a:t>You can apply static formatting as well as known/custom styles to paragraphs and ranges</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81670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Word Add-ins overview</a:t>
            </a:r>
          </a:p>
          <a:p>
            <a:pPr marL="342900" lvl="0" indent="-342900" defTabSz="914400">
              <a:lnSpc>
                <a:spcPct val="100000"/>
              </a:lnSpc>
              <a:spcBef>
                <a:spcPts val="600"/>
              </a:spcBef>
              <a:buSzTx/>
              <a:defRPr/>
            </a:pPr>
            <a:r>
              <a:rPr lang="en-US" sz="1800" dirty="0">
                <a:latin typeface="+mj-lt"/>
                <a:hlinkClick r:id="rId3"/>
              </a:rPr>
              <a:t>https://docs.microsoft.com/en-us/office/dev/add-ins/word/word-add-ins-programming-overview</a:t>
            </a: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Word JavaScript API reference</a:t>
            </a:r>
          </a:p>
          <a:p>
            <a:pPr marL="342900" lvl="0" indent="-342900" defTabSz="914400">
              <a:lnSpc>
                <a:spcPct val="100000"/>
              </a:lnSpc>
              <a:spcBef>
                <a:spcPts val="600"/>
              </a:spcBef>
              <a:buSzTx/>
              <a:defRPr/>
            </a:pPr>
            <a:r>
              <a:rPr lang="en-US" sz="1800" dirty="0">
                <a:latin typeface="+mj-lt"/>
                <a:hlinkClick r:id="rId4"/>
              </a:rPr>
              <a:t>https://docs.microsoft.com/en-us/office/dev/add-ins/word/</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Word Add-in samples</a:t>
            </a:r>
          </a:p>
          <a:p>
            <a:pPr marL="342900" lvl="0" indent="-342900" defTabSz="914400">
              <a:lnSpc>
                <a:spcPct val="100000"/>
              </a:lnSpc>
              <a:spcBef>
                <a:spcPts val="600"/>
              </a:spcBef>
              <a:buSzTx/>
              <a:defRPr/>
            </a:pPr>
            <a:r>
              <a:rPr lang="en-US" sz="1800" dirty="0">
                <a:latin typeface="+mj-lt"/>
                <a:hlinkClick r:id="rId5"/>
              </a:rPr>
              <a:t>https://github.com/OfficeDev?utf8=%E2%9C%93&amp;q=word</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Paragraph object </a:t>
            </a:r>
          </a:p>
          <a:p>
            <a:pPr marL="342900" indent="-342900" defTabSz="914400">
              <a:lnSpc>
                <a:spcPct val="100000"/>
              </a:lnSpc>
              <a:spcBef>
                <a:spcPts val="600"/>
              </a:spcBef>
              <a:buSzTx/>
            </a:pPr>
            <a:r>
              <a:rPr lang="en-US" sz="1800" dirty="0">
                <a:latin typeface="+mj-lt"/>
                <a:hlinkClick r:id="rId6"/>
              </a:rPr>
              <a:t>https://docs.microsoft.com/en-us/javascript/api/word/word.paragraph</a:t>
            </a:r>
            <a:endParaRPr lang="en-US" sz="1800" dirty="0">
              <a:latin typeface="+mj-lt"/>
            </a:endParaRPr>
          </a:p>
          <a:p>
            <a:pPr marL="342900" indent="-342900" defTabSz="914400">
              <a:lnSpc>
                <a:spcPct val="100000"/>
              </a:lnSpc>
              <a:spcBef>
                <a:spcPts val="600"/>
              </a:spcBef>
              <a:buSzTx/>
            </a:pPr>
            <a:endParaRPr lang="en-US" sz="1800" dirty="0">
              <a:latin typeface="+mj-lt"/>
            </a:endParaRPr>
          </a:p>
          <a:p>
            <a:pPr marL="342900" indent="-342900" defTabSz="914400">
              <a:lnSpc>
                <a:spcPct val="100000"/>
              </a:lnSpc>
              <a:spcBef>
                <a:spcPts val="600"/>
              </a:spcBef>
              <a:buSzTx/>
            </a:pPr>
            <a:endParaRPr lang="en-US" sz="1600" dirty="0"/>
          </a:p>
          <a:p>
            <a:pPr marL="342900" indent="-342900" defTabSz="914400">
              <a:lnSpc>
                <a:spcPct val="100000"/>
              </a:lnSpc>
              <a:spcBef>
                <a:spcPts val="600"/>
              </a:spcBef>
              <a:buSzTx/>
            </a:pPr>
            <a:endParaRPr lang="en-US" sz="1600" dirty="0"/>
          </a:p>
        </p:txBody>
      </p:sp>
    </p:spTree>
    <p:extLst>
      <p:ext uri="{BB962C8B-B14F-4D97-AF65-F5344CB8AC3E}">
        <p14:creationId xmlns:p14="http://schemas.microsoft.com/office/powerpoint/2010/main" val="4376335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hotograph of two people talking in an office.">
            <a:extLst>
              <a:ext uri="{FF2B5EF4-FFF2-40B4-BE49-F238E27FC236}">
                <a16:creationId xmlns:a16="http://schemas.microsoft.com/office/drawing/2014/main" id="{FD27D301-5564-4960-A1D6-96655A4897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Anatomy of Word Add-in</a:t>
            </a:r>
          </a:p>
          <a:p>
            <a:pPr lvl="0">
              <a:spcBef>
                <a:spcPts val="1200"/>
              </a:spcBef>
            </a:pPr>
            <a:r>
              <a:rPr lang="en-US" sz="2000" dirty="0">
                <a:solidFill>
                  <a:srgbClr val="D83B01"/>
                </a:solidFill>
              </a:rPr>
              <a:t>Text and Paragraphs</a:t>
            </a:r>
          </a:p>
          <a:p>
            <a:pPr lvl="0">
              <a:spcBef>
                <a:spcPts val="1200"/>
              </a:spcBef>
            </a:pPr>
            <a:r>
              <a:rPr lang="en-US" sz="2000" dirty="0">
                <a:solidFill>
                  <a:srgbClr val="D83B01"/>
                </a:solidFill>
              </a:rPr>
              <a:t>Styles and Formatting</a:t>
            </a:r>
          </a:p>
          <a:p>
            <a:pPr lvl="0">
              <a:spcBef>
                <a:spcPts val="1200"/>
              </a:spcBef>
            </a:pPr>
            <a:r>
              <a:rPr lang="en-US" sz="2000" dirty="0">
                <a:solidFill>
                  <a:srgbClr val="D83B01"/>
                </a:solidFill>
              </a:rPr>
              <a:t>Selections and Ranges</a:t>
            </a:r>
          </a:p>
          <a:p>
            <a:pPr lvl="0">
              <a:spcBef>
                <a:spcPts val="1200"/>
              </a:spcBef>
            </a:pPr>
            <a:r>
              <a:rPr lang="en-US" sz="2000" dirty="0">
                <a:solidFill>
                  <a:srgbClr val="D83B01"/>
                </a:solidFill>
              </a:rPr>
              <a:t>Demo</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r>
              <a:rPr lang="en-US" sz="2800"/>
              <a:t>Working with Text and Formatting</a:t>
            </a:r>
            <a:endParaRPr lang="en-US" sz="2800" dirty="0">
              <a:noFill/>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Office 365 Platform</a:t>
            </a:r>
          </a:p>
        </p:txBody>
      </p:sp>
      <p:sp>
        <p:nvSpPr>
          <p:cNvPr id="159" name="Content Placeholder 6"/>
          <p:cNvSpPr txBox="1">
            <a:spLocks/>
          </p:cNvSpPr>
          <p:nvPr/>
        </p:nvSpPr>
        <p:spPr>
          <a:xfrm>
            <a:off x="9304227" y="1714015"/>
            <a:ext cx="2899977" cy="2941121"/>
          </a:xfrm>
          <a:prstGeom prst="rect">
            <a:avLst/>
          </a:prstGeom>
        </p:spPr>
        <p:txBody>
          <a:bodyPr wrap="square">
            <a:spAutoFit/>
          </a:bodyPr>
          <a:lstStyle>
            <a:defPPr>
              <a:defRPr lang="en-US"/>
            </a:defPPr>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0" lvl="1">
              <a:spcAft>
                <a:spcPts val="600"/>
              </a:spcAft>
              <a:defRPr>
                <a:solidFill>
                  <a:schemeClr val="accent1"/>
                </a:solidFill>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Action</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Task pane</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Dialog box</a:t>
            </a:r>
          </a:p>
          <a:p>
            <a:pPr marL="0" marR="0" lvl="1" indent="0" algn="l" defTabSz="932418" rtl="0" eaLnBrk="1" fontAlgn="auto" latinLnBrk="0" hangingPunct="1">
              <a:lnSpc>
                <a:spcPct val="10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Event</a:t>
            </a: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a:p>
            <a:pPr marL="342768" marR="0" lvl="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998"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p:txBody>
      </p:sp>
      <p:grpSp>
        <p:nvGrpSpPr>
          <p:cNvPr id="27" name="Group 26"/>
          <p:cNvGrpSpPr/>
          <p:nvPr/>
        </p:nvGrpSpPr>
        <p:grpSpPr>
          <a:xfrm>
            <a:off x="8913927" y="1332743"/>
            <a:ext cx="3219346" cy="382254"/>
            <a:chOff x="8739447" y="1306428"/>
            <a:chExt cx="3156956" cy="374846"/>
          </a:xfrm>
        </p:grpSpPr>
        <p:sp>
          <p:nvSpPr>
            <p:cNvPr id="146" name="Rectangle 145"/>
            <p:cNvSpPr/>
            <p:nvPr/>
          </p:nvSpPr>
          <p:spPr>
            <a:xfrm>
              <a:off x="9122182" y="1306428"/>
              <a:ext cx="2774221" cy="374846"/>
            </a:xfrm>
            <a:prstGeom prst="rect">
              <a:avLst/>
            </a:prstGeom>
          </p:spPr>
          <p:txBody>
            <a:bodyPr wrap="non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Common across canvases</a:t>
              </a:r>
            </a:p>
          </p:txBody>
        </p:sp>
        <p:cxnSp>
          <p:nvCxnSpPr>
            <p:cNvPr id="11" name="Straight Connector 10"/>
            <p:cNvCxnSpPr/>
            <p:nvPr/>
          </p:nvCxnSpPr>
          <p:spPr>
            <a:xfrm>
              <a:off x="8739447" y="1491094"/>
              <a:ext cx="382735" cy="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Rectangle 159"/>
          <p:cNvSpPr/>
          <p:nvPr/>
        </p:nvSpPr>
        <p:spPr>
          <a:xfrm>
            <a:off x="575985" y="5124079"/>
            <a:ext cx="1439916" cy="958447"/>
          </a:xfrm>
          <a:prstGeom prst="rect">
            <a:avLst/>
          </a:prstGeom>
        </p:spPr>
        <p:txBody>
          <a:bodyPr wrap="square">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Canvas specific</a:t>
            </a:r>
          </a:p>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mn-cs"/>
              </a:rPr>
              <a:t>extensions</a:t>
            </a:r>
          </a:p>
        </p:txBody>
      </p:sp>
      <p:grpSp>
        <p:nvGrpSpPr>
          <p:cNvPr id="28" name="Group 27"/>
          <p:cNvGrpSpPr/>
          <p:nvPr/>
        </p:nvGrpSpPr>
        <p:grpSpPr>
          <a:xfrm>
            <a:off x="2173129" y="4738145"/>
            <a:ext cx="1406339" cy="1324247"/>
            <a:chOff x="2129285" y="4645833"/>
            <a:chExt cx="1379085" cy="1298583"/>
          </a:xfrm>
        </p:grpSpPr>
        <p:sp>
          <p:nvSpPr>
            <p:cNvPr id="161" name="Rectangle 160"/>
            <p:cNvSpPr/>
            <p:nvPr/>
          </p:nvSpPr>
          <p:spPr>
            <a:xfrm>
              <a:off x="2129285" y="5224343"/>
              <a:ext cx="1379085" cy="720073"/>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Data import</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Dictionary</a:t>
              </a:r>
            </a:p>
          </p:txBody>
        </p:sp>
        <p:cxnSp>
          <p:nvCxnSpPr>
            <p:cNvPr id="21" name="Straight Connector 20"/>
            <p:cNvCxnSpPr>
              <a:cxnSpLocks/>
            </p:cNvCxnSpPr>
            <p:nvPr/>
          </p:nvCxnSpPr>
          <p:spPr>
            <a:xfrm>
              <a:off x="2431359"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307847" y="4738142"/>
            <a:ext cx="1951325" cy="1324247"/>
            <a:chOff x="4222632" y="4645833"/>
            <a:chExt cx="1913509" cy="1298584"/>
          </a:xfrm>
        </p:grpSpPr>
        <p:sp>
          <p:nvSpPr>
            <p:cNvPr id="162" name="Rectangle 161"/>
            <p:cNvSpPr/>
            <p:nvPr/>
          </p:nvSpPr>
          <p:spPr>
            <a:xfrm>
              <a:off x="4222632" y="5224343"/>
              <a:ext cx="1913509" cy="72007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Connectors</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dirty="0">
                  <a:ln>
                    <a:noFill/>
                  </a:ln>
                  <a:solidFill>
                    <a:srgbClr val="0078D7"/>
                  </a:solidFill>
                  <a:effectLst/>
                  <a:uLnTx/>
                  <a:uFillTx/>
                  <a:latin typeface="Segoe UI Semilight"/>
                  <a:ea typeface="+mn-ea"/>
                  <a:cs typeface="+mn-cs"/>
                </a:rPr>
                <a:t>Actionable emails</a:t>
              </a:r>
            </a:p>
          </p:txBody>
        </p:sp>
        <p:cxnSp>
          <p:nvCxnSpPr>
            <p:cNvPr id="164" name="Straight Connector 163"/>
            <p:cNvCxnSpPr>
              <a:cxnSpLocks/>
            </p:cNvCxnSpPr>
            <p:nvPr/>
          </p:nvCxnSpPr>
          <p:spPr>
            <a:xfrm>
              <a:off x="447564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798159" y="4738144"/>
            <a:ext cx="1422833" cy="1338759"/>
            <a:chOff x="6664682" y="4645833"/>
            <a:chExt cx="1395259" cy="1312814"/>
          </a:xfrm>
        </p:grpSpPr>
        <p:sp>
          <p:nvSpPr>
            <p:cNvPr id="163" name="Rectangle 162"/>
            <p:cNvSpPr/>
            <p:nvPr/>
          </p:nvSpPr>
          <p:spPr>
            <a:xfrm>
              <a:off x="6664682" y="5224343"/>
              <a:ext cx="1395259" cy="734304"/>
            </a:xfrm>
            <a:prstGeom prst="rect">
              <a:avLst/>
            </a:prstGeom>
          </p:spPr>
          <p:txBody>
            <a:bodyPr wrap="square">
              <a:spAutoFit/>
            </a:bodyPr>
            <a:lstStyle/>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Navigation</a:t>
              </a:r>
            </a:p>
            <a:p>
              <a:pPr marL="0" marR="0" lvl="1" indent="0" algn="l" defTabSz="932418" rtl="0" eaLnBrk="1" fontAlgn="auto" latinLnBrk="0" hangingPunct="1">
                <a:lnSpc>
                  <a:spcPct val="100000"/>
                </a:lnSpc>
                <a:spcBef>
                  <a:spcPts val="0"/>
                </a:spcBef>
                <a:spcAft>
                  <a:spcPts val="612"/>
                </a:spcAft>
                <a:buClrTx/>
                <a:buSzTx/>
                <a:buFontTx/>
                <a:buNone/>
                <a:tabLst/>
                <a:defRPr/>
              </a:pPr>
              <a:r>
                <a:rPr kumimoji="0" lang="en-US" sz="1836" b="0" i="0" u="none" strike="noStrike" kern="1200" cap="none" spc="0" normalizeH="0" baseline="0" noProof="0">
                  <a:ln>
                    <a:noFill/>
                  </a:ln>
                  <a:solidFill>
                    <a:srgbClr val="0078D7"/>
                  </a:solidFill>
                  <a:effectLst/>
                  <a:uLnTx/>
                  <a:uFillTx/>
                  <a:latin typeface="Segoe UI Semilight"/>
                  <a:ea typeface="+mn-ea"/>
                  <a:cs typeface="+mn-cs"/>
                </a:rPr>
                <a:t>Branding</a:t>
              </a:r>
            </a:p>
          </p:txBody>
        </p:sp>
        <p:cxnSp>
          <p:nvCxnSpPr>
            <p:cNvPr id="165" name="Straight Connector 164"/>
            <p:cNvCxnSpPr>
              <a:cxnSpLocks/>
            </p:cNvCxnSpPr>
            <p:nvPr/>
          </p:nvCxnSpPr>
          <p:spPr>
            <a:xfrm>
              <a:off x="6987001" y="4645833"/>
              <a:ext cx="0" cy="57851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404714" y="1303028"/>
            <a:ext cx="8509212" cy="3659242"/>
            <a:chOff x="395141" y="1277288"/>
            <a:chExt cx="8344306" cy="3588327"/>
          </a:xfrm>
        </p:grpSpPr>
        <p:sp>
          <p:nvSpPr>
            <p:cNvPr id="169" name="Rectangle 168"/>
            <p:cNvSpPr/>
            <p:nvPr/>
          </p:nvSpPr>
          <p:spPr>
            <a:xfrm>
              <a:off x="425884" y="1277288"/>
              <a:ext cx="8313563" cy="358832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grpSp>
          <p:nvGrpSpPr>
            <p:cNvPr id="232" name="Group 231"/>
            <p:cNvGrpSpPr/>
            <p:nvPr/>
          </p:nvGrpSpPr>
          <p:grpSpPr>
            <a:xfrm>
              <a:off x="395141" y="2520753"/>
              <a:ext cx="1735896" cy="1102264"/>
              <a:chOff x="395141" y="2520753"/>
              <a:chExt cx="1735896" cy="1102264"/>
            </a:xfrm>
          </p:grpSpPr>
          <p:pic>
            <p:nvPicPr>
              <p:cNvPr id="233" name="Picture 23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09582" y="2520753"/>
                <a:ext cx="961590" cy="673680"/>
              </a:xfrm>
              <a:prstGeom prst="rect">
                <a:avLst/>
              </a:prstGeom>
            </p:spPr>
          </p:pic>
          <p:sp>
            <p:nvSpPr>
              <p:cNvPr id="234" name="TextBox 233"/>
              <p:cNvSpPr txBox="1"/>
              <p:nvPr/>
            </p:nvSpPr>
            <p:spPr>
              <a:xfrm>
                <a:off x="395141" y="3045038"/>
                <a:ext cx="1735896" cy="577979"/>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204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CANVASES</a:t>
                </a:r>
              </a:p>
            </p:txBody>
          </p:sp>
        </p:grpSp>
      </p:grpSp>
      <p:grpSp>
        <p:nvGrpSpPr>
          <p:cNvPr id="235" name="Group 234" descr="illustration of a document canvas on a mobile device"/>
          <p:cNvGrpSpPr/>
          <p:nvPr/>
        </p:nvGrpSpPr>
        <p:grpSpPr>
          <a:xfrm>
            <a:off x="2173130" y="1993083"/>
            <a:ext cx="1700533" cy="2713271"/>
            <a:chOff x="2129285" y="1953970"/>
            <a:chExt cx="1667578" cy="2660689"/>
          </a:xfrm>
        </p:grpSpPr>
        <p:sp>
          <p:nvSpPr>
            <p:cNvPr id="236" name="TextBox 235"/>
            <p:cNvSpPr txBox="1"/>
            <p:nvPr/>
          </p:nvSpPr>
          <p:spPr>
            <a:xfrm>
              <a:off x="2129285"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grpSp>
          <p:nvGrpSpPr>
            <p:cNvPr id="237" name="Group 236"/>
            <p:cNvGrpSpPr/>
            <p:nvPr/>
          </p:nvGrpSpPr>
          <p:grpSpPr>
            <a:xfrm>
              <a:off x="2174655" y="2290698"/>
              <a:ext cx="1569623" cy="2323961"/>
              <a:chOff x="2316078" y="2290698"/>
              <a:chExt cx="1569623" cy="2323961"/>
            </a:xfrm>
          </p:grpSpPr>
          <p:sp>
            <p:nvSpPr>
              <p:cNvPr id="238" name="Rectangle 237"/>
              <p:cNvSpPr/>
              <p:nvPr/>
            </p:nvSpPr>
            <p:spPr bwMode="auto">
              <a:xfrm>
                <a:off x="2316078" y="2374137"/>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9" name="Rectangle 238"/>
              <p:cNvSpPr/>
              <p:nvPr/>
            </p:nvSpPr>
            <p:spPr bwMode="auto">
              <a:xfrm>
                <a:off x="2316078" y="2535453"/>
                <a:ext cx="1569623" cy="170462"/>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0" name="Freeform 124"/>
              <p:cNvSpPr>
                <a:spLocks/>
              </p:cNvSpPr>
              <p:nvPr/>
            </p:nvSpPr>
            <p:spPr bwMode="auto">
              <a:xfrm>
                <a:off x="2316078" y="2374137"/>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bg1">
                    <a:lumMod val="50000"/>
                  </a:schemeClr>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grpSp>
            <p:nvGrpSpPr>
              <p:cNvPr id="241" name="Group 240"/>
              <p:cNvGrpSpPr/>
              <p:nvPr/>
            </p:nvGrpSpPr>
            <p:grpSpPr>
              <a:xfrm>
                <a:off x="3519313" y="2290698"/>
                <a:ext cx="313150" cy="406265"/>
                <a:chOff x="3519313" y="2290698"/>
                <a:chExt cx="313150" cy="406265"/>
              </a:xfrm>
            </p:grpSpPr>
            <p:cxnSp>
              <p:nvCxnSpPr>
                <p:cNvPr id="255" name="Straight Connector 254"/>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7" name="TextBox 256"/>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sp>
            <p:nvSpPr>
              <p:cNvPr id="242" name="Rectangle 241"/>
              <p:cNvSpPr/>
              <p:nvPr/>
            </p:nvSpPr>
            <p:spPr bwMode="auto">
              <a:xfrm>
                <a:off x="2461946" y="2489734"/>
                <a:ext cx="110836" cy="45719"/>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cxnSp>
            <p:nvCxnSpPr>
              <p:cNvPr id="243" name="Straight Connector 242"/>
              <p:cNvCxnSpPr>
                <a:cxnSpLocks/>
              </p:cNvCxnSpPr>
              <p:nvPr/>
            </p:nvCxnSpPr>
            <p:spPr>
              <a:xfrm>
                <a:off x="2415882" y="280152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2415882" y="298848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415882" y="3175451"/>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2415882" y="3362416"/>
                <a:ext cx="848413"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2415881" y="3736346"/>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2415881" y="354938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415881" y="4484205"/>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415881" y="4297241"/>
                <a:ext cx="1371600" cy="0"/>
              </a:xfrm>
              <a:prstGeom prst="line">
                <a:avLst/>
              </a:prstGeom>
              <a:ln w="28575">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2744250" y="3882462"/>
                <a:ext cx="735290" cy="27966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2" name="Group 251"/>
              <p:cNvGrpSpPr/>
              <p:nvPr/>
            </p:nvGrpSpPr>
            <p:grpSpPr>
              <a:xfrm>
                <a:off x="3334482" y="2911595"/>
                <a:ext cx="442023" cy="436406"/>
                <a:chOff x="5236308" y="471199"/>
                <a:chExt cx="662637" cy="654216"/>
              </a:xfrm>
            </p:grpSpPr>
            <p:sp>
              <p:nvSpPr>
                <p:cNvPr id="253" name="Partial Circle 252"/>
                <p:cNvSpPr/>
                <p:nvPr/>
              </p:nvSpPr>
              <p:spPr bwMode="auto">
                <a:xfrm>
                  <a:off x="5236308" y="508000"/>
                  <a:ext cx="617415" cy="617415"/>
                </a:xfrm>
                <a:prstGeom prst="pie">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4" name="Partial Circle 253"/>
                <p:cNvSpPr/>
                <p:nvPr/>
              </p:nvSpPr>
              <p:spPr bwMode="auto">
                <a:xfrm rot="18411831">
                  <a:off x="5272772" y="471199"/>
                  <a:ext cx="626173" cy="626173"/>
                </a:xfrm>
                <a:prstGeom prst="pie">
                  <a:avLst>
                    <a:gd name="adj1" fmla="val 19394019"/>
                    <a:gd name="adj2" fmla="val 3105972"/>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nvGrpSpPr>
          <p:cNvPr id="258" name="Group 257" descr="Illustration of a conversation interface on a laptop"/>
          <p:cNvGrpSpPr/>
          <p:nvPr/>
        </p:nvGrpSpPr>
        <p:grpSpPr>
          <a:xfrm>
            <a:off x="3990494" y="2789188"/>
            <a:ext cx="2667693" cy="1948956"/>
            <a:chOff x="3911429" y="2734647"/>
            <a:chExt cx="2615994" cy="1911186"/>
          </a:xfrm>
        </p:grpSpPr>
        <p:sp>
          <p:nvSpPr>
            <p:cNvPr id="259" name="TextBox 258"/>
            <p:cNvSpPr txBox="1"/>
            <p:nvPr/>
          </p:nvSpPr>
          <p:spPr>
            <a:xfrm>
              <a:off x="4317053" y="2734647"/>
              <a:ext cx="1834336" cy="493212"/>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260" name="Group 259"/>
            <p:cNvGrpSpPr/>
            <p:nvPr/>
          </p:nvGrpSpPr>
          <p:grpSpPr>
            <a:xfrm>
              <a:off x="3911429" y="3130687"/>
              <a:ext cx="2615994" cy="1515146"/>
              <a:chOff x="4052852" y="3130687"/>
              <a:chExt cx="2615994" cy="1515146"/>
            </a:xfrm>
          </p:grpSpPr>
          <p:grpSp>
            <p:nvGrpSpPr>
              <p:cNvPr id="261" name="Group 260"/>
              <p:cNvGrpSpPr/>
              <p:nvPr/>
            </p:nvGrpSpPr>
            <p:grpSpPr>
              <a:xfrm>
                <a:off x="4052852" y="3130687"/>
                <a:ext cx="2615994" cy="1515146"/>
                <a:chOff x="860785" y="2260433"/>
                <a:chExt cx="1711028" cy="991002"/>
              </a:xfrm>
            </p:grpSpPr>
            <p:grpSp>
              <p:nvGrpSpPr>
                <p:cNvPr id="281" name="Group 280"/>
                <p:cNvGrpSpPr/>
                <p:nvPr/>
              </p:nvGrpSpPr>
              <p:grpSpPr>
                <a:xfrm>
                  <a:off x="860785" y="2260433"/>
                  <a:ext cx="1711028" cy="991002"/>
                  <a:chOff x="506413" y="1770063"/>
                  <a:chExt cx="2105025" cy="1219200"/>
                </a:xfrm>
              </p:grpSpPr>
              <p:sp>
                <p:nvSpPr>
                  <p:cNvPr id="285"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6"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7" name="Rectangle 22"/>
                  <p:cNvSpPr>
                    <a:spLocks noChangeArrowheads="1"/>
                  </p:cNvSpPr>
                  <p:nvPr/>
                </p:nvSpPr>
                <p:spPr bwMode="auto">
                  <a:xfrm>
                    <a:off x="819150" y="1855788"/>
                    <a:ext cx="1514475" cy="987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sp>
                <p:nvSpPr>
                  <p:cNvPr id="288"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20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Semilight"/>
                      <a:ea typeface="+mn-ea"/>
                      <a:cs typeface="+mn-cs"/>
                    </a:endParaRPr>
                  </a:p>
                </p:txBody>
              </p:sp>
            </p:grpSp>
            <p:sp>
              <p:nvSpPr>
                <p:cNvPr id="282" name="Rectangle 281"/>
                <p:cNvSpPr/>
                <p:nvPr/>
              </p:nvSpPr>
              <p:spPr bwMode="auto">
                <a:xfrm>
                  <a:off x="1416844" y="2379232"/>
                  <a:ext cx="846536" cy="73958"/>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 name="Rectangle 282"/>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4" tIns="93234" rIns="34968" bIns="34968" rtlCol="0" anchor="b" anchorCtr="0"/>
                <a:lstStyle/>
                <a:p>
                  <a:pPr marL="0" marR="0" lvl="0" indent="0" algn="ctr" defTabSz="950596" rtl="0" eaLnBrk="1" fontAlgn="auto" latinLnBrk="0" hangingPunct="1">
                    <a:lnSpc>
                      <a:spcPct val="100000"/>
                    </a:lnSpc>
                    <a:spcBef>
                      <a:spcPts val="0"/>
                    </a:spcBef>
                    <a:spcAft>
                      <a:spcPts val="0"/>
                    </a:spcAft>
                    <a:buClrTx/>
                    <a:buSzTx/>
                    <a:buFontTx/>
                    <a:buNone/>
                    <a:tabLst/>
                    <a:defRPr/>
                  </a:pPr>
                  <a:endParaRPr kumimoji="0" lang="en-US" sz="816"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4" name="Rectangle 283"/>
                <p:cNvSpPr/>
                <p:nvPr/>
              </p:nvSpPr>
              <p:spPr bwMode="auto">
                <a:xfrm>
                  <a:off x="1142807" y="2375321"/>
                  <a:ext cx="234036" cy="709167"/>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262" name="Picture 26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9571" y="3490418"/>
                <a:ext cx="137208" cy="133591"/>
              </a:xfrm>
              <a:prstGeom prst="rect">
                <a:avLst/>
              </a:prstGeom>
            </p:spPr>
          </p:pic>
          <p:cxnSp>
            <p:nvCxnSpPr>
              <p:cNvPr id="263" name="Straight Connector 262"/>
              <p:cNvCxnSpPr/>
              <p:nvPr/>
            </p:nvCxnSpPr>
            <p:spPr>
              <a:xfrm>
                <a:off x="5026779" y="3519615"/>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5026779" y="358940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5" name="Group 264"/>
              <p:cNvGrpSpPr/>
              <p:nvPr/>
            </p:nvGrpSpPr>
            <p:grpSpPr>
              <a:xfrm>
                <a:off x="5032181" y="3672651"/>
                <a:ext cx="1055096" cy="243005"/>
                <a:chOff x="5032181" y="3672651"/>
                <a:chExt cx="1055096" cy="243005"/>
              </a:xfrm>
            </p:grpSpPr>
            <p:sp>
              <p:nvSpPr>
                <p:cNvPr id="277" name="Rectangle 276"/>
                <p:cNvSpPr/>
                <p:nvPr/>
              </p:nvSpPr>
              <p:spPr bwMode="auto">
                <a:xfrm>
                  <a:off x="5032181" y="3672651"/>
                  <a:ext cx="1055096" cy="243005"/>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pic>
              <p:nvPicPr>
                <p:cNvPr id="278" name="Picture 27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040333" y="3687176"/>
                  <a:ext cx="92725" cy="92855"/>
                </a:xfrm>
                <a:prstGeom prst="rect">
                  <a:avLst/>
                </a:prstGeom>
              </p:spPr>
            </p:pic>
            <p:cxnSp>
              <p:nvCxnSpPr>
                <p:cNvPr id="279" name="Straight Connector 278"/>
                <p:cNvCxnSpPr/>
                <p:nvPr/>
              </p:nvCxnSpPr>
              <p:spPr>
                <a:xfrm>
                  <a:off x="5149230" y="37276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5149230" y="380718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66" name="Picture 26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87901" y="3982737"/>
                <a:ext cx="137208" cy="133591"/>
              </a:xfrm>
              <a:prstGeom prst="rect">
                <a:avLst/>
              </a:prstGeom>
            </p:spPr>
          </p:pic>
          <p:cxnSp>
            <p:nvCxnSpPr>
              <p:cNvPr id="267" name="Straight Connector 266"/>
              <p:cNvCxnSpPr/>
              <p:nvPr/>
            </p:nvCxnSpPr>
            <p:spPr>
              <a:xfrm>
                <a:off x="5025109" y="4011934"/>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5025109" y="4081723"/>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9" name="Group 268"/>
              <p:cNvGrpSpPr/>
              <p:nvPr/>
            </p:nvGrpSpPr>
            <p:grpSpPr>
              <a:xfrm>
                <a:off x="5031043" y="4162123"/>
                <a:ext cx="1055096" cy="112261"/>
                <a:chOff x="5184581" y="3825051"/>
                <a:chExt cx="1055096" cy="112261"/>
              </a:xfrm>
            </p:grpSpPr>
            <p:sp>
              <p:nvSpPr>
                <p:cNvPr id="274" name="Rectangle 273"/>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5" name="Picture 27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6" name="Straight Connector 275"/>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5031043" y="4282195"/>
                <a:ext cx="1055096" cy="112261"/>
                <a:chOff x="5184581" y="3825051"/>
                <a:chExt cx="1055096" cy="112261"/>
              </a:xfrm>
            </p:grpSpPr>
            <p:sp>
              <p:nvSpPr>
                <p:cNvPr id="271" name="Rectangle 270"/>
                <p:cNvSpPr/>
                <p:nvPr/>
              </p:nvSpPr>
              <p:spPr bwMode="auto">
                <a:xfrm>
                  <a:off x="5184581" y="3825051"/>
                  <a:ext cx="1055096" cy="112261"/>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2" name="Picture 27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92733" y="3839576"/>
                  <a:ext cx="92725" cy="92855"/>
                </a:xfrm>
                <a:prstGeom prst="rect">
                  <a:avLst/>
                </a:prstGeom>
              </p:spPr>
            </p:pic>
            <p:cxnSp>
              <p:nvCxnSpPr>
                <p:cNvPr id="273" name="Straight Connector 272"/>
                <p:cNvCxnSpPr/>
                <p:nvPr/>
              </p:nvCxnSpPr>
              <p:spPr>
                <a:xfrm>
                  <a:off x="5301630" y="3880009"/>
                  <a:ext cx="905098"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89" name="Group 288" descr="Illustration of a web page loaded in a browser"/>
          <p:cNvGrpSpPr/>
          <p:nvPr/>
        </p:nvGrpSpPr>
        <p:grpSpPr>
          <a:xfrm>
            <a:off x="6824715" y="1993081"/>
            <a:ext cx="1700533" cy="2708737"/>
            <a:chOff x="6832147" y="1953970"/>
            <a:chExt cx="1667578" cy="2656243"/>
          </a:xfrm>
        </p:grpSpPr>
        <p:sp>
          <p:nvSpPr>
            <p:cNvPr id="290" name="TextBox 289"/>
            <p:cNvSpPr txBox="1"/>
            <p:nvPr/>
          </p:nvSpPr>
          <p:spPr>
            <a:xfrm>
              <a:off x="6832147" y="1953970"/>
              <a:ext cx="1667578" cy="489365"/>
            </a:xfrm>
            <a:prstGeom prst="rect">
              <a:avLst/>
            </a:prstGeom>
            <a:noFill/>
          </p:spPr>
          <p:txBody>
            <a:bodyPr wrap="square" lIns="186494" tIns="149196" rIns="186494" bIns="149196" rtlCol="0">
              <a:spAutoFit/>
            </a:bodyPr>
            <a:lstStyle/>
            <a:p>
              <a:pPr marL="0" marR="0" lvl="0" indent="0" algn="ctr" defTabSz="932418" rtl="0" eaLnBrk="1" fontAlgn="auto" latinLnBrk="0" hangingPunct="1">
                <a:lnSpc>
                  <a:spcPct val="90000"/>
                </a:lnSpc>
                <a:spcBef>
                  <a:spcPts val="0"/>
                </a:spcBef>
                <a:spcAft>
                  <a:spcPts val="612"/>
                </a:spcAft>
                <a:buClrTx/>
                <a:buSzTx/>
                <a:buFontTx/>
                <a:buNone/>
                <a:tabLst/>
                <a:defRPr/>
              </a:pPr>
              <a:r>
                <a:rPr kumimoji="0" lang="en-US" sz="1428"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291" name="Rectangle 290"/>
            <p:cNvSpPr/>
            <p:nvPr/>
          </p:nvSpPr>
          <p:spPr bwMode="auto">
            <a:xfrm>
              <a:off x="6866999" y="2395258"/>
              <a:ext cx="1569623" cy="2161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2" name="Freeform 124"/>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76200">
              <a:solidFill>
                <a:schemeClr val="tx1"/>
              </a:solidFill>
              <a:round/>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000000"/>
                </a:solidFill>
                <a:effectLst/>
                <a:uLnTx/>
                <a:uFillTx/>
                <a:latin typeface="Segoe UI Semilight"/>
                <a:ea typeface="+mn-ea"/>
                <a:cs typeface="+mn-cs"/>
              </a:endParaRPr>
            </a:p>
          </p:txBody>
        </p:sp>
        <p:cxnSp>
          <p:nvCxnSpPr>
            <p:cNvPr id="293" name="Straight Connector 292"/>
            <p:cNvCxnSpPr>
              <a:cxnSpLocks/>
            </p:cNvCxnSpPr>
            <p:nvPr/>
          </p:nvCxnSpPr>
          <p:spPr>
            <a:xfrm>
              <a:off x="6941647" y="2503348"/>
              <a:ext cx="373555" cy="0"/>
            </a:xfrm>
            <a:prstGeom prst="line">
              <a:avLst/>
            </a:prstGeom>
            <a:ln w="381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4" name="Rectangle 293"/>
            <p:cNvSpPr/>
            <p:nvPr/>
          </p:nvSpPr>
          <p:spPr>
            <a:xfrm>
              <a:off x="7002590" y="2774445"/>
              <a:ext cx="1318182" cy="373929"/>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5" name="Rectangle 294"/>
            <p:cNvSpPr/>
            <p:nvPr/>
          </p:nvSpPr>
          <p:spPr>
            <a:xfrm>
              <a:off x="7002590" y="3261494"/>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 name="Rectangle 295"/>
            <p:cNvSpPr/>
            <p:nvPr/>
          </p:nvSpPr>
          <p:spPr>
            <a:xfrm>
              <a:off x="7002589" y="3761115"/>
              <a:ext cx="819347" cy="719581"/>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7" name="Rectangle 296"/>
            <p:cNvSpPr/>
            <p:nvPr/>
          </p:nvSpPr>
          <p:spPr>
            <a:xfrm>
              <a:off x="7999243" y="3258189"/>
              <a:ext cx="320512" cy="1219203"/>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8" name="Rectangle 297"/>
            <p:cNvSpPr/>
            <p:nvPr/>
          </p:nvSpPr>
          <p:spPr>
            <a:xfrm>
              <a:off x="7500408" y="3258190"/>
              <a:ext cx="320512" cy="359792"/>
            </a:xfrm>
            <a:prstGeom prst="rect">
              <a:avLst/>
            </a:prstGeom>
            <a:solidFill>
              <a:schemeClr val="bg1"/>
            </a:solidFill>
            <a:ln>
              <a:solidFill>
                <a:schemeClr val="bg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9" name="Group 298"/>
            <p:cNvGrpSpPr/>
            <p:nvPr/>
          </p:nvGrpSpPr>
          <p:grpSpPr>
            <a:xfrm>
              <a:off x="8060995" y="2312234"/>
              <a:ext cx="313150" cy="406265"/>
              <a:chOff x="3519313" y="2290698"/>
              <a:chExt cx="313150" cy="406265"/>
            </a:xfrm>
          </p:grpSpPr>
          <p:cxnSp>
            <p:nvCxnSpPr>
              <p:cNvPr id="300" name="Straight Connector 299"/>
              <p:cNvCxnSpPr/>
              <p:nvPr/>
            </p:nvCxnSpPr>
            <p:spPr>
              <a:xfrm>
                <a:off x="3519313" y="2494798"/>
                <a:ext cx="72363" cy="0"/>
              </a:xfrm>
              <a:prstGeom prst="line">
                <a:avLst/>
              </a:prstGeom>
              <a:ln w="63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1" name="Rectangle 300"/>
              <p:cNvSpPr/>
              <p:nvPr/>
            </p:nvSpPr>
            <p:spPr bwMode="auto">
              <a:xfrm>
                <a:off x="3650938" y="2455072"/>
                <a:ext cx="47177" cy="51895"/>
              </a:xfrm>
              <a:prstGeom prst="rect">
                <a:avLst/>
              </a:prstGeom>
              <a:noFill/>
              <a:ln w="63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2" name="TextBox 301"/>
              <p:cNvSpPr txBox="1"/>
              <p:nvPr/>
            </p:nvSpPr>
            <p:spPr>
              <a:xfrm>
                <a:off x="3659682" y="2290698"/>
                <a:ext cx="172781" cy="406265"/>
              </a:xfrm>
              <a:prstGeom prst="rect">
                <a:avLst/>
              </a:prstGeom>
              <a:noFill/>
            </p:spPr>
            <p:txBody>
              <a:bodyPr wrap="square" lIns="186494" tIns="149196" rIns="186494" bIns="149196" rtlCol="0">
                <a:spAutoFit/>
              </a:bodyPr>
              <a:lstStyle/>
              <a:p>
                <a:pPr marL="0" marR="0" lvl="0" indent="0" algn="l" defTabSz="932418" rtl="0" eaLnBrk="1" fontAlgn="auto" latinLnBrk="0" hangingPunct="1">
                  <a:lnSpc>
                    <a:spcPct val="90000"/>
                  </a:lnSpc>
                  <a:spcBef>
                    <a:spcPts val="0"/>
                  </a:spcBef>
                  <a:spcAft>
                    <a:spcPts val="612"/>
                  </a:spcAft>
                  <a:buClrTx/>
                  <a:buSzTx/>
                  <a:buFontTx/>
                  <a:buNone/>
                  <a:tabLst/>
                  <a:defRPr/>
                </a:pPr>
                <a:r>
                  <a:rPr kumimoji="0" lang="en-US" sz="816" b="0" i="0" u="none" strike="noStrike" kern="1200" cap="none" spc="0" normalizeH="0" baseline="0" noProof="0">
                    <a:ln>
                      <a:noFill/>
                    </a:ln>
                    <a:solidFill>
                      <a:srgbClr val="EAEAEA"/>
                    </a:solidFill>
                    <a:effectLst/>
                    <a:uLnTx/>
                    <a:uFillTx/>
                    <a:latin typeface="Segoe UI Semilight"/>
                    <a:ea typeface="+mn-ea"/>
                    <a:cs typeface="+mn-cs"/>
                    <a:sym typeface="Wingdings 2" panose="05020102010507070707" pitchFamily="18" charset="2"/>
                  </a:rPr>
                  <a:t></a:t>
                </a:r>
                <a:endParaRPr kumimoji="0" lang="en-US" sz="816" b="0" i="0" u="none" strike="noStrike" kern="1200" cap="none" spc="0" normalizeH="0" baseline="0" noProof="0">
                  <a:ln>
                    <a:noFill/>
                  </a:ln>
                  <a:solidFill>
                    <a:srgbClr val="EAEAEA"/>
                  </a:solidFill>
                  <a:effectLst/>
                  <a:uLnTx/>
                  <a:uFillTx/>
                  <a:latin typeface="Segoe UI Semilight"/>
                  <a:ea typeface="+mn-ea"/>
                  <a:cs typeface="+mn-cs"/>
                </a:endParaRPr>
              </a:p>
            </p:txBody>
          </p:sp>
        </p:grpSp>
      </p:grpSp>
      <p:sp>
        <p:nvSpPr>
          <p:cNvPr id="303" name="Rectangle 302"/>
          <p:cNvSpPr/>
          <p:nvPr/>
        </p:nvSpPr>
        <p:spPr bwMode="auto">
          <a:xfrm>
            <a:off x="436065" y="1288112"/>
            <a:ext cx="8477861" cy="4658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EXTENSIONS</a:t>
            </a:r>
          </a:p>
        </p:txBody>
      </p:sp>
      <p:sp>
        <p:nvSpPr>
          <p:cNvPr id="304" name="Rectangle 303"/>
          <p:cNvSpPr/>
          <p:nvPr/>
        </p:nvSpPr>
        <p:spPr>
          <a:xfrm>
            <a:off x="3637577" y="1314647"/>
            <a:ext cx="1659559" cy="467588"/>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EAEAEA"/>
              </a:solidFill>
              <a:effectLst/>
              <a:uLnTx/>
              <a:uFillTx/>
              <a:latin typeface="Segoe UI Semibold" panose="020B0702040204020203" pitchFamily="34" charset="0"/>
              <a:ea typeface="+mn-ea"/>
              <a:cs typeface="Segoe UI Semibold" panose="020B0702040204020203" pitchFamily="34" charset="0"/>
            </a:endParaRPr>
          </a:p>
        </p:txBody>
      </p:sp>
      <p:sp>
        <p:nvSpPr>
          <p:cNvPr id="2" name="Rectangle: Rounded Corners 1">
            <a:extLst>
              <a:ext uri="{FF2B5EF4-FFF2-40B4-BE49-F238E27FC236}">
                <a16:creationId xmlns:a16="http://schemas.microsoft.com/office/drawing/2014/main" id="{45F369B0-1085-44C3-85C3-28D85F00020D}"/>
              </a:ext>
            </a:extLst>
          </p:cNvPr>
          <p:cNvSpPr/>
          <p:nvPr/>
        </p:nvSpPr>
        <p:spPr bwMode="auto">
          <a:xfrm>
            <a:off x="2072648" y="2097157"/>
            <a:ext cx="1907806" cy="3979745"/>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57924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4="http://schemas.microsoft.com/office/drawing/2010/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7D7A22DA-87F5-CC4C-AC16-2DE44E25B88C}"/>
              </a:ext>
            </a:extLst>
          </p:cNvPr>
          <p:cNvSpPr/>
          <p:nvPr/>
        </p:nvSpPr>
        <p:spPr>
          <a:xfrm flipH="1">
            <a:off x="568789" y="1241694"/>
            <a:ext cx="4180522" cy="654006"/>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1" numCol="1" spcCol="1270" anchor="ctr" anchorCtr="0">
            <a:noAutofit/>
          </a:bodyPr>
          <a:lstStyle/>
          <a:p>
            <a:pPr marL="0" lvl="0" indent="0" defTabSz="800100">
              <a:lnSpc>
                <a:spcPct val="90000"/>
              </a:lnSpc>
              <a:spcBef>
                <a:spcPct val="0"/>
              </a:spcBef>
              <a:spcAft>
                <a:spcPct val="35000"/>
              </a:spcAft>
              <a:buFont typeface="+mj-lt"/>
              <a:buNone/>
            </a:pPr>
            <a:r>
              <a:rPr lang="en-US" sz="1800" kern="1200" dirty="0">
                <a:solidFill>
                  <a:schemeClr val="bg2"/>
                </a:solidFill>
              </a:rPr>
              <a:t>Initialize Office when Add-in page first loads via </a:t>
            </a:r>
            <a:r>
              <a:rPr lang="en-US" sz="1800" kern="1200" dirty="0" err="1">
                <a:solidFill>
                  <a:schemeClr val="bg2"/>
                </a:solidFill>
              </a:rPr>
              <a:t>Office.initialize</a:t>
            </a:r>
            <a:endParaRPr lang="en-US" sz="1800" kern="1200" dirty="0">
              <a:solidFill>
                <a:schemeClr val="bg2"/>
              </a:solidFill>
            </a:endParaRPr>
          </a:p>
        </p:txBody>
      </p:sp>
      <p:sp>
        <p:nvSpPr>
          <p:cNvPr id="24" name="Freeform 23">
            <a:extLst>
              <a:ext uri="{FF2B5EF4-FFF2-40B4-BE49-F238E27FC236}">
                <a16:creationId xmlns:a16="http://schemas.microsoft.com/office/drawing/2014/main" id="{04056FD4-7D20-294D-9A50-622494C074E1}"/>
              </a:ext>
            </a:extLst>
          </p:cNvPr>
          <p:cNvSpPr/>
          <p:nvPr/>
        </p:nvSpPr>
        <p:spPr>
          <a:xfrm flipH="1">
            <a:off x="568789" y="2090924"/>
            <a:ext cx="4180522" cy="654006"/>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Check if client supports API version</a:t>
            </a:r>
          </a:p>
        </p:txBody>
      </p:sp>
      <p:sp>
        <p:nvSpPr>
          <p:cNvPr id="26" name="Freeform 25">
            <a:extLst>
              <a:ext uri="{FF2B5EF4-FFF2-40B4-BE49-F238E27FC236}">
                <a16:creationId xmlns:a16="http://schemas.microsoft.com/office/drawing/2014/main" id="{55CB4EC2-37E3-FE42-8811-FE345390EEA7}"/>
              </a:ext>
            </a:extLst>
          </p:cNvPr>
          <p:cNvSpPr/>
          <p:nvPr/>
        </p:nvSpPr>
        <p:spPr>
          <a:xfrm flipH="1">
            <a:off x="568789" y="2940155"/>
            <a:ext cx="4180522" cy="654004"/>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0"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Get context to perform operations</a:t>
            </a:r>
          </a:p>
        </p:txBody>
      </p:sp>
      <p:sp>
        <p:nvSpPr>
          <p:cNvPr id="28" name="Freeform 27">
            <a:extLst>
              <a:ext uri="{FF2B5EF4-FFF2-40B4-BE49-F238E27FC236}">
                <a16:creationId xmlns:a16="http://schemas.microsoft.com/office/drawing/2014/main" id="{E53628A7-0D95-FE48-8043-5348E46B5243}"/>
              </a:ext>
            </a:extLst>
          </p:cNvPr>
          <p:cNvSpPr/>
          <p:nvPr/>
        </p:nvSpPr>
        <p:spPr>
          <a:xfrm flipH="1">
            <a:off x="568789" y="3789384"/>
            <a:ext cx="4180522"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Load desired properties </a:t>
            </a:r>
          </a:p>
        </p:txBody>
      </p:sp>
      <p:sp>
        <p:nvSpPr>
          <p:cNvPr id="30" name="Freeform 29">
            <a:extLst>
              <a:ext uri="{FF2B5EF4-FFF2-40B4-BE49-F238E27FC236}">
                <a16:creationId xmlns:a16="http://schemas.microsoft.com/office/drawing/2014/main" id="{CFD7B513-4E74-BF43-A97F-273808CD7FBD}"/>
              </a:ext>
            </a:extLst>
          </p:cNvPr>
          <p:cNvSpPr/>
          <p:nvPr/>
        </p:nvSpPr>
        <p:spPr>
          <a:xfrm flipH="1">
            <a:off x="568789" y="4638614"/>
            <a:ext cx="4180522"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6"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Sync context to execute batch operations</a:t>
            </a:r>
          </a:p>
        </p:txBody>
      </p:sp>
      <p:sp>
        <p:nvSpPr>
          <p:cNvPr id="32" name="Freeform 31">
            <a:extLst>
              <a:ext uri="{FF2B5EF4-FFF2-40B4-BE49-F238E27FC236}">
                <a16:creationId xmlns:a16="http://schemas.microsoft.com/office/drawing/2014/main" id="{38082FC7-37DC-C74A-B354-84F76E372EC7}"/>
              </a:ext>
            </a:extLst>
          </p:cNvPr>
          <p:cNvSpPr/>
          <p:nvPr/>
        </p:nvSpPr>
        <p:spPr>
          <a:xfrm flipH="1">
            <a:off x="568789" y="5487844"/>
            <a:ext cx="4180523"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7"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Use promises to get results or perform additional operations</a:t>
            </a:r>
          </a:p>
        </p:txBody>
      </p:sp>
      <p:sp>
        <p:nvSpPr>
          <p:cNvPr id="34" name="Freeform 33">
            <a:extLst>
              <a:ext uri="{FF2B5EF4-FFF2-40B4-BE49-F238E27FC236}">
                <a16:creationId xmlns:a16="http://schemas.microsoft.com/office/drawing/2014/main" id="{0012796F-A6C8-1143-8D69-D427936A3296}"/>
              </a:ext>
            </a:extLst>
          </p:cNvPr>
          <p:cNvSpPr/>
          <p:nvPr/>
        </p:nvSpPr>
        <p:spPr>
          <a:xfrm flipH="1">
            <a:off x="568789" y="6337074"/>
            <a:ext cx="4180523" cy="654005"/>
          </a:xfrm>
          <a:custGeom>
            <a:avLst/>
            <a:gdLst>
              <a:gd name="connsiteX0" fmla="*/ 0 w 4180522"/>
              <a:gd name="connsiteY0" fmla="*/ 0 h 654004"/>
              <a:gd name="connsiteX1" fmla="*/ 3853520 w 4180522"/>
              <a:gd name="connsiteY1" fmla="*/ 0 h 654004"/>
              <a:gd name="connsiteX2" fmla="*/ 4180522 w 4180522"/>
              <a:gd name="connsiteY2" fmla="*/ 327002 h 654004"/>
              <a:gd name="connsiteX3" fmla="*/ 3853520 w 4180522"/>
              <a:gd name="connsiteY3" fmla="*/ 654004 h 654004"/>
              <a:gd name="connsiteX4" fmla="*/ 0 w 4180522"/>
              <a:gd name="connsiteY4" fmla="*/ 654004 h 654004"/>
              <a:gd name="connsiteX5" fmla="*/ 0 w 4180522"/>
              <a:gd name="connsiteY5" fmla="*/ 0 h 65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522" h="654004">
                <a:moveTo>
                  <a:pt x="4180522" y="654003"/>
                </a:moveTo>
                <a:lnTo>
                  <a:pt x="327002" y="654003"/>
                </a:lnTo>
                <a:lnTo>
                  <a:pt x="0" y="327002"/>
                </a:lnTo>
                <a:lnTo>
                  <a:pt x="327002" y="1"/>
                </a:lnTo>
                <a:lnTo>
                  <a:pt x="4180522" y="1"/>
                </a:lnTo>
                <a:lnTo>
                  <a:pt x="4180522" y="654003"/>
                </a:lnTo>
                <a:close/>
              </a:path>
            </a:pathLst>
          </a:custGeom>
          <a:ln>
            <a:solidFill>
              <a:srgbClr val="D63C1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8581" rIns="128017"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chemeClr val="bg2"/>
                </a:solidFill>
              </a:rPr>
              <a:t>Handle errors</a:t>
            </a:r>
          </a:p>
        </p:txBody>
      </p:sp>
      <p:sp>
        <p:nvSpPr>
          <p:cNvPr id="5" name="Rectangle 4">
            <a:extLst>
              <a:ext uri="{FF2B5EF4-FFF2-40B4-BE49-F238E27FC236}">
                <a16:creationId xmlns:a16="http://schemas.microsoft.com/office/drawing/2014/main" id="{84762BBD-3EC9-462C-B191-7ED2D17219BC}"/>
              </a:ext>
            </a:extLst>
          </p:cNvPr>
          <p:cNvSpPr/>
          <p:nvPr/>
        </p:nvSpPr>
        <p:spPr bwMode="auto">
          <a:xfrm>
            <a:off x="5242560" y="1238250"/>
            <a:ext cx="7193915" cy="575627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Anatomy of </a:t>
            </a:r>
            <a:r>
              <a:rPr lang="en-US" dirty="0" err="1"/>
              <a:t>Office.js</a:t>
            </a:r>
            <a:r>
              <a:rPr lang="en-US" dirty="0"/>
              <a:t> Add-in for Microsoft Word</a:t>
            </a:r>
          </a:p>
        </p:txBody>
      </p:sp>
      <p:sp>
        <p:nvSpPr>
          <p:cNvPr id="9" name="Text Placeholder 8"/>
          <p:cNvSpPr>
            <a:spLocks noGrp="1"/>
          </p:cNvSpPr>
          <p:nvPr>
            <p:ph type="body" sz="quarter" idx="12"/>
          </p:nvPr>
        </p:nvSpPr>
        <p:spPr>
          <a:xfrm>
            <a:off x="5394960" y="1188720"/>
            <a:ext cx="6888480" cy="5935215"/>
          </a:xfrm>
          <a:ln>
            <a:noFill/>
          </a:ln>
        </p:spPr>
        <p:txBody>
          <a:bodyPr lIns="91440" tIns="91440" rIns="91440" bIns="91440"/>
          <a:lstStyle/>
          <a:p>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initialize</a:t>
            </a:r>
            <a:r>
              <a:rPr lang="en-US" sz="1200" b="0" dirty="0">
                <a:solidFill>
                  <a:srgbClr val="000000"/>
                </a:solidFill>
                <a:latin typeface="Menlo" panose="020B0609030804020204" pitchFamily="49" charset="0"/>
              </a:rPr>
              <a:t> = </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reason</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AF00DB"/>
                </a:solidFill>
                <a:latin typeface="Menlo" panose="020B0609030804020204" pitchFamily="49" charset="0"/>
              </a:rPr>
              <a:t>if</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Office</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requirements</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isSetSupported</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a:t>
            </a:r>
            <a:r>
              <a:rPr lang="en-US" sz="1200" b="0" dirty="0" err="1">
                <a:solidFill>
                  <a:srgbClr val="A31515"/>
                </a:solidFill>
                <a:latin typeface="Menlo" panose="020B0609030804020204" pitchFamily="49" charset="0"/>
              </a:rPr>
              <a:t>WordApi</a:t>
            </a:r>
            <a:r>
              <a:rPr lang="en-US" sz="1200" b="0" dirty="0">
                <a:solidFill>
                  <a:srgbClr val="A31515"/>
                </a:solidFill>
                <a:latin typeface="Menlo" panose="020B0609030804020204" pitchFamily="49" charset="0"/>
              </a:rPr>
              <a:t>'</a:t>
            </a:r>
            <a:r>
              <a:rPr lang="en-US" sz="1200" b="0" dirty="0">
                <a:solidFill>
                  <a:srgbClr val="000000"/>
                </a:solidFill>
                <a:latin typeface="Menlo" panose="020B0609030804020204" pitchFamily="49" charset="0"/>
              </a:rPr>
              <a:t>, </a:t>
            </a:r>
            <a:r>
              <a:rPr lang="en-US" sz="1200" b="0" dirty="0">
                <a:solidFill>
                  <a:srgbClr val="09885A"/>
                </a:solidFill>
                <a:latin typeface="Menlo" panose="020B0609030804020204" pitchFamily="49" charset="0"/>
              </a:rPr>
              <a:t>1.3</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err="1">
                <a:solidFill>
                  <a:srgbClr val="267F99"/>
                </a:solidFill>
                <a:latin typeface="Menlo" panose="020B0609030804020204" pitchFamily="49" charset="0"/>
              </a:rPr>
              <a:t>console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log</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‘Unsupported client’</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p>
          <a:p>
            <a:r>
              <a:rPr lang="en-US" sz="1200" b="0" dirty="0">
                <a:solidFill>
                  <a:srgbClr val="AF00DB"/>
                </a:solidFill>
                <a:latin typeface="Menlo" panose="020B0609030804020204" pitchFamily="49" charset="0"/>
              </a:rPr>
              <a:t>    else</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Word</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run</a:t>
            </a:r>
            <a:r>
              <a:rPr lang="en-US" sz="1200" b="0" dirty="0">
                <a:solidFill>
                  <a:srgbClr val="000000"/>
                </a:solidFill>
                <a:latin typeface="Menlo" panose="020B0609030804020204" pitchFamily="49" charset="0"/>
              </a:rPr>
              <a:t>(</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context</a:t>
            </a:r>
            <a:r>
              <a:rPr lang="en-US" sz="1200" b="0" dirty="0">
                <a:solidFill>
                  <a:srgbClr val="000000"/>
                </a:solidFill>
                <a:latin typeface="Menlo" panose="020B0609030804020204" pitchFamily="49" charset="0"/>
              </a:rPr>
              <a:t>) {</a:t>
            </a:r>
          </a:p>
          <a:p>
            <a:r>
              <a:rPr lang="en-US" sz="1200" b="0" dirty="0">
                <a:solidFill>
                  <a:srgbClr val="008000"/>
                </a:solidFill>
                <a:latin typeface="Menlo" panose="020B0609030804020204" pitchFamily="49" charset="0"/>
              </a:rPr>
              <a:t>            // Do Word stuff</a:t>
            </a:r>
            <a:endParaRPr lang="en-US" sz="1200" b="0" dirty="0">
              <a:solidFill>
                <a:srgbClr val="000000"/>
              </a:solidFill>
              <a:latin typeface="Menlo" panose="020B0609030804020204" pitchFamily="49" charset="0"/>
            </a:endParaRPr>
          </a:p>
          <a:p>
            <a:r>
              <a:rPr lang="en-US" sz="1200" b="0" dirty="0">
                <a:solidFill>
                  <a:srgbClr val="001080"/>
                </a:solidFill>
                <a:latin typeface="Menlo" panose="020B0609030804020204" pitchFamily="49" charset="0"/>
              </a:rPr>
              <a:t>            </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load</a:t>
            </a:r>
            <a:r>
              <a:rPr lang="en-US" sz="1200" b="0" dirty="0">
                <a:solidFill>
                  <a:srgbClr val="000000"/>
                </a:solidFill>
                <a:latin typeface="Menlo" panose="020B0609030804020204" pitchFamily="49" charset="0"/>
              </a:rPr>
              <a:t>(</a:t>
            </a:r>
            <a:r>
              <a:rPr lang="en-US" sz="1200" b="0" dirty="0" err="1">
                <a:solidFill>
                  <a:srgbClr val="001080"/>
                </a:solidFill>
                <a:latin typeface="Menlo" panose="020B0609030804020204" pitchFamily="49" charset="0"/>
              </a:rPr>
              <a:t>obj</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obtions</a:t>
            </a:r>
            <a:r>
              <a:rPr lang="en-US" sz="1200" b="0" dirty="0">
                <a:solidFill>
                  <a:srgbClr val="000000"/>
                </a:solidFill>
                <a:latin typeface="Menlo" panose="020B0609030804020204" pitchFamily="49" charset="0"/>
              </a:rPr>
              <a:t>);</a:t>
            </a:r>
          </a:p>
          <a:p>
            <a:r>
              <a:rPr lang="en-US" sz="1200" b="0" dirty="0">
                <a:solidFill>
                  <a:srgbClr val="AF00DB"/>
                </a:solidFill>
                <a:latin typeface="Menlo" panose="020B0609030804020204" pitchFamily="49" charset="0"/>
              </a:rPr>
              <a:t>            return</a:t>
            </a:r>
            <a:r>
              <a:rPr lang="en-US" sz="1200" b="0" dirty="0">
                <a:solidFill>
                  <a:srgbClr val="000000"/>
                </a:solidFill>
                <a:latin typeface="Menlo" panose="020B0609030804020204" pitchFamily="49" charset="0"/>
              </a:rPr>
              <a:t> </a:t>
            </a:r>
            <a:r>
              <a:rPr lang="en-US" sz="1200" b="0" dirty="0" err="1">
                <a:solidFill>
                  <a:srgbClr val="001080"/>
                </a:solidFill>
                <a:latin typeface="Menlo" panose="020B0609030804020204" pitchFamily="49" charset="0"/>
              </a:rPr>
              <a:t>context</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sync</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r>
              <a:rPr lang="en-US" sz="1200" b="0" dirty="0">
                <a:solidFill>
                  <a:srgbClr val="795E26"/>
                </a:solidFill>
                <a:latin typeface="Menlo" panose="020B0609030804020204" pitchFamily="49" charset="0"/>
              </a:rPr>
              <a:t>then</a:t>
            </a:r>
            <a:r>
              <a:rPr lang="en-US" sz="1200" b="0" dirty="0">
                <a:solidFill>
                  <a:srgbClr val="000000"/>
                </a:solidFill>
                <a:latin typeface="Menlo" panose="020B0609030804020204" pitchFamily="49" charset="0"/>
              </a:rPr>
              <a:t>(() </a:t>
            </a:r>
            <a:r>
              <a:rPr lang="en-US" sz="1200" b="0" dirty="0">
                <a:solidFill>
                  <a:srgbClr val="0000FF"/>
                </a:solidFill>
                <a:latin typeface="Menlo" panose="020B0609030804020204" pitchFamily="49" charset="0"/>
              </a:rPr>
              <a:t>=&gt;</a:t>
            </a:r>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008000"/>
                </a:solidFill>
                <a:latin typeface="Menlo" panose="020B0609030804020204" pitchFamily="49" charset="0"/>
              </a:rPr>
              <a:t>// Do more Word stuff</a:t>
            </a:r>
            <a:endParaRPr lang="en-US" sz="1200" b="0" dirty="0">
              <a:solidFill>
                <a:srgbClr val="000000"/>
              </a:solidFill>
              <a:latin typeface="Menlo" panose="020B0609030804020204" pitchFamily="49" charset="0"/>
            </a:endParaRP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r>
              <a:rPr lang="en-US" sz="1200" b="0" dirty="0">
                <a:solidFill>
                  <a:srgbClr val="795E26"/>
                </a:solidFill>
                <a:latin typeface="Menlo" panose="020B0609030804020204" pitchFamily="49" charset="0"/>
              </a:rPr>
              <a:t>catch</a:t>
            </a:r>
            <a:r>
              <a:rPr lang="en-US" sz="1200" b="0" dirty="0">
                <a:solidFill>
                  <a:srgbClr val="000000"/>
                </a:solidFill>
                <a:latin typeface="Menlo" panose="020B0609030804020204" pitchFamily="49" charset="0"/>
              </a:rPr>
              <a:t>(</a:t>
            </a:r>
            <a:r>
              <a:rPr lang="en-US" sz="1200" b="0" dirty="0">
                <a:solidFill>
                  <a:srgbClr val="0000FF"/>
                </a:solidFill>
                <a:latin typeface="Menlo" panose="020B0609030804020204" pitchFamily="49" charset="0"/>
              </a:rPr>
              <a:t>function</a:t>
            </a:r>
            <a:r>
              <a:rPr lang="en-US" sz="1200" b="0" dirty="0">
                <a:solidFill>
                  <a:srgbClr val="000000"/>
                </a:solidFill>
                <a:latin typeface="Menlo" panose="020B0609030804020204" pitchFamily="49" charset="0"/>
              </a:rPr>
              <a:t> (</a:t>
            </a:r>
            <a:r>
              <a:rPr lang="en-US" sz="1200" b="0" dirty="0">
                <a:solidFill>
                  <a:srgbClr val="001080"/>
                </a:solidFill>
                <a:latin typeface="Menlo" panose="020B0609030804020204" pitchFamily="49" charset="0"/>
              </a:rPr>
              <a:t>error</a:t>
            </a:r>
            <a:r>
              <a:rPr lang="en-US" sz="1200" b="0" dirty="0">
                <a:solidFill>
                  <a:srgbClr val="000000"/>
                </a:solidFill>
                <a:latin typeface="Menlo" panose="020B0609030804020204" pitchFamily="49" charset="0"/>
              </a:rPr>
              <a:t>) {</a:t>
            </a:r>
          </a:p>
          <a:p>
            <a:r>
              <a:rPr lang="en-US" sz="1200" b="0" dirty="0">
                <a:solidFill>
                  <a:srgbClr val="267F99"/>
                </a:solidFill>
                <a:latin typeface="Menlo" panose="020B0609030804020204" pitchFamily="49" charset="0"/>
              </a:rPr>
              <a:t>            </a:t>
            </a:r>
            <a:r>
              <a:rPr lang="en-US" sz="1200" b="0" dirty="0" err="1">
                <a:solidFill>
                  <a:srgbClr val="267F99"/>
                </a:solidFill>
                <a:latin typeface="Menlo" panose="020B0609030804020204" pitchFamily="49" charset="0"/>
              </a:rPr>
              <a:t>console</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log</a:t>
            </a:r>
            <a:r>
              <a:rPr lang="en-US" sz="1200" b="0" dirty="0">
                <a:solidFill>
                  <a:srgbClr val="000000"/>
                </a:solidFill>
                <a:latin typeface="Menlo" panose="020B0609030804020204" pitchFamily="49" charset="0"/>
              </a:rPr>
              <a:t>(</a:t>
            </a:r>
            <a:r>
              <a:rPr lang="en-US" sz="1200" b="0" dirty="0">
                <a:solidFill>
                  <a:srgbClr val="A31515"/>
                </a:solidFill>
                <a:latin typeface="Menlo" panose="020B0609030804020204" pitchFamily="49" charset="0"/>
              </a:rPr>
              <a:t>"Error: "</a:t>
            </a:r>
            <a:r>
              <a:rPr lang="en-US" sz="1200" b="0" dirty="0">
                <a:solidFill>
                  <a:srgbClr val="000000"/>
                </a:solidFill>
                <a:latin typeface="Menlo" panose="020B0609030804020204" pitchFamily="49" charset="0"/>
              </a:rPr>
              <a:t> + </a:t>
            </a:r>
            <a:r>
              <a:rPr lang="en-US" sz="1200" b="0" dirty="0" err="1">
                <a:solidFill>
                  <a:srgbClr val="267F99"/>
                </a:solidFill>
                <a:latin typeface="Menlo" panose="020B0609030804020204" pitchFamily="49" charset="0"/>
              </a:rPr>
              <a:t>JSON</a:t>
            </a:r>
            <a:r>
              <a:rPr lang="en-US" sz="1200" b="0" dirty="0" err="1">
                <a:solidFill>
                  <a:srgbClr val="000000"/>
                </a:solidFill>
                <a:latin typeface="Menlo" panose="020B0609030804020204" pitchFamily="49" charset="0"/>
              </a:rPr>
              <a:t>.</a:t>
            </a:r>
            <a:r>
              <a:rPr lang="en-US" sz="1200" b="0" dirty="0" err="1">
                <a:solidFill>
                  <a:srgbClr val="795E26"/>
                </a:solidFill>
                <a:latin typeface="Menlo" panose="020B0609030804020204" pitchFamily="49" charset="0"/>
              </a:rPr>
              <a:t>stringify</a:t>
            </a:r>
            <a:r>
              <a:rPr lang="en-US" sz="1200" b="0" dirty="0">
                <a:solidFill>
                  <a:srgbClr val="000000"/>
                </a:solidFill>
                <a:latin typeface="Menlo" panose="020B0609030804020204" pitchFamily="49" charset="0"/>
              </a:rPr>
              <a:t>(</a:t>
            </a:r>
            <a:r>
              <a:rPr lang="en-US" sz="1200" b="0" dirty="0">
                <a:solidFill>
                  <a:srgbClr val="001080"/>
                </a:solidFill>
                <a:latin typeface="Menlo" panose="020B0609030804020204" pitchFamily="49" charset="0"/>
              </a:rPr>
              <a:t>error</a:t>
            </a:r>
            <a:r>
              <a:rPr lang="en-US" sz="1200" b="0" dirty="0">
                <a:solidFill>
                  <a:srgbClr val="000000"/>
                </a:solidFill>
                <a:latin typeface="Menlo" panose="020B0609030804020204" pitchFamily="49" charset="0"/>
              </a:rPr>
              <a:t>));</a:t>
            </a:r>
          </a:p>
          <a:p>
            <a:r>
              <a:rPr lang="en-US" sz="1200" b="0" dirty="0">
                <a:solidFill>
                  <a:srgbClr val="000000"/>
                </a:solidFill>
                <a:latin typeface="Menlo" panose="020B0609030804020204" pitchFamily="49" charset="0"/>
              </a:rPr>
              <a:t>        });</a:t>
            </a:r>
          </a:p>
          <a:p>
            <a:r>
              <a:rPr lang="en-US" sz="1200" b="0" dirty="0">
                <a:solidFill>
                  <a:srgbClr val="000000"/>
                </a:solidFill>
                <a:latin typeface="Menlo" panose="020B0609030804020204" pitchFamily="49" charset="0"/>
              </a:rPr>
              <a:t>    }</a:t>
            </a:r>
          </a:p>
        </p:txBody>
      </p:sp>
      <p:grpSp>
        <p:nvGrpSpPr>
          <p:cNvPr id="91" name="Group 90">
            <a:extLst>
              <a:ext uri="{FF2B5EF4-FFF2-40B4-BE49-F238E27FC236}">
                <a16:creationId xmlns:a16="http://schemas.microsoft.com/office/drawing/2014/main" id="{347D7AC3-A58D-244D-AC5E-AFD998B74000}"/>
              </a:ext>
            </a:extLst>
          </p:cNvPr>
          <p:cNvGrpSpPr/>
          <p:nvPr/>
        </p:nvGrpSpPr>
        <p:grpSpPr>
          <a:xfrm>
            <a:off x="4655549" y="1238250"/>
            <a:ext cx="4526551" cy="349250"/>
            <a:chOff x="4655549" y="1238250"/>
            <a:chExt cx="4526551" cy="349250"/>
          </a:xfrm>
        </p:grpSpPr>
        <p:sp>
          <p:nvSpPr>
            <p:cNvPr id="56" name="Rectangle 55">
              <a:extLst>
                <a:ext uri="{FF2B5EF4-FFF2-40B4-BE49-F238E27FC236}">
                  <a16:creationId xmlns:a16="http://schemas.microsoft.com/office/drawing/2014/main" id="{AB4066EE-DD5A-1C45-AC8A-1CB33DD70528}"/>
                </a:ext>
              </a:extLst>
            </p:cNvPr>
            <p:cNvSpPr/>
            <p:nvPr/>
          </p:nvSpPr>
          <p:spPr bwMode="auto">
            <a:xfrm>
              <a:off x="5394960" y="1238250"/>
              <a:ext cx="37871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5C995DC5-F03D-5D46-AA2C-56081836AB7D}"/>
                </a:ext>
              </a:extLst>
            </p:cNvPr>
            <p:cNvCxnSpPr>
              <a:cxnSpLocks/>
            </p:cNvCxnSpPr>
            <p:nvPr/>
          </p:nvCxnSpPr>
          <p:spPr>
            <a:xfrm flipV="1">
              <a:off x="4655549" y="1409700"/>
              <a:ext cx="739411" cy="17780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C17B67BC-2FC5-924B-8EDA-66EFDE15BD34}"/>
              </a:ext>
            </a:extLst>
          </p:cNvPr>
          <p:cNvGrpSpPr/>
          <p:nvPr/>
        </p:nvGrpSpPr>
        <p:grpSpPr>
          <a:xfrm>
            <a:off x="4655549" y="1629408"/>
            <a:ext cx="7342775" cy="948691"/>
            <a:chOff x="4655549" y="1629408"/>
            <a:chExt cx="7342775" cy="948691"/>
          </a:xfrm>
        </p:grpSpPr>
        <p:sp>
          <p:nvSpPr>
            <p:cNvPr id="59" name="Rectangle 58">
              <a:extLst>
                <a:ext uri="{FF2B5EF4-FFF2-40B4-BE49-F238E27FC236}">
                  <a16:creationId xmlns:a16="http://schemas.microsoft.com/office/drawing/2014/main" id="{1297F0B2-9D41-104E-B683-1D7299EB94FA}"/>
                </a:ext>
              </a:extLst>
            </p:cNvPr>
            <p:cNvSpPr/>
            <p:nvPr/>
          </p:nvSpPr>
          <p:spPr bwMode="auto">
            <a:xfrm>
              <a:off x="5788659" y="1629408"/>
              <a:ext cx="6209665" cy="948691"/>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C230D6CD-666E-854E-B290-D8F549375FE5}"/>
                </a:ext>
              </a:extLst>
            </p:cNvPr>
            <p:cNvCxnSpPr>
              <a:cxnSpLocks/>
              <a:endCxn id="59" idx="1"/>
            </p:cNvCxnSpPr>
            <p:nvPr/>
          </p:nvCxnSpPr>
          <p:spPr>
            <a:xfrm flipV="1">
              <a:off x="4655549" y="2103754"/>
              <a:ext cx="1133110" cy="33774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CF2C73D3-1C75-EC4B-BFAB-222740BDD4CD}"/>
              </a:ext>
            </a:extLst>
          </p:cNvPr>
          <p:cNvGrpSpPr/>
          <p:nvPr/>
        </p:nvGrpSpPr>
        <p:grpSpPr>
          <a:xfrm>
            <a:off x="4688041" y="2969256"/>
            <a:ext cx="4494059" cy="2745743"/>
            <a:chOff x="4688041" y="2969256"/>
            <a:chExt cx="4494059" cy="2745743"/>
          </a:xfrm>
        </p:grpSpPr>
        <p:sp>
          <p:nvSpPr>
            <p:cNvPr id="60" name="Rectangle 59">
              <a:extLst>
                <a:ext uri="{FF2B5EF4-FFF2-40B4-BE49-F238E27FC236}">
                  <a16:creationId xmlns:a16="http://schemas.microsoft.com/office/drawing/2014/main" id="{E43FD707-0264-DE49-9B86-4B27397C5149}"/>
                </a:ext>
              </a:extLst>
            </p:cNvPr>
            <p:cNvSpPr/>
            <p:nvPr/>
          </p:nvSpPr>
          <p:spPr bwMode="auto">
            <a:xfrm>
              <a:off x="6131560" y="2969256"/>
              <a:ext cx="3050540" cy="2745743"/>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8" name="Straight Connector 67">
              <a:extLst>
                <a:ext uri="{FF2B5EF4-FFF2-40B4-BE49-F238E27FC236}">
                  <a16:creationId xmlns:a16="http://schemas.microsoft.com/office/drawing/2014/main" id="{7E3E5DE1-61D1-4B45-B6F2-7A3EBBF64354}"/>
                </a:ext>
              </a:extLst>
            </p:cNvPr>
            <p:cNvCxnSpPr>
              <a:cxnSpLocks/>
            </p:cNvCxnSpPr>
            <p:nvPr/>
          </p:nvCxnSpPr>
          <p:spPr>
            <a:xfrm>
              <a:off x="4688041" y="3258420"/>
              <a:ext cx="1443519" cy="18328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99AC4C38-C950-7E4E-8CD1-C483F68AEF9B}"/>
              </a:ext>
            </a:extLst>
          </p:cNvPr>
          <p:cNvGrpSpPr/>
          <p:nvPr/>
        </p:nvGrpSpPr>
        <p:grpSpPr>
          <a:xfrm>
            <a:off x="4655549" y="3626167"/>
            <a:ext cx="4526551" cy="500237"/>
            <a:chOff x="4655549" y="3626167"/>
            <a:chExt cx="4526551" cy="500237"/>
          </a:xfrm>
        </p:grpSpPr>
        <p:sp>
          <p:nvSpPr>
            <p:cNvPr id="61" name="Rectangle 60">
              <a:extLst>
                <a:ext uri="{FF2B5EF4-FFF2-40B4-BE49-F238E27FC236}">
                  <a16:creationId xmlns:a16="http://schemas.microsoft.com/office/drawing/2014/main" id="{3E870C6A-92B2-1540-BBBC-EA7321936D87}"/>
                </a:ext>
              </a:extLst>
            </p:cNvPr>
            <p:cNvSpPr/>
            <p:nvPr/>
          </p:nvSpPr>
          <p:spPr bwMode="auto">
            <a:xfrm>
              <a:off x="6499860" y="3626167"/>
              <a:ext cx="26822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id="{129A99B3-A046-F546-BF19-E90C236F6B15}"/>
                </a:ext>
              </a:extLst>
            </p:cNvPr>
            <p:cNvCxnSpPr>
              <a:cxnSpLocks/>
              <a:endCxn id="61" idx="1"/>
            </p:cNvCxnSpPr>
            <p:nvPr/>
          </p:nvCxnSpPr>
          <p:spPr>
            <a:xfrm flipV="1">
              <a:off x="4655549" y="3800792"/>
              <a:ext cx="1844311" cy="325612"/>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BF4F74B3-1CF2-3E4F-BB21-875B77E6AD21}"/>
              </a:ext>
            </a:extLst>
          </p:cNvPr>
          <p:cNvGrpSpPr/>
          <p:nvPr/>
        </p:nvGrpSpPr>
        <p:grpSpPr>
          <a:xfrm>
            <a:off x="4655549" y="3991924"/>
            <a:ext cx="3993151" cy="1002464"/>
            <a:chOff x="4655549" y="3991924"/>
            <a:chExt cx="3993151" cy="1002464"/>
          </a:xfrm>
        </p:grpSpPr>
        <p:sp>
          <p:nvSpPr>
            <p:cNvPr id="62" name="Rectangle 61">
              <a:extLst>
                <a:ext uri="{FF2B5EF4-FFF2-40B4-BE49-F238E27FC236}">
                  <a16:creationId xmlns:a16="http://schemas.microsoft.com/office/drawing/2014/main" id="{0E2A9558-7777-9743-A9C3-27BA60F3BA15}"/>
                </a:ext>
              </a:extLst>
            </p:cNvPr>
            <p:cNvSpPr/>
            <p:nvPr/>
          </p:nvSpPr>
          <p:spPr bwMode="auto">
            <a:xfrm>
              <a:off x="6499860" y="3991924"/>
              <a:ext cx="2148840" cy="349250"/>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a:extLst>
                <a:ext uri="{FF2B5EF4-FFF2-40B4-BE49-F238E27FC236}">
                  <a16:creationId xmlns:a16="http://schemas.microsoft.com/office/drawing/2014/main" id="{3BD47C9B-388F-4046-86FA-1D5CC38C82EA}"/>
                </a:ext>
              </a:extLst>
            </p:cNvPr>
            <p:cNvCxnSpPr>
              <a:cxnSpLocks/>
              <a:endCxn id="62" idx="1"/>
            </p:cNvCxnSpPr>
            <p:nvPr/>
          </p:nvCxnSpPr>
          <p:spPr>
            <a:xfrm flipV="1">
              <a:off x="4655549" y="4166549"/>
              <a:ext cx="1844311" cy="827839"/>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02E219DD-CA1A-4143-A356-489BD0A28F27}"/>
              </a:ext>
            </a:extLst>
          </p:cNvPr>
          <p:cNvGrpSpPr/>
          <p:nvPr/>
        </p:nvGrpSpPr>
        <p:grpSpPr>
          <a:xfrm>
            <a:off x="4655549" y="4341173"/>
            <a:ext cx="4323351" cy="1516732"/>
            <a:chOff x="4655549" y="4341173"/>
            <a:chExt cx="4323351" cy="1516732"/>
          </a:xfrm>
        </p:grpSpPr>
        <p:sp>
          <p:nvSpPr>
            <p:cNvPr id="63" name="Rectangle 62">
              <a:extLst>
                <a:ext uri="{FF2B5EF4-FFF2-40B4-BE49-F238E27FC236}">
                  <a16:creationId xmlns:a16="http://schemas.microsoft.com/office/drawing/2014/main" id="{10F17A52-655B-F74B-BB49-FC5095BA6CB7}"/>
                </a:ext>
              </a:extLst>
            </p:cNvPr>
            <p:cNvSpPr/>
            <p:nvPr/>
          </p:nvSpPr>
          <p:spPr bwMode="auto">
            <a:xfrm>
              <a:off x="6499860" y="4341173"/>
              <a:ext cx="2479040" cy="951445"/>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0EFD16C8-B9AF-D948-AE1B-B29E263D4D22}"/>
                </a:ext>
              </a:extLst>
            </p:cNvPr>
            <p:cNvCxnSpPr>
              <a:cxnSpLocks/>
              <a:endCxn id="63" idx="1"/>
            </p:cNvCxnSpPr>
            <p:nvPr/>
          </p:nvCxnSpPr>
          <p:spPr>
            <a:xfrm flipV="1">
              <a:off x="4655549" y="4816896"/>
              <a:ext cx="1844311" cy="1041009"/>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6D9C0641-09ED-5546-A133-99FABF348490}"/>
              </a:ext>
            </a:extLst>
          </p:cNvPr>
          <p:cNvGrpSpPr/>
          <p:nvPr/>
        </p:nvGrpSpPr>
        <p:grpSpPr>
          <a:xfrm>
            <a:off x="4655549" y="5712631"/>
            <a:ext cx="6301753" cy="985233"/>
            <a:chOff x="4655549" y="5712631"/>
            <a:chExt cx="6301753" cy="985233"/>
          </a:xfrm>
        </p:grpSpPr>
        <p:sp>
          <p:nvSpPr>
            <p:cNvPr id="64" name="Rectangle 63">
              <a:extLst>
                <a:ext uri="{FF2B5EF4-FFF2-40B4-BE49-F238E27FC236}">
                  <a16:creationId xmlns:a16="http://schemas.microsoft.com/office/drawing/2014/main" id="{5F1076E6-6FAB-3E42-A47E-66BA6831FB36}"/>
                </a:ext>
              </a:extLst>
            </p:cNvPr>
            <p:cNvSpPr/>
            <p:nvPr/>
          </p:nvSpPr>
          <p:spPr bwMode="auto">
            <a:xfrm>
              <a:off x="6131560" y="5712631"/>
              <a:ext cx="4825742" cy="951445"/>
            </a:xfrm>
            <a:prstGeom prst="rect">
              <a:avLst/>
            </a:prstGeom>
            <a:noFill/>
            <a:ln w="25400">
              <a:solidFill>
                <a:srgbClr val="D63C1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34A5B69D-9239-E943-89CA-8465DD0F7A8B}"/>
                </a:ext>
              </a:extLst>
            </p:cNvPr>
            <p:cNvCxnSpPr>
              <a:cxnSpLocks/>
              <a:endCxn id="64" idx="1"/>
            </p:cNvCxnSpPr>
            <p:nvPr/>
          </p:nvCxnSpPr>
          <p:spPr>
            <a:xfrm flipV="1">
              <a:off x="4655549" y="6188354"/>
              <a:ext cx="1476011" cy="509510"/>
            </a:xfrm>
            <a:prstGeom prst="line">
              <a:avLst/>
            </a:prstGeom>
            <a:ln w="25400">
              <a:solidFill>
                <a:srgbClr val="D63C18"/>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1168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9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9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par>
                          <p:cTn id="39" fill="hold">
                            <p:stCondLst>
                              <p:cond delay="0"/>
                            </p:stCondLst>
                            <p:childTnLst>
                              <p:par>
                                <p:cTn id="40" presetID="1" presetClass="exit" presetSubtype="0" fill="hold" nodeType="afterEffect">
                                  <p:stCondLst>
                                    <p:cond delay="0"/>
                                  </p:stCondLst>
                                  <p:childTnLst>
                                    <p:set>
                                      <p:cBhvr>
                                        <p:cTn id="41" dur="1" fill="hold">
                                          <p:stCondLst>
                                            <p:cond delay="0"/>
                                          </p:stCondLst>
                                        </p:cTn>
                                        <p:tgtEl>
                                          <p:spTgt spid="9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9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99"/>
                                        </p:tgtEl>
                                        <p:attrNameLst>
                                          <p:attrName>style.visibility</p:attrName>
                                        </p:attrNameLst>
                                      </p:cBhvr>
                                      <p:to>
                                        <p:strVal val="visible"/>
                                      </p:to>
                                    </p:set>
                                  </p:childTnLst>
                                </p:cTn>
                              </p:par>
                              <p:par>
                                <p:cTn id="56" presetID="1" presetClass="exit" presetSubtype="0" fill="hold" nodeType="withEffect">
                                  <p:stCondLst>
                                    <p:cond delay="0"/>
                                  </p:stCondLst>
                                  <p:childTnLst>
                                    <p:set>
                                      <p:cBhvr>
                                        <p:cTn id="57" dur="1" fill="hold">
                                          <p:stCondLst>
                                            <p:cond delay="0"/>
                                          </p:stCondLst>
                                        </p:cTn>
                                        <p:tgtEl>
                                          <p:spTgt spid="9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6" grpId="0" animBg="1"/>
      <p:bldP spid="28" grpId="0" animBg="1"/>
      <p:bldP spid="30" grpId="0" animBg="1"/>
      <p:bldP spid="32"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7109142" cy="3751796"/>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Hierarchy of a document</a:t>
            </a:r>
          </a:p>
          <a:p>
            <a:pPr lvl="0">
              <a:lnSpc>
                <a:spcPct val="90000"/>
              </a:lnSpc>
              <a:spcBef>
                <a:spcPts val="600"/>
              </a:spcBef>
            </a:pPr>
            <a:r>
              <a:rPr lang="en-US" sz="1600" dirty="0" err="1">
                <a:solidFill>
                  <a:srgbClr val="2F2F2F"/>
                </a:solidFill>
                <a:latin typeface="+mj-lt"/>
              </a:rPr>
              <a:t>Office.js</a:t>
            </a:r>
            <a:r>
              <a:rPr lang="en-US" sz="1600" dirty="0">
                <a:solidFill>
                  <a:srgbClr val="2F2F2F"/>
                </a:solidFill>
                <a:latin typeface="+mj-lt"/>
              </a:rPr>
              <a:t> provides context to a Word document through </a:t>
            </a:r>
            <a:r>
              <a:rPr lang="en-US" sz="1600" dirty="0" err="1">
                <a:solidFill>
                  <a:srgbClr val="2F2F2F"/>
                </a:solidFill>
                <a:latin typeface="+mj-lt"/>
              </a:rPr>
              <a:t>Word.run</a:t>
            </a:r>
            <a:r>
              <a:rPr lang="en-US" sz="1600" dirty="0">
                <a:solidFill>
                  <a:srgbClr val="2F2F2F"/>
                </a:solidFill>
                <a:latin typeface="+mj-lt"/>
              </a:rPr>
              <a:t> and the </a:t>
            </a:r>
            <a:r>
              <a:rPr lang="en-US" sz="1600" dirty="0" err="1">
                <a:solidFill>
                  <a:srgbClr val="2F2F2F"/>
                </a:solidFill>
                <a:latin typeface="+mj-lt"/>
              </a:rPr>
              <a:t>context.document</a:t>
            </a:r>
            <a:r>
              <a:rPr lang="en-US" sz="1600" dirty="0">
                <a:solidFill>
                  <a:srgbClr val="2F2F2F"/>
                </a:solidFill>
                <a:latin typeface="+mj-lt"/>
              </a:rPr>
              <a:t> property.</a:t>
            </a:r>
          </a:p>
          <a:p>
            <a:pPr lvl="0">
              <a:lnSpc>
                <a:spcPct val="90000"/>
              </a:lnSpc>
              <a:spcBef>
                <a:spcPts val="600"/>
              </a:spcBef>
            </a:pPr>
            <a:r>
              <a:rPr lang="en-US" sz="1600" dirty="0">
                <a:solidFill>
                  <a:srgbClr val="2F2F2F"/>
                </a:solidFill>
                <a:latin typeface="+mj-lt"/>
              </a:rPr>
              <a:t>The document contains a body, which contains a number of collections, including paragraphs, tables, and more.</a:t>
            </a:r>
          </a:p>
          <a:p>
            <a:pPr lvl="0">
              <a:lnSpc>
                <a:spcPct val="90000"/>
              </a:lnSpc>
              <a:spcBef>
                <a:spcPts val="600"/>
              </a:spcBef>
            </a:pPr>
            <a:r>
              <a:rPr lang="en-US" sz="1600" dirty="0">
                <a:solidFill>
                  <a:srgbClr val="2F2F2F"/>
                </a:solidFill>
                <a:latin typeface="+mj-lt"/>
              </a:rPr>
              <a:t>The relationships in this hierarchy are exposed as properties in the API allowing traversal up (ex: </a:t>
            </a:r>
            <a:r>
              <a:rPr lang="en-US" sz="1600" dirty="0" err="1">
                <a:solidFill>
                  <a:srgbClr val="2F2F2F"/>
                </a:solidFill>
                <a:latin typeface="+mj-lt"/>
              </a:rPr>
              <a:t>paragraph.parentBody</a:t>
            </a:r>
            <a:r>
              <a:rPr lang="en-US" sz="1600" dirty="0">
                <a:solidFill>
                  <a:srgbClr val="2F2F2F"/>
                </a:solidFill>
                <a:latin typeface="+mj-lt"/>
              </a:rPr>
              <a:t>), down (ex: </a:t>
            </a:r>
            <a:r>
              <a:rPr lang="en-US" sz="1600" dirty="0" err="1">
                <a:solidFill>
                  <a:srgbClr val="2F2F2F"/>
                </a:solidFill>
                <a:latin typeface="+mj-lt"/>
              </a:rPr>
              <a:t>body.paragraphs</a:t>
            </a:r>
            <a:r>
              <a:rPr lang="en-US" sz="1600" dirty="0">
                <a:solidFill>
                  <a:srgbClr val="2F2F2F"/>
                </a:solidFill>
                <a:latin typeface="+mj-lt"/>
              </a:rPr>
              <a:t>), and horizontal (ex: </a:t>
            </a:r>
            <a:r>
              <a:rPr lang="en-US" sz="1600" dirty="0" err="1">
                <a:solidFill>
                  <a:srgbClr val="2F2F2F"/>
                </a:solidFill>
                <a:latin typeface="+mj-lt"/>
              </a:rPr>
              <a:t>paragraph.getNext</a:t>
            </a:r>
            <a:r>
              <a:rPr lang="en-US" sz="1600" dirty="0">
                <a:solidFill>
                  <a:srgbClr val="2F2F2F"/>
                </a:solidFill>
                <a:latin typeface="+mj-lt"/>
              </a:rPr>
              <a:t>() or </a:t>
            </a:r>
            <a:r>
              <a:rPr lang="en-US" sz="1600" dirty="0" err="1">
                <a:solidFill>
                  <a:srgbClr val="2F2F2F"/>
                </a:solidFill>
                <a:latin typeface="+mj-lt"/>
              </a:rPr>
              <a:t>paragraph.getPrevious</a:t>
            </a:r>
            <a:r>
              <a:rPr lang="en-US" sz="1600" dirty="0">
                <a:solidFill>
                  <a:srgbClr val="2F2F2F"/>
                </a:solidFill>
                <a:latin typeface="+mj-lt"/>
              </a:rPr>
              <a:t>()).</a:t>
            </a:r>
            <a:endParaRPr lang="en-US" sz="1600" dirty="0">
              <a:solidFill>
                <a:srgbClr val="2F2F2F"/>
              </a:solidFill>
            </a:endParaRP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Paragraphs</a:t>
            </a:r>
          </a:p>
          <a:p>
            <a:pPr lvl="0">
              <a:lnSpc>
                <a:spcPct val="90000"/>
              </a:lnSpc>
              <a:spcBef>
                <a:spcPts val="600"/>
              </a:spcBef>
            </a:pPr>
            <a:r>
              <a:rPr lang="en-US" sz="1600" dirty="0" err="1">
                <a:solidFill>
                  <a:srgbClr val="2F2F2F"/>
                </a:solidFill>
                <a:latin typeface="Segoe UI Semibold"/>
              </a:rPr>
              <a:t>Office.js</a:t>
            </a:r>
            <a:r>
              <a:rPr lang="en-US" sz="1600" dirty="0">
                <a:solidFill>
                  <a:srgbClr val="2F2F2F"/>
                </a:solidFill>
                <a:latin typeface="Segoe UI Semibold"/>
              </a:rPr>
              <a:t> allows you to insert new paragraphs and edit/delete/clear existing paragraphs and how they appear in a document.</a:t>
            </a:r>
          </a:p>
          <a:p>
            <a:pPr lvl="0">
              <a:lnSpc>
                <a:spcPct val="90000"/>
              </a:lnSpc>
              <a:spcBef>
                <a:spcPts val="600"/>
              </a:spcBef>
            </a:pPr>
            <a:r>
              <a:rPr lang="en-US" sz="1600" dirty="0">
                <a:solidFill>
                  <a:srgbClr val="2F2F2F"/>
                </a:solidFill>
                <a:latin typeface="Segoe UI Semibold"/>
              </a:rPr>
              <a:t>Paragraphs are aware of their siblings using </a:t>
            </a:r>
            <a:r>
              <a:rPr lang="en-US" sz="1600" dirty="0" err="1">
                <a:solidFill>
                  <a:srgbClr val="2F2F2F"/>
                </a:solidFill>
                <a:latin typeface="Segoe UI Semibold"/>
              </a:rPr>
              <a:t>getNext</a:t>
            </a:r>
            <a:r>
              <a:rPr lang="en-US" sz="1600" dirty="0">
                <a:solidFill>
                  <a:srgbClr val="2F2F2F"/>
                </a:solidFill>
                <a:latin typeface="Segoe UI Semibold"/>
              </a:rPr>
              <a:t> and </a:t>
            </a:r>
            <a:r>
              <a:rPr lang="en-US" sz="1600" dirty="0" err="1">
                <a:solidFill>
                  <a:srgbClr val="2F2F2F"/>
                </a:solidFill>
                <a:latin typeface="Segoe UI Semibold"/>
              </a:rPr>
              <a:t>getPrevious</a:t>
            </a:r>
            <a:r>
              <a:rPr lang="en-US" sz="1600" dirty="0">
                <a:solidFill>
                  <a:srgbClr val="2F2F2F"/>
                </a:solidFill>
                <a:latin typeface="Segoe UI Semibold"/>
              </a:rPr>
              <a:t> operations as well as when inserting a paragraph relative to self (using “before” of “after” location).</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Text and Paragraphs</a:t>
            </a:r>
          </a:p>
        </p:txBody>
      </p:sp>
      <p:sp>
        <p:nvSpPr>
          <p:cNvPr id="3" name="Rectangle 2" descr="Diagram of the object hierarchy in Word with a document at the root, containing a single body, which contains a collection of paragraphs">
            <a:extLst>
              <a:ext uri="{FF2B5EF4-FFF2-40B4-BE49-F238E27FC236}">
                <a16:creationId xmlns:a16="http://schemas.microsoft.com/office/drawing/2014/main" id="{54F7E05E-618B-E942-AAD7-E79B457BD650}"/>
              </a:ext>
            </a:extLst>
          </p:cNvPr>
          <p:cNvSpPr/>
          <p:nvPr/>
        </p:nvSpPr>
        <p:spPr bwMode="auto">
          <a:xfrm>
            <a:off x="7848600" y="1356360"/>
            <a:ext cx="4149725" cy="515472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451AF093-DA3F-BD4C-A515-546E6E90B2C7}"/>
              </a:ext>
            </a:extLst>
          </p:cNvPr>
          <p:cNvSpPr/>
          <p:nvPr/>
        </p:nvSpPr>
        <p:spPr bwMode="auto">
          <a:xfrm>
            <a:off x="8092440" y="2026920"/>
            <a:ext cx="3657600" cy="4145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FC985373-12CB-3F48-B7A2-7B5DC23A898C}"/>
              </a:ext>
            </a:extLst>
          </p:cNvPr>
          <p:cNvSpPr/>
          <p:nvPr/>
        </p:nvSpPr>
        <p:spPr bwMode="auto">
          <a:xfrm>
            <a:off x="8252460" y="3825076"/>
            <a:ext cx="3337560" cy="103664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3E0223F-6678-0A49-8DD7-5CBD637A5FD5}"/>
              </a:ext>
            </a:extLst>
          </p:cNvPr>
          <p:cNvSpPr/>
          <p:nvPr/>
        </p:nvSpPr>
        <p:spPr bwMode="auto">
          <a:xfrm>
            <a:off x="8252460" y="2738736"/>
            <a:ext cx="3337560" cy="103664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28FEC96B-4B29-BC49-8F18-8FC4B9063C8C}"/>
              </a:ext>
            </a:extLst>
          </p:cNvPr>
          <p:cNvSpPr/>
          <p:nvPr/>
        </p:nvSpPr>
        <p:spPr bwMode="auto">
          <a:xfrm>
            <a:off x="8252460" y="4911416"/>
            <a:ext cx="3337560" cy="103664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A083437-7035-9147-BF06-EFD4AC37F876}"/>
              </a:ext>
            </a:extLst>
          </p:cNvPr>
          <p:cNvSpPr txBox="1"/>
          <p:nvPr/>
        </p:nvSpPr>
        <p:spPr>
          <a:xfrm>
            <a:off x="7844155" y="1399056"/>
            <a:ext cx="16456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document</a:t>
            </a:r>
          </a:p>
        </p:txBody>
      </p:sp>
      <p:sp>
        <p:nvSpPr>
          <p:cNvPr id="14" name="TextBox 13">
            <a:extLst>
              <a:ext uri="{FF2B5EF4-FFF2-40B4-BE49-F238E27FC236}">
                <a16:creationId xmlns:a16="http://schemas.microsoft.com/office/drawing/2014/main" id="{D916EF1E-CB35-3D4A-BA56-1D384046C79F}"/>
              </a:ext>
            </a:extLst>
          </p:cNvPr>
          <p:cNvSpPr txBox="1"/>
          <p:nvPr/>
        </p:nvSpPr>
        <p:spPr>
          <a:xfrm>
            <a:off x="8092440" y="2091823"/>
            <a:ext cx="99450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body</a:t>
            </a:r>
          </a:p>
        </p:txBody>
      </p:sp>
      <p:sp>
        <p:nvSpPr>
          <p:cNvPr id="15" name="TextBox 14">
            <a:extLst>
              <a:ext uri="{FF2B5EF4-FFF2-40B4-BE49-F238E27FC236}">
                <a16:creationId xmlns:a16="http://schemas.microsoft.com/office/drawing/2014/main" id="{88DFD468-03F4-1849-93FC-CB0C7B15A174}"/>
              </a:ext>
            </a:extLst>
          </p:cNvPr>
          <p:cNvSpPr txBox="1"/>
          <p:nvPr/>
        </p:nvSpPr>
        <p:spPr>
          <a:xfrm>
            <a:off x="8427997" y="4031342"/>
            <a:ext cx="164397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paragraph</a:t>
            </a:r>
          </a:p>
        </p:txBody>
      </p:sp>
      <p:sp>
        <p:nvSpPr>
          <p:cNvPr id="16" name="TextBox 15">
            <a:extLst>
              <a:ext uri="{FF2B5EF4-FFF2-40B4-BE49-F238E27FC236}">
                <a16:creationId xmlns:a16="http://schemas.microsoft.com/office/drawing/2014/main" id="{5671F891-DFF2-3F45-B819-882BFBFE948E}"/>
              </a:ext>
            </a:extLst>
          </p:cNvPr>
          <p:cNvSpPr txBox="1"/>
          <p:nvPr/>
        </p:nvSpPr>
        <p:spPr>
          <a:xfrm>
            <a:off x="8427997" y="2946446"/>
            <a:ext cx="164397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paragraph</a:t>
            </a:r>
          </a:p>
        </p:txBody>
      </p:sp>
      <p:sp>
        <p:nvSpPr>
          <p:cNvPr id="17" name="TextBox 16">
            <a:extLst>
              <a:ext uri="{FF2B5EF4-FFF2-40B4-BE49-F238E27FC236}">
                <a16:creationId xmlns:a16="http://schemas.microsoft.com/office/drawing/2014/main" id="{3B096D35-90F8-3E4A-B57B-B561687C7DAC}"/>
              </a:ext>
            </a:extLst>
          </p:cNvPr>
          <p:cNvSpPr txBox="1"/>
          <p:nvPr/>
        </p:nvSpPr>
        <p:spPr>
          <a:xfrm>
            <a:off x="8427997" y="5115807"/>
            <a:ext cx="164397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2"/>
                </a:solidFill>
              </a:rPr>
              <a:t>paragraph</a:t>
            </a:r>
          </a:p>
        </p:txBody>
      </p:sp>
    </p:spTree>
    <p:extLst>
      <p:ext uri="{BB962C8B-B14F-4D97-AF65-F5344CB8AC3E}">
        <p14:creationId xmlns:p14="http://schemas.microsoft.com/office/powerpoint/2010/main" val="19472755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Text and Paragraphs</a:t>
            </a:r>
          </a:p>
        </p:txBody>
      </p:sp>
      <p:sp>
        <p:nvSpPr>
          <p:cNvPr id="9" name="Text Placeholder 8"/>
          <p:cNvSpPr>
            <a:spLocks noGrp="1"/>
          </p:cNvSpPr>
          <p:nvPr>
            <p:ph type="body" sz="quarter" idx="12"/>
          </p:nvPr>
        </p:nvSpPr>
        <p:spPr>
          <a:xfrm>
            <a:off x="320040" y="1722120"/>
            <a:ext cx="11792032" cy="5559727"/>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rPr>
              <a:t>// Get document body</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rPr>
              <a:t>const</a:t>
            </a:r>
            <a:r>
              <a:rPr lang="en-US" sz="2000" b="0" dirty="0">
                <a:solidFill>
                  <a:srgbClr val="000000"/>
                </a:solidFill>
                <a:latin typeface="Consolas" panose="020B0609020204030204" pitchFamily="49" charset="0"/>
              </a:rPr>
              <a:t> </a:t>
            </a:r>
            <a:r>
              <a:rPr lang="en-US" sz="2000" b="0" dirty="0" err="1">
                <a:solidFill>
                  <a:srgbClr val="001080"/>
                </a:solidFill>
                <a:latin typeface="Consolas" panose="020B0609020204030204" pitchFamily="49" charset="0"/>
                <a:cs typeface="Consolas" panose="020B0609020204030204" pitchFamily="49" charset="0"/>
              </a:rPr>
              <a:t>docBody</a:t>
            </a:r>
            <a:r>
              <a:rPr lang="en-US" sz="2000" b="0" dirty="0">
                <a:solidFill>
                  <a:srgbClr val="000000"/>
                </a:solidFill>
                <a:latin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context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document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body</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Insert paragraph into body (location options include “Start”, “End”, “Replace”)</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docBody</a:t>
            </a:r>
            <a:r>
              <a:rPr lang="en-US" sz="2000" b="0" dirty="0" err="1">
                <a:solidFill>
                  <a:srgbClr val="000000"/>
                </a:solidFill>
                <a:latin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insertParagraph</a:t>
            </a:r>
            <a:r>
              <a:rPr lang="en-US" sz="2000" b="0" dirty="0">
                <a:solidFill>
                  <a:srgbClr val="000000"/>
                </a:solidFill>
                <a:latin typeface="Consolas" panose="020B0609020204030204" pitchFamily="49" charset="0"/>
              </a:rPr>
              <a:t>(</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rPr>
              <a:t>Hello World</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rPr>
              <a:t>Start</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Get first paragraph</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rPr>
              <a:t>const</a:t>
            </a:r>
            <a:r>
              <a:rPr lang="en-US" sz="2000" b="0" dirty="0">
                <a:solidFill>
                  <a:srgbClr val="000000"/>
                </a:solidFill>
                <a:latin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paragraph</a:t>
            </a:r>
            <a:r>
              <a:rPr lang="en-US" sz="2000" b="0" dirty="0">
                <a:solidFill>
                  <a:srgbClr val="000000"/>
                </a:solidFill>
                <a:latin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context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document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body</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paragraphs</a:t>
            </a:r>
            <a:r>
              <a:rPr lang="en-US" sz="2000" b="0" dirty="0" err="1">
                <a:solidFill>
                  <a:srgbClr val="000000"/>
                </a:solidFill>
                <a:latin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getFirst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Get second paragraph</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rPr>
              <a:t>const</a:t>
            </a:r>
            <a:r>
              <a:rPr lang="en-US" sz="2000" b="0" dirty="0">
                <a:solidFill>
                  <a:srgbClr val="000000"/>
                </a:solidFill>
                <a:latin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paragraph</a:t>
            </a:r>
            <a:r>
              <a:rPr lang="en-US" sz="2000" b="0" dirty="0">
                <a:solidFill>
                  <a:srgbClr val="000000"/>
                </a:solidFill>
                <a:latin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context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document</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body</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paragraphs</a:t>
            </a:r>
            <a:r>
              <a:rPr lang="en-US" sz="2000" b="0" dirty="0" err="1">
                <a:solidFill>
                  <a:srgbClr val="000000"/>
                </a:solidFill>
                <a:latin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getFirst</a:t>
            </a:r>
            <a:r>
              <a:rPr lang="en-US" sz="2000" b="0" dirty="0">
                <a:solidFill>
                  <a:srgbClr val="000000"/>
                </a:solidFill>
                <a:latin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getNext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Get last paragraph</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101FD"/>
                </a:solidFill>
                <a:latin typeface="Consolas" panose="020B0609020204030204" pitchFamily="49" charset="0"/>
              </a:rPr>
              <a:t>const</a:t>
            </a:r>
            <a:r>
              <a:rPr lang="en-US" sz="2000" b="0" dirty="0">
                <a:solidFill>
                  <a:srgbClr val="000000"/>
                </a:solidFill>
                <a:latin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paragraph</a:t>
            </a:r>
            <a:r>
              <a:rPr lang="en-US" sz="2000" b="0" dirty="0">
                <a:solidFill>
                  <a:srgbClr val="000000"/>
                </a:solidFill>
                <a:latin typeface="Consolas" panose="020B0609020204030204" pitchFamily="49" charset="0"/>
              </a:rPr>
              <a:t> = </a:t>
            </a:r>
            <a:r>
              <a:rPr lang="en-US" sz="2000" b="0" dirty="0" err="1">
                <a:solidFill>
                  <a:srgbClr val="000000"/>
                </a:solidFill>
                <a:latin typeface="Consolas" panose="020B0609020204030204" pitchFamily="49" charset="0"/>
              </a:rPr>
              <a:t>context.document.body.paragraphs.</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getLast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Insert paragraph after current (location options include “Before”, “After”)</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insertParagraph</a:t>
            </a:r>
            <a:r>
              <a:rPr lang="en-US" sz="2000" b="0" dirty="0">
                <a:solidFill>
                  <a:srgbClr val="000000"/>
                </a:solidFill>
                <a:latin typeface="Consolas" panose="020B0609020204030204" pitchFamily="49" charset="0"/>
              </a:rPr>
              <a:t>(</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rPr>
              <a:t>Hello World</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rPr>
              <a:t>After</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endParaRPr lang="en-US" sz="2000" b="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40200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Text and Paragraphs (cont.)</a:t>
            </a:r>
          </a:p>
        </p:txBody>
      </p:sp>
      <p:sp>
        <p:nvSpPr>
          <p:cNvPr id="9" name="Text Placeholder 8"/>
          <p:cNvSpPr>
            <a:spLocks noGrp="1"/>
          </p:cNvSpPr>
          <p:nvPr>
            <p:ph type="body" sz="quarter" idx="12"/>
          </p:nvPr>
        </p:nvSpPr>
        <p:spPr>
          <a:xfrm>
            <a:off x="320040" y="1722120"/>
            <a:ext cx="11792032" cy="5421484"/>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 Clear contents of paragraph</a:t>
            </a:r>
            <a:endParaRPr lang="en-US" sz="2000" b="0" dirty="0">
              <a:solidFill>
                <a:srgbClr val="0101FD"/>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clear</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 Deletes the first paragraph</a:t>
            </a:r>
            <a:endParaRPr lang="en-US" sz="2000" b="0" dirty="0">
              <a:solidFill>
                <a:srgbClr val="0101FD"/>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paragraphs</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items</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0</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795E26"/>
                </a:solidFill>
                <a:latin typeface="Consolas" panose="020B0609020204030204" pitchFamily="49" charset="0"/>
                <a:ea typeface="Menlo" panose="020B0609030804020204" pitchFamily="49" charset="0"/>
                <a:cs typeface="Consolas" panose="020B0609020204030204" pitchFamily="49" charset="0"/>
              </a:rPr>
              <a:t>delete</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 Inserts page break after paragraph</a:t>
            </a:r>
            <a:endParaRPr lang="en-US" sz="2000" b="0" dirty="0">
              <a:solidFill>
                <a:srgbClr val="0101FD"/>
              </a:solidFill>
              <a:latin typeface="Consolas" panose="020B0609020204030204" pitchFamily="49" charset="0"/>
              <a:ea typeface="Menlo" panose="020B0609030804020204" pitchFamily="49" charset="0"/>
              <a:cs typeface="Consolas" panose="020B0609020204030204" pitchFamily="49" charset="0"/>
            </a:endParaRPr>
          </a:p>
          <a:p>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insertBreak</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'page'</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'After'</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endPar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 Iterate paragraphs</a:t>
            </a:r>
            <a:endParaRPr lang="en-US" sz="2000" b="0" dirty="0">
              <a:solidFill>
                <a:srgbClr val="0101FD"/>
              </a:solidFill>
              <a:latin typeface="Consolas" panose="020B0609020204030204" pitchFamily="49" charset="0"/>
              <a:ea typeface="Menlo" panose="020B0609030804020204" pitchFamily="49" charset="0"/>
              <a:cs typeface="Consolas" panose="020B0609020204030204" pitchFamily="49" charset="0"/>
            </a:endParaRPr>
          </a:p>
          <a:p>
            <a:pPr>
              <a:lnSpc>
                <a:spcPct val="80000"/>
              </a:lnSpc>
              <a:spcBef>
                <a:spcPts val="300"/>
              </a:spcBef>
            </a:pPr>
            <a:r>
              <a:rPr lang="en-US" sz="2000" b="0" dirty="0" err="1">
                <a:solidFill>
                  <a:srgbClr val="0000FF"/>
                </a:solidFill>
                <a:latin typeface="Consolas" panose="020B0609020204030204" pitchFamily="49" charset="0"/>
                <a:ea typeface="Menlo" panose="020B0609030804020204" pitchFamily="49" charset="0"/>
                <a:cs typeface="Consolas" panose="020B0609020204030204" pitchFamily="49" charset="0"/>
              </a:rPr>
              <a:t>const</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a:solidFill>
                  <a:srgbClr val="001080"/>
                </a:solidFill>
                <a:latin typeface="Consolas" panose="020B0609020204030204" pitchFamily="49" charset="0"/>
                <a:ea typeface="Menlo" panose="020B0609030804020204" pitchFamily="49" charset="0"/>
                <a:cs typeface="Consolas" panose="020B0609020204030204" pitchFamily="49" charset="0"/>
              </a:rPr>
              <a:t>paragraphs</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 </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context</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document</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body</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paragraphs</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p>
          <a:p>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context</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load</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1080"/>
                </a:solidFill>
                <a:latin typeface="Consolas" panose="020B0609020204030204" pitchFamily="49" charset="0"/>
                <a:ea typeface="Menlo" panose="020B0609030804020204" pitchFamily="49" charset="0"/>
                <a:cs typeface="Consolas" panose="020B0609020204030204" pitchFamily="49" charset="0"/>
              </a:rPr>
              <a:t>paragraphs</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'text'</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p>
          <a:p>
            <a:r>
              <a:rPr lang="en-US" sz="2000" b="0" dirty="0">
                <a:solidFill>
                  <a:srgbClr val="AF00DB"/>
                </a:solidFill>
                <a:latin typeface="Consolas" panose="020B0609020204030204" pitchFamily="49" charset="0"/>
                <a:ea typeface="Menlo" panose="020B0609030804020204" pitchFamily="49" charset="0"/>
                <a:cs typeface="Consolas" panose="020B0609020204030204" pitchFamily="49" charset="0"/>
              </a:rPr>
              <a:t>return</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context</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sync</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795E26"/>
                </a:solidFill>
                <a:latin typeface="Consolas" panose="020B0609020204030204" pitchFamily="49" charset="0"/>
                <a:ea typeface="Menlo" panose="020B0609030804020204" pitchFamily="49" charset="0"/>
                <a:cs typeface="Consolas" panose="020B0609020204030204" pitchFamily="49" charset="0"/>
              </a:rPr>
              <a:t>then</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a:solidFill>
                  <a:srgbClr val="0000FF"/>
                </a:solidFill>
                <a:latin typeface="Consolas" panose="020B0609020204030204" pitchFamily="49" charset="0"/>
                <a:ea typeface="Menlo" panose="020B0609030804020204" pitchFamily="49" charset="0"/>
                <a:cs typeface="Consolas" panose="020B0609020204030204" pitchFamily="49" charset="0"/>
              </a:rPr>
              <a:t>=&gt;</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p>
          <a:p>
            <a:r>
              <a:rPr lang="en-US" sz="2000" b="0" dirty="0">
                <a:solidFill>
                  <a:srgbClr val="AF00DB"/>
                </a:solidFill>
                <a:latin typeface="Consolas" panose="020B0609020204030204" pitchFamily="49" charset="0"/>
                <a:ea typeface="Menlo" panose="020B0609030804020204" pitchFamily="49" charset="0"/>
                <a:cs typeface="Consolas" panose="020B0609020204030204" pitchFamily="49" charset="0"/>
              </a:rPr>
              <a:t>    for</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err="1">
                <a:solidFill>
                  <a:srgbClr val="0000FF"/>
                </a:solidFill>
                <a:latin typeface="Consolas" panose="020B0609020204030204" pitchFamily="49" charset="0"/>
                <a:ea typeface="Menlo" panose="020B0609030804020204" pitchFamily="49" charset="0"/>
                <a:cs typeface="Consolas" panose="020B0609020204030204" pitchFamily="49" charset="0"/>
              </a:rPr>
              <a:t>var</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i</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 </a:t>
            </a:r>
            <a:r>
              <a:rPr lang="en-US" sz="2000" b="0" dirty="0">
                <a:solidFill>
                  <a:srgbClr val="09885A"/>
                </a:solidFill>
                <a:latin typeface="Consolas" panose="020B0609020204030204" pitchFamily="49" charset="0"/>
                <a:ea typeface="Menlo" panose="020B0609030804020204" pitchFamily="49" charset="0"/>
                <a:cs typeface="Consolas" panose="020B0609020204030204" pitchFamily="49" charset="0"/>
              </a:rPr>
              <a:t>0</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i</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&lt; </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paragraphs</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items</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length</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err="1">
                <a:solidFill>
                  <a:srgbClr val="001080"/>
                </a:solidFill>
                <a:latin typeface="Consolas" panose="020B0609020204030204" pitchFamily="49" charset="0"/>
                <a:cs typeface="Consolas" panose="020B0609020204030204" pitchFamily="49" charset="0"/>
              </a:rPr>
              <a:t>i</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p>
          <a:p>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 do something with paragraph (</a:t>
            </a:r>
            <a:r>
              <a:rPr lang="en-US" sz="2000" b="0" dirty="0" err="1">
                <a:solidFill>
                  <a:srgbClr val="008000"/>
                </a:solidFill>
                <a:latin typeface="Consolas" panose="020B0609020204030204" pitchFamily="49" charset="0"/>
                <a:ea typeface="Menlo" panose="020B0609030804020204" pitchFamily="49" charset="0"/>
                <a:cs typeface="Consolas" panose="020B0609020204030204" pitchFamily="49" charset="0"/>
              </a:rPr>
              <a:t>paragraphs.items</a:t>
            </a: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8000"/>
                </a:solidFill>
                <a:latin typeface="Consolas" panose="020B0609020204030204" pitchFamily="49" charset="0"/>
                <a:ea typeface="Menlo" panose="020B0609030804020204" pitchFamily="49" charset="0"/>
                <a:cs typeface="Consolas" panose="020B0609020204030204" pitchFamily="49" charset="0"/>
              </a:rPr>
              <a:t>i</a:t>
            </a:r>
            <a:r>
              <a:rPr lang="en-US" sz="2000" b="0" dirty="0">
                <a:solidFill>
                  <a:srgbClr val="008000"/>
                </a:solidFill>
                <a:latin typeface="Consolas" panose="020B0609020204030204" pitchFamily="49" charset="0"/>
                <a:ea typeface="Menlo" panose="020B0609030804020204" pitchFamily="49" charset="0"/>
                <a:cs typeface="Consolas" panose="020B0609020204030204" pitchFamily="49" charset="0"/>
              </a:rPr>
              <a:t>])</a:t>
            </a:r>
            <a:endPar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endParaRPr>
          </a:p>
          <a:p>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    }</a:t>
            </a:r>
          </a:p>
          <a:p>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795E26"/>
                </a:solidFill>
                <a:latin typeface="Consolas" panose="020B0609020204030204" pitchFamily="49" charset="0"/>
                <a:ea typeface="Menlo" panose="020B0609030804020204" pitchFamily="49" charset="0"/>
                <a:cs typeface="Consolas" panose="020B0609020204030204" pitchFamily="49" charset="0"/>
              </a:rPr>
              <a:t>then</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context</a:t>
            </a:r>
            <a:r>
              <a:rPr lang="en-US" sz="2000" b="0" dirty="0" err="1">
                <a:solidFill>
                  <a:srgbClr val="000000"/>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001080"/>
                </a:solidFill>
                <a:latin typeface="Consolas" panose="020B0609020204030204" pitchFamily="49" charset="0"/>
                <a:ea typeface="Menlo" panose="020B0609030804020204" pitchFamily="49" charset="0"/>
                <a:cs typeface="Consolas" panose="020B0609020204030204" pitchFamily="49" charset="0"/>
              </a:rPr>
              <a:t>sync</a:t>
            </a:r>
            <a:r>
              <a:rPr lang="en-US" sz="2000" b="0" dirty="0">
                <a:solidFill>
                  <a:srgbClr val="000000"/>
                </a:solidFill>
                <a:latin typeface="Consolas" panose="020B0609020204030204" pitchFamily="49" charset="0"/>
                <a:ea typeface="Menlo" panose="020B0609030804020204" pitchFamily="49" charset="0"/>
                <a:cs typeface="Consolas" panose="020B0609020204030204" pitchFamily="49" charset="0"/>
              </a:rPr>
              <a:t>);</a:t>
            </a:r>
          </a:p>
        </p:txBody>
      </p:sp>
    </p:spTree>
    <p:extLst>
      <p:ext uri="{BB962C8B-B14F-4D97-AF65-F5344CB8AC3E}">
        <p14:creationId xmlns:p14="http://schemas.microsoft.com/office/powerpoint/2010/main" val="34400084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9" y="1500487"/>
            <a:ext cx="6758622" cy="477977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Styles</a:t>
            </a:r>
          </a:p>
          <a:p>
            <a:pPr lvl="0">
              <a:lnSpc>
                <a:spcPct val="90000"/>
              </a:lnSpc>
              <a:spcBef>
                <a:spcPts val="600"/>
              </a:spcBef>
            </a:pPr>
            <a:r>
              <a:rPr lang="en-US" sz="1600" dirty="0">
                <a:solidFill>
                  <a:srgbClr val="2F2F2F"/>
                </a:solidFill>
                <a:latin typeface="+mj-lt"/>
              </a:rPr>
              <a:t>Styles in Microsoft Word are similar to a CSS class in HTML. They provide a pre-configured and reusable set of formatting to be applied to a paragraph or range of text.</a:t>
            </a:r>
          </a:p>
          <a:p>
            <a:pPr lvl="0">
              <a:lnSpc>
                <a:spcPct val="90000"/>
              </a:lnSpc>
              <a:spcBef>
                <a:spcPts val="600"/>
              </a:spcBef>
            </a:pPr>
            <a:r>
              <a:rPr lang="en-US" sz="1600" dirty="0" err="1">
                <a:solidFill>
                  <a:srgbClr val="2F2F2F"/>
                </a:solidFill>
                <a:latin typeface="+mj-lt"/>
              </a:rPr>
              <a:t>Office.js</a:t>
            </a:r>
            <a:r>
              <a:rPr lang="en-US" sz="1600" dirty="0">
                <a:solidFill>
                  <a:srgbClr val="2F2F2F"/>
                </a:solidFill>
                <a:latin typeface="+mj-lt"/>
              </a:rPr>
              <a:t> can apply both out of the box styles and custom styles to paragraphs and ranges of text.</a:t>
            </a:r>
            <a:endParaRPr lang="en-US" sz="1600" dirty="0">
              <a:solidFill>
                <a:srgbClr val="2F2F2F"/>
              </a:solidFill>
            </a:endParaRP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Fonts</a:t>
            </a:r>
          </a:p>
          <a:p>
            <a:pPr lvl="0">
              <a:lnSpc>
                <a:spcPct val="90000"/>
              </a:lnSpc>
              <a:spcBef>
                <a:spcPts val="600"/>
              </a:spcBef>
            </a:pPr>
            <a:r>
              <a:rPr lang="en-US" sz="1600" dirty="0">
                <a:solidFill>
                  <a:srgbClr val="2F2F2F"/>
                </a:solidFill>
                <a:latin typeface="Segoe UI Semibold"/>
              </a:rPr>
              <a:t>Modifying a font is similar to applying an inline style in HTML.</a:t>
            </a:r>
          </a:p>
          <a:p>
            <a:pPr lvl="0">
              <a:lnSpc>
                <a:spcPct val="90000"/>
              </a:lnSpc>
              <a:spcBef>
                <a:spcPts val="600"/>
              </a:spcBef>
            </a:pPr>
            <a:r>
              <a:rPr lang="en-US" sz="1600" dirty="0">
                <a:solidFill>
                  <a:srgbClr val="2F2F2F"/>
                </a:solidFill>
                <a:latin typeface="Segoe UI Semibold"/>
              </a:rPr>
              <a:t>Setting a font allows you to manipulate the font family, weight, size, colors, and more.</a:t>
            </a:r>
          </a:p>
          <a:p>
            <a:pPr lvl="0">
              <a:lnSpc>
                <a:spcPct val="90000"/>
              </a:lnSpc>
              <a:spcBef>
                <a:spcPts val="600"/>
              </a:spcBef>
            </a:pPr>
            <a:r>
              <a:rPr lang="en-US" sz="1600" dirty="0">
                <a:solidFill>
                  <a:srgbClr val="2F2F2F"/>
                </a:solidFill>
                <a:latin typeface="Segoe UI Semibold"/>
              </a:rPr>
              <a:t>Like styles, fonts can be applied to an entire paragraph or range of text.</a:t>
            </a:r>
          </a:p>
          <a:p>
            <a:pPr lvl="0">
              <a:lnSpc>
                <a:spcPct val="90000"/>
              </a:lnSpc>
              <a:spcBef>
                <a:spcPts val="600"/>
              </a:spcBef>
            </a:pPr>
            <a:endParaRPr lang="en-US" sz="1600" b="1" dirty="0">
              <a:solidFill>
                <a:srgbClr val="D83B01"/>
              </a:solidFill>
              <a:latin typeface="Segoe UI Semibold"/>
            </a:endParaRPr>
          </a:p>
          <a:p>
            <a:pPr lvl="0">
              <a:lnSpc>
                <a:spcPct val="90000"/>
              </a:lnSpc>
              <a:spcBef>
                <a:spcPts val="600"/>
              </a:spcBef>
            </a:pPr>
            <a:r>
              <a:rPr lang="en-US" b="1" dirty="0">
                <a:solidFill>
                  <a:srgbClr val="D83B01"/>
                </a:solidFill>
                <a:latin typeface="Segoe UI Semibold"/>
              </a:rPr>
              <a:t>Paragraph formatting</a:t>
            </a:r>
          </a:p>
          <a:p>
            <a:pPr lvl="0">
              <a:lnSpc>
                <a:spcPct val="90000"/>
              </a:lnSpc>
              <a:spcBef>
                <a:spcPts val="600"/>
              </a:spcBef>
            </a:pPr>
            <a:r>
              <a:rPr lang="en-US" sz="1600" dirty="0">
                <a:solidFill>
                  <a:srgbClr val="2F2F2F"/>
                </a:solidFill>
                <a:latin typeface="Segoe UI Semibold"/>
              </a:rPr>
              <a:t>In addition to styles and fonts, paragraphs offer additional formatting through </a:t>
            </a:r>
            <a:r>
              <a:rPr lang="en-US" sz="1600" dirty="0" err="1">
                <a:solidFill>
                  <a:srgbClr val="2F2F2F"/>
                </a:solidFill>
                <a:latin typeface="Segoe UI Semibold"/>
              </a:rPr>
              <a:t>Office.js</a:t>
            </a:r>
            <a:r>
              <a:rPr lang="en-US" sz="1600" dirty="0">
                <a:solidFill>
                  <a:srgbClr val="2F2F2F"/>
                </a:solidFill>
                <a:latin typeface="Segoe UI Semibold"/>
              </a:rPr>
              <a:t> such as alignment, indention, and line spacing.</a:t>
            </a: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Styles and Formatting</a:t>
            </a:r>
          </a:p>
        </p:txBody>
      </p:sp>
      <p:pic>
        <p:nvPicPr>
          <p:cNvPr id="3" name="Picture 2" descr="Screen shot of the built-in and custom styles available through the Word ribbon">
            <a:extLst>
              <a:ext uri="{FF2B5EF4-FFF2-40B4-BE49-F238E27FC236}">
                <a16:creationId xmlns:a16="http://schemas.microsoft.com/office/drawing/2014/main" id="{5C345073-E568-B54C-94EA-A0F99632CF53}"/>
              </a:ext>
            </a:extLst>
          </p:cNvPr>
          <p:cNvPicPr>
            <a:picLocks noChangeAspect="1"/>
          </p:cNvPicPr>
          <p:nvPr/>
        </p:nvPicPr>
        <p:blipFill>
          <a:blip r:embed="rId3"/>
          <a:stretch>
            <a:fillRect/>
          </a:stretch>
        </p:blipFill>
        <p:spPr>
          <a:xfrm>
            <a:off x="7518927" y="1500487"/>
            <a:ext cx="4266674" cy="2469040"/>
          </a:xfrm>
          <a:prstGeom prst="rect">
            <a:avLst/>
          </a:prstGeom>
        </p:spPr>
      </p:pic>
      <p:pic>
        <p:nvPicPr>
          <p:cNvPr id="4" name="Picture 3" descr="Sceen shot of the font authoring tools in the Word ribbon">
            <a:extLst>
              <a:ext uri="{FF2B5EF4-FFF2-40B4-BE49-F238E27FC236}">
                <a16:creationId xmlns:a16="http://schemas.microsoft.com/office/drawing/2014/main" id="{B5ED2A62-8DFE-A64B-B08A-CDEF9523151D}"/>
              </a:ext>
            </a:extLst>
          </p:cNvPr>
          <p:cNvPicPr>
            <a:picLocks noChangeAspect="1"/>
          </p:cNvPicPr>
          <p:nvPr/>
        </p:nvPicPr>
        <p:blipFill>
          <a:blip r:embed="rId4"/>
          <a:stretch>
            <a:fillRect/>
          </a:stretch>
        </p:blipFill>
        <p:spPr>
          <a:xfrm>
            <a:off x="7518927" y="4426073"/>
            <a:ext cx="4266674" cy="864137"/>
          </a:xfrm>
          <a:prstGeom prst="rect">
            <a:avLst/>
          </a:prstGeom>
        </p:spPr>
      </p:pic>
    </p:spTree>
    <p:extLst>
      <p:ext uri="{BB962C8B-B14F-4D97-AF65-F5344CB8AC3E}">
        <p14:creationId xmlns:p14="http://schemas.microsoft.com/office/powerpoint/2010/main" val="29465682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0" y="1463041"/>
            <a:ext cx="12436475" cy="553148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Styles and Formatting</a:t>
            </a:r>
          </a:p>
        </p:txBody>
      </p:sp>
      <p:sp>
        <p:nvSpPr>
          <p:cNvPr id="9" name="Text Placeholder 8"/>
          <p:cNvSpPr>
            <a:spLocks noGrp="1"/>
          </p:cNvSpPr>
          <p:nvPr>
            <p:ph type="body" sz="quarter" idx="12"/>
          </p:nvPr>
        </p:nvSpPr>
        <p:spPr>
          <a:xfrm>
            <a:off x="320040" y="1722120"/>
            <a:ext cx="11792032" cy="5298117"/>
          </a:xfrm>
          <a:ln>
            <a:noFill/>
          </a:ln>
        </p:spPr>
        <p:txBody>
          <a:bodyPr lIns="91440" tIns="91440" rIns="91440" bIns="91440"/>
          <a:lstStyle/>
          <a:p>
            <a:pPr>
              <a:lnSpc>
                <a:spcPct val="80000"/>
              </a:lnSpc>
              <a:spcBef>
                <a:spcPts val="300"/>
              </a:spcBef>
            </a:pPr>
            <a:r>
              <a:rPr lang="en-US" sz="2000" b="0" dirty="0">
                <a:solidFill>
                  <a:srgbClr val="008000"/>
                </a:solidFill>
                <a:latin typeface="Consolas" panose="020B0609020204030204" pitchFamily="49" charset="0"/>
              </a:rPr>
              <a:t>// Apply a known style to paragraph</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styleBuiltIn</a:t>
            </a:r>
            <a:r>
              <a:rPr lang="en-US" sz="2000" b="0" dirty="0">
                <a:solidFill>
                  <a:srgbClr val="000000"/>
                </a:solidFill>
                <a:latin typeface="Consolas" panose="020B0609020204030204" pitchFamily="49" charset="0"/>
              </a:rPr>
              <a:t> = </a:t>
            </a:r>
            <a:r>
              <a:rPr lang="en-US" sz="2000" b="0" dirty="0" err="1">
                <a:solidFill>
                  <a:srgbClr val="001080"/>
                </a:solidFill>
                <a:latin typeface="Consolas" panose="020B0609020204030204" pitchFamily="49" charset="0"/>
                <a:cs typeface="Consolas" panose="020B0609020204030204" pitchFamily="49" charset="0"/>
              </a:rPr>
              <a:t>Word</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Style</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intenseReference</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Apply a custom style to paragraph</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style</a:t>
            </a:r>
            <a:r>
              <a:rPr lang="en-US" sz="2000" b="0" dirty="0">
                <a:solidFill>
                  <a:srgbClr val="000000"/>
                </a:solidFill>
                <a:latin typeface="Consolas" panose="020B0609020204030204" pitchFamily="49" charset="0"/>
              </a:rPr>
              <a:t> =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err="1">
                <a:solidFill>
                  <a:srgbClr val="A31515"/>
                </a:solidFill>
                <a:latin typeface="Consolas" panose="020B0609020204030204" pitchFamily="49" charset="0"/>
                <a:ea typeface="Menlo" panose="020B0609030804020204" pitchFamily="49" charset="0"/>
                <a:cs typeface="Consolas" panose="020B0609020204030204" pitchFamily="49" charset="0"/>
              </a:rPr>
              <a:t>MyCustomStyle</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Set paragraph alignment (valid values “left”, “centered”, “right”, “justified”)</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paragraph</a:t>
            </a:r>
            <a:r>
              <a:rPr lang="en-US" sz="2000" b="0" dirty="0" err="1">
                <a:solidFill>
                  <a:srgbClr val="000000"/>
                </a:solidFill>
                <a:latin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alignment</a:t>
            </a:r>
            <a:r>
              <a:rPr lang="en-US" sz="2000" b="0" dirty="0">
                <a:solidFill>
                  <a:srgbClr val="000000"/>
                </a:solidFill>
                <a:latin typeface="Consolas" panose="020B0609020204030204" pitchFamily="49" charset="0"/>
              </a:rPr>
              <a:t> =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'centered'</a:t>
            </a:r>
            <a:r>
              <a:rPr lang="en-US" sz="2000" b="0" dirty="0">
                <a:solidFill>
                  <a:srgbClr val="000000"/>
                </a:solidFill>
                <a:latin typeface="Consolas" panose="020B0609020204030204" pitchFamily="49" charset="0"/>
              </a:rPr>
              <a:t>;</a:t>
            </a:r>
          </a:p>
          <a:p>
            <a:pPr>
              <a:lnSpc>
                <a:spcPct val="80000"/>
              </a:lnSpc>
              <a:spcBef>
                <a:spcPts val="300"/>
              </a:spcBef>
            </a:pPr>
            <a:endParaRPr lang="en-US" sz="2000" b="0" dirty="0">
              <a:solidFill>
                <a:srgbClr val="000000"/>
              </a:solidFill>
              <a:latin typeface="Consolas" panose="020B0609020204030204" pitchFamily="49" charset="0"/>
            </a:endParaRPr>
          </a:p>
          <a:p>
            <a:pPr>
              <a:lnSpc>
                <a:spcPct val="80000"/>
              </a:lnSpc>
              <a:spcBef>
                <a:spcPts val="300"/>
              </a:spcBef>
            </a:pPr>
            <a:r>
              <a:rPr lang="en-US" sz="2000" b="0" dirty="0">
                <a:solidFill>
                  <a:srgbClr val="008000"/>
                </a:solidFill>
                <a:latin typeface="Consolas" panose="020B0609020204030204" pitchFamily="49" charset="0"/>
              </a:rPr>
              <a:t>// Change font of a range</a:t>
            </a:r>
            <a:endParaRPr lang="en-US" sz="2000" b="0" dirty="0">
              <a:solidFill>
                <a:srgbClr val="0101FD"/>
              </a:solidFill>
              <a:latin typeface="Consolas" panose="020B0609020204030204" pitchFamily="49" charset="0"/>
            </a:endParaRPr>
          </a:p>
          <a:p>
            <a:pPr>
              <a:lnSpc>
                <a:spcPct val="80000"/>
              </a:lnSpc>
              <a:spcBef>
                <a:spcPts val="300"/>
              </a:spcBef>
            </a:pPr>
            <a:r>
              <a:rPr lang="en-US" sz="2000" b="0" dirty="0" err="1">
                <a:solidFill>
                  <a:srgbClr val="001080"/>
                </a:solidFill>
                <a:latin typeface="Consolas" panose="020B0609020204030204" pitchFamily="49" charset="0"/>
                <a:cs typeface="Consolas" panose="020B0609020204030204" pitchFamily="49" charset="0"/>
              </a:rPr>
              <a:t>range</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001080"/>
                </a:solidFill>
                <a:latin typeface="Consolas" panose="020B0609020204030204" pitchFamily="49" charset="0"/>
                <a:cs typeface="Consolas" panose="020B0609020204030204" pitchFamily="49" charset="0"/>
              </a:rPr>
              <a:t>font</a:t>
            </a:r>
            <a:r>
              <a:rPr lang="en-US" sz="2000" b="0" dirty="0" err="1">
                <a:solidFill>
                  <a:srgbClr val="000000"/>
                </a:solidFill>
                <a:latin typeface="Consolas" panose="020B0609020204030204" pitchFamily="49" charset="0"/>
                <a:cs typeface="Consolas" panose="020B0609020204030204" pitchFamily="49" charset="0"/>
              </a:rPr>
              <a:t>.</a:t>
            </a:r>
            <a:r>
              <a:rPr lang="en-US" sz="2000" b="0" dirty="0" err="1">
                <a:solidFill>
                  <a:srgbClr val="795E26"/>
                </a:solidFill>
                <a:latin typeface="Consolas" panose="020B0609020204030204" pitchFamily="49" charset="0"/>
                <a:ea typeface="Menlo" panose="020B0609030804020204" pitchFamily="49" charset="0"/>
                <a:cs typeface="Consolas" panose="020B0609020204030204" pitchFamily="49" charset="0"/>
              </a:rPr>
              <a:t>set</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1080"/>
                </a:solidFill>
                <a:latin typeface="Consolas" panose="020B0609020204030204" pitchFamily="49" charset="0"/>
                <a:cs typeface="Consolas" panose="020B0609020204030204" pitchFamily="49" charset="0"/>
              </a:rPr>
              <a:t>    name:</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Courier New</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1080"/>
                </a:solidFill>
                <a:latin typeface="Consolas" panose="020B0609020204030204" pitchFamily="49" charset="0"/>
                <a:cs typeface="Consolas" panose="020B0609020204030204" pitchFamily="49" charset="0"/>
              </a:rPr>
              <a:t>    bold:</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true</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01080"/>
                </a:solidFill>
                <a:latin typeface="Consolas" panose="020B0609020204030204" pitchFamily="49" charset="0"/>
                <a:cs typeface="Consolas" panose="020B0609020204030204" pitchFamily="49" charset="0"/>
              </a:rPr>
              <a:t>    size:</a:t>
            </a: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9885A"/>
                </a:solidFill>
                <a:latin typeface="Consolas" panose="020B0609020204030204" pitchFamily="49" charset="0"/>
                <a:cs typeface="Consolas" panose="020B0609020204030204" pitchFamily="49" charset="0"/>
              </a:rPr>
              <a:t>18</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9885A"/>
                </a:solidFill>
                <a:latin typeface="Consolas" panose="020B0609020204030204" pitchFamily="49" charset="0"/>
                <a:cs typeface="Consolas" panose="020B0609020204030204" pitchFamily="49" charset="0"/>
              </a:rPr>
              <a:t>    </a:t>
            </a:r>
            <a:r>
              <a:rPr lang="en-US" sz="2000" b="0" dirty="0">
                <a:solidFill>
                  <a:srgbClr val="001080"/>
                </a:solidFill>
                <a:latin typeface="Consolas" panose="020B0609020204030204" pitchFamily="49" charset="0"/>
                <a:cs typeface="Consolas" panose="020B0609020204030204" pitchFamily="49" charset="0"/>
              </a:rPr>
              <a:t>color: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#0000ff</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000000"/>
                </a:solidFill>
                <a:latin typeface="Consolas" panose="020B0609020204030204" pitchFamily="49" charset="0"/>
                <a:cs typeface="Consolas" panose="020B0609020204030204" pitchFamily="49" charset="0"/>
              </a:rPr>
              <a:t>,</a:t>
            </a:r>
          </a:p>
          <a:p>
            <a:r>
              <a:rPr lang="en-US" sz="2000" b="0" dirty="0">
                <a:solidFill>
                  <a:srgbClr val="09885A"/>
                </a:solidFill>
                <a:latin typeface="Consolas" panose="020B0609020204030204" pitchFamily="49" charset="0"/>
                <a:cs typeface="Consolas" panose="020B0609020204030204" pitchFamily="49" charset="0"/>
              </a:rPr>
              <a:t>    </a:t>
            </a:r>
            <a:r>
              <a:rPr lang="en-US" sz="2000" b="0" dirty="0" err="1">
                <a:solidFill>
                  <a:srgbClr val="001080"/>
                </a:solidFill>
                <a:latin typeface="Consolas" panose="020B0609020204030204" pitchFamily="49" charset="0"/>
                <a:cs typeface="Consolas" panose="020B0609020204030204" pitchFamily="49" charset="0"/>
              </a:rPr>
              <a:t>highlightColor</a:t>
            </a:r>
            <a:r>
              <a:rPr lang="en-US" sz="2000" b="0" dirty="0">
                <a:solidFill>
                  <a:srgbClr val="001080"/>
                </a:solidFill>
                <a:latin typeface="Consolas" panose="020B0609020204030204" pitchFamily="49" charset="0"/>
                <a:cs typeface="Consolas" panose="020B0609020204030204" pitchFamily="49" charset="0"/>
              </a:rPr>
              <a:t>:</a:t>
            </a:r>
            <a:r>
              <a:rPr lang="en-US" sz="2000" b="0" dirty="0">
                <a:solidFill>
                  <a:srgbClr val="09885A"/>
                </a:solidFill>
                <a:latin typeface="Consolas" panose="020B0609020204030204" pitchFamily="49" charset="0"/>
                <a:cs typeface="Consolas" panose="020B0609020204030204" pitchFamily="49" charset="0"/>
              </a:rPr>
              <a:t> </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r>
              <a:rPr lang="en-US" sz="2000" b="0" dirty="0">
                <a:solidFill>
                  <a:srgbClr val="A31515"/>
                </a:solidFill>
                <a:latin typeface="Consolas" panose="020B0609020204030204" pitchFamily="49" charset="0"/>
                <a:cs typeface="Consolas" panose="020B0609020204030204" pitchFamily="49" charset="0"/>
              </a:rPr>
              <a:t>#ffff00</a:t>
            </a:r>
            <a:r>
              <a:rPr lang="en-US" sz="2000" b="0" dirty="0">
                <a:solidFill>
                  <a:srgbClr val="A31515"/>
                </a:solidFill>
                <a:latin typeface="Consolas" panose="020B0609020204030204" pitchFamily="49" charset="0"/>
                <a:ea typeface="Menlo" panose="020B0609030804020204" pitchFamily="49" charset="0"/>
                <a:cs typeface="Consolas" panose="020B0609020204030204" pitchFamily="49" charset="0"/>
              </a:rPr>
              <a:t>'</a:t>
            </a:r>
            <a:endParaRPr lang="en-US" sz="2000" b="0" dirty="0">
              <a:solidFill>
                <a:srgbClr val="A31515"/>
              </a:solidFill>
              <a:latin typeface="Consolas" panose="020B0609020204030204" pitchFamily="49" charset="0"/>
              <a:cs typeface="Consolas" panose="020B0609020204030204" pitchFamily="49" charset="0"/>
            </a:endParaRPr>
          </a:p>
          <a:p>
            <a:pPr>
              <a:lnSpc>
                <a:spcPct val="80000"/>
              </a:lnSpc>
              <a:spcBef>
                <a:spcPts val="300"/>
              </a:spcBef>
            </a:pPr>
            <a:r>
              <a:rPr lang="en-US" sz="2000" b="0" dirty="0">
                <a:solidFill>
                  <a:srgbClr val="000000"/>
                </a:solidFill>
                <a:latin typeface="Consolas" panose="020B0609020204030204" pitchFamily="49" charset="0"/>
                <a:cs typeface="Consolas" panose="020B0609020204030204" pitchFamily="49" charset="0"/>
              </a:rPr>
              <a:t>});</a:t>
            </a:r>
            <a:endParaRPr lang="en-US" sz="2000" b="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347269403"/>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3008</Words>
  <Application>Microsoft Macintosh PowerPoint</Application>
  <PresentationFormat>Custom</PresentationFormat>
  <Paragraphs>308</Paragraphs>
  <Slides>16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Consolas</vt:lpstr>
      <vt:lpstr>Menlo</vt:lpstr>
      <vt:lpstr>Segoe UI</vt:lpstr>
      <vt:lpstr>Segoe UI Light</vt:lpstr>
      <vt:lpstr>Segoe UI Semibold</vt:lpstr>
      <vt:lpstr>Segoe UI Semilight</vt:lpstr>
      <vt:lpstr>Wingdings</vt:lpstr>
      <vt:lpstr>Office 365 PPT Template - 2017</vt:lpstr>
      <vt:lpstr>Building Office Add-ins for Microsoft Word </vt:lpstr>
      <vt:lpstr>PowerPoint Presentation</vt:lpstr>
      <vt:lpstr>Office 365 Platform</vt:lpstr>
      <vt:lpstr>Anatomy of Office.js Add-in for Microsoft Word</vt:lpstr>
      <vt:lpstr>Text and Paragraphs</vt:lpstr>
      <vt:lpstr>Text and Paragraphs</vt:lpstr>
      <vt:lpstr>Text and Paragraphs (cont.)</vt:lpstr>
      <vt:lpstr>Styles and Formatting</vt:lpstr>
      <vt:lpstr>Styles and Formatting</vt:lpstr>
      <vt:lpstr>Selections and Ranges</vt:lpstr>
      <vt:lpstr>Selections and Ranges</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2020-03-30T20:08:48Z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