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4800" saveSubsetFonts="1">
  <p:sldMasterIdLst>
    <p:sldMasterId id="2147483695" r:id="rId1"/>
  </p:sldMasterIdLst>
  <p:sldIdLst>
    <p:sldId id="271" r:id="rId2"/>
    <p:sldId id="273" r:id="rId3"/>
    <p:sldId id="256" r:id="rId4"/>
    <p:sldId id="258" r:id="rId5"/>
    <p:sldId id="257" r:id="rId6"/>
    <p:sldId id="262" r:id="rId7"/>
    <p:sldId id="267" r:id="rId8"/>
    <p:sldId id="259" r:id="rId9"/>
    <p:sldId id="260" r:id="rId10"/>
    <p:sldId id="261" r:id="rId11"/>
    <p:sldId id="263" r:id="rId12"/>
    <p:sldId id="264" r:id="rId13"/>
    <p:sldId id="269" r:id="rId14"/>
    <p:sldId id="266" r:id="rId15"/>
    <p:sldId id="265" r:id="rId16"/>
    <p:sldId id="268" r:id="rId17"/>
    <p:sldId id="270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2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FE2C-9C53-4F22-B390-B5ED68D5437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7C4C523-3C10-4C06-979C-4FB73B59B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3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FE2C-9C53-4F22-B390-B5ED68D5437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C4C523-3C10-4C06-979C-4FB73B59B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01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FE2C-9C53-4F22-B390-B5ED68D5437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C4C523-3C10-4C06-979C-4FB73B59B0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8648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FE2C-9C53-4F22-B390-B5ED68D5437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C4C523-3C10-4C06-979C-4FB73B59B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515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FE2C-9C53-4F22-B390-B5ED68D5437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C4C523-3C10-4C06-979C-4FB73B59B0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72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FE2C-9C53-4F22-B390-B5ED68D5437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C4C523-3C10-4C06-979C-4FB73B59B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48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FE2C-9C53-4F22-B390-B5ED68D5437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523-3C10-4C06-979C-4FB73B59B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06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FE2C-9C53-4F22-B390-B5ED68D5437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523-3C10-4C06-979C-4FB73B59B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27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FE2C-9C53-4F22-B390-B5ED68D5437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523-3C10-4C06-979C-4FB73B59B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1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FE2C-9C53-4F22-B390-B5ED68D5437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C4C523-3C10-4C06-979C-4FB73B59B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76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FE2C-9C53-4F22-B390-B5ED68D5437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C4C523-3C10-4C06-979C-4FB73B59B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66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FE2C-9C53-4F22-B390-B5ED68D5437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C4C523-3C10-4C06-979C-4FB73B59B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47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FE2C-9C53-4F22-B390-B5ED68D5437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523-3C10-4C06-979C-4FB73B59B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71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FE2C-9C53-4F22-B390-B5ED68D5437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523-3C10-4C06-979C-4FB73B59B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FE2C-9C53-4F22-B390-B5ED68D5437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523-3C10-4C06-979C-4FB73B59B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95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FE2C-9C53-4F22-B390-B5ED68D5437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C4C523-3C10-4C06-979C-4FB73B59B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07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1FE2C-9C53-4F22-B390-B5ED68D5437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7C4C523-3C10-4C06-979C-4FB73B59B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7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589654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zh-CN" altLang="en-US" sz="4000" b="1" dirty="0" smtClean="0"/>
              <a:t>铛铛产品</a:t>
            </a:r>
            <a:r>
              <a:rPr lang="zh-CN" altLang="en-US" sz="4000" b="1" dirty="0" smtClean="0"/>
              <a:t>介绍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sz="2800" b="1" dirty="0" smtClean="0"/>
              <a:t>北京起步科技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smtClean="0"/>
              <a:t>2016</a:t>
            </a:r>
            <a:r>
              <a:rPr lang="zh-CN" altLang="en-US" sz="2800" b="1" dirty="0" smtClean="0"/>
              <a:t>年</a:t>
            </a:r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月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405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0883"/>
            <a:ext cx="9144000" cy="741217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5.3 </a:t>
            </a:r>
            <a:r>
              <a:rPr lang="zh-CN" altLang="en-US" sz="4000" b="1" dirty="0" smtClean="0"/>
              <a:t>大规模集群部署</a:t>
            </a:r>
            <a:endParaRPr lang="zh-CN" altLang="en-US" sz="4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78" y="1609398"/>
            <a:ext cx="9889098" cy="51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0883"/>
            <a:ext cx="9144000" cy="741217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6. </a:t>
            </a:r>
            <a:r>
              <a:rPr lang="zh-CN" altLang="en-US" sz="4000" b="1" dirty="0" smtClean="0"/>
              <a:t>主要功能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85951"/>
            <a:ext cx="9144000" cy="4390158"/>
          </a:xfrm>
        </p:spPr>
        <p:txBody>
          <a:bodyPr anchor="t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sz="2100" dirty="0" smtClean="0"/>
              <a:t>组织机构</a:t>
            </a:r>
            <a:endParaRPr lang="en-US" altLang="zh-CN" sz="21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100" dirty="0" smtClean="0"/>
              <a:t>设置</a:t>
            </a:r>
            <a:endParaRPr lang="en-US" altLang="zh-CN" sz="21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100" dirty="0" smtClean="0"/>
              <a:t>信息</a:t>
            </a:r>
            <a:r>
              <a:rPr lang="zh-CN" altLang="en-US" sz="2100" dirty="0"/>
              <a:t>发送与</a:t>
            </a:r>
            <a:r>
              <a:rPr lang="zh-CN" altLang="en-US" sz="2100" dirty="0" smtClean="0"/>
              <a:t>接收</a:t>
            </a:r>
            <a:endParaRPr lang="en-US" altLang="zh-CN" sz="21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100" dirty="0"/>
              <a:t>群组</a:t>
            </a:r>
            <a:endParaRPr lang="en-US" altLang="zh-CN" sz="21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100" dirty="0" smtClean="0"/>
              <a:t>搜索引擎</a:t>
            </a:r>
            <a:endParaRPr lang="en-US" altLang="zh-CN" sz="21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100" dirty="0" smtClean="0"/>
              <a:t>集成其他系统</a:t>
            </a:r>
            <a:endParaRPr lang="en-US" altLang="zh-CN" sz="2100" dirty="0" smtClean="0"/>
          </a:p>
        </p:txBody>
      </p:sp>
    </p:spTree>
    <p:extLst>
      <p:ext uri="{BB962C8B-B14F-4D97-AF65-F5344CB8AC3E}">
        <p14:creationId xmlns:p14="http://schemas.microsoft.com/office/powerpoint/2010/main" val="22379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0883"/>
            <a:ext cx="9144000" cy="741217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6.1 </a:t>
            </a:r>
            <a:r>
              <a:rPr lang="zh-CN" altLang="en-US" sz="4000" b="1" dirty="0" smtClean="0"/>
              <a:t>主要功能</a:t>
            </a:r>
            <a:r>
              <a:rPr lang="en-US" altLang="zh-CN" sz="4000" b="1" dirty="0" smtClean="0"/>
              <a:t>-</a:t>
            </a:r>
            <a:r>
              <a:rPr lang="zh-CN" altLang="en-US" sz="4000" b="1" dirty="0" smtClean="0"/>
              <a:t>组织机构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85951"/>
            <a:ext cx="9144000" cy="439015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100" dirty="0" smtClean="0"/>
              <a:t>	</a:t>
            </a:r>
            <a:r>
              <a:rPr lang="zh-CN" altLang="en-US" sz="2100" dirty="0" smtClean="0"/>
              <a:t>无缝</a:t>
            </a:r>
            <a:r>
              <a:rPr lang="zh-CN" altLang="en-US" sz="2100" dirty="0"/>
              <a:t>集成天熠的组织机构，按照组织架构对用户分级管理。</a:t>
            </a:r>
            <a:endParaRPr lang="en-US" altLang="zh-CN" sz="2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3" y="2504137"/>
            <a:ext cx="6161315" cy="419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0883"/>
            <a:ext cx="9144000" cy="741217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6.2 </a:t>
            </a:r>
            <a:r>
              <a:rPr lang="zh-CN" altLang="en-US" sz="4000" b="1" dirty="0" smtClean="0"/>
              <a:t>主要功能</a:t>
            </a:r>
            <a:r>
              <a:rPr lang="en-US" altLang="zh-CN" sz="4000" b="1" dirty="0" smtClean="0"/>
              <a:t>-</a:t>
            </a:r>
            <a:r>
              <a:rPr lang="zh-CN" altLang="en-US" sz="4000" b="1" dirty="0" smtClean="0"/>
              <a:t>设置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85951"/>
            <a:ext cx="9144000" cy="439015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100" dirty="0" smtClean="0"/>
              <a:t>	</a:t>
            </a:r>
            <a:r>
              <a:rPr lang="zh-CN" altLang="en-US" sz="2100" dirty="0" smtClean="0"/>
              <a:t>包括设置个人说明、头像、操作习惯、退出系统等功能。</a:t>
            </a:r>
            <a:endParaRPr lang="en-US" altLang="zh-CN" sz="2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357" y="2578942"/>
            <a:ext cx="4791744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1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0883"/>
            <a:ext cx="9144000" cy="741217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6.3 </a:t>
            </a:r>
            <a:r>
              <a:rPr lang="zh-CN" altLang="en-US" sz="4000" b="1" dirty="0" smtClean="0"/>
              <a:t>主要功能</a:t>
            </a:r>
            <a:r>
              <a:rPr lang="en-US" altLang="zh-CN" sz="4000" b="1" dirty="0" smtClean="0"/>
              <a:t>-</a:t>
            </a:r>
            <a:r>
              <a:rPr lang="zh-CN" altLang="en-US" sz="4000" b="1" dirty="0" smtClean="0"/>
              <a:t>信息发送与接收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85951"/>
            <a:ext cx="9144000" cy="4390158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100" dirty="0" smtClean="0"/>
              <a:t>	</a:t>
            </a:r>
            <a:r>
              <a:rPr lang="zh-CN" altLang="en-US" sz="2100" b="1" dirty="0" smtClean="0"/>
              <a:t>支持文字、图片、文件、表情、语音的发送和接收。</a:t>
            </a:r>
            <a:endParaRPr lang="en-US" altLang="zh-CN" sz="2100" b="1" dirty="0" smtClean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100" dirty="0"/>
              <a:t>	</a:t>
            </a:r>
            <a:r>
              <a:rPr lang="zh-CN" altLang="en-US" sz="2100" dirty="0" smtClean="0"/>
              <a:t>聊天记录可缓存在本地，支持离线浏览。</a:t>
            </a:r>
            <a:endParaRPr lang="en-US" altLang="zh-CN" sz="2100" dirty="0" smtClean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100" dirty="0"/>
              <a:t>	</a:t>
            </a:r>
            <a:r>
              <a:rPr lang="zh-CN" altLang="en-US" sz="2100" dirty="0" smtClean="0"/>
              <a:t>可以删除全部聊天内容、也可以单条删除聊天记录。</a:t>
            </a:r>
            <a:endParaRPr lang="en-US" altLang="zh-CN" sz="2100" dirty="0" smtClean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100" dirty="0"/>
              <a:t>	</a:t>
            </a:r>
            <a:r>
              <a:rPr lang="zh-CN" altLang="en-US" sz="2100" dirty="0" smtClean="0"/>
              <a:t>支持图片浏览和文件下载。</a:t>
            </a:r>
            <a:endParaRPr lang="en-US" altLang="zh-CN" sz="2100" dirty="0" smtClean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100" dirty="0"/>
              <a:t>	</a:t>
            </a:r>
            <a:r>
              <a:rPr lang="zh-CN" altLang="en-US" sz="2100" dirty="0" smtClean="0"/>
              <a:t>内置强大的表情库，发送表情随心所欲。</a:t>
            </a:r>
            <a:endParaRPr lang="en-US" altLang="zh-CN" sz="2100" dirty="0" smtClean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100" dirty="0"/>
              <a:t>	</a:t>
            </a:r>
            <a:r>
              <a:rPr lang="zh-CN" altLang="en-US" sz="2100" dirty="0" smtClean="0"/>
              <a:t>支持语音的发送和接收。</a:t>
            </a:r>
            <a:endParaRPr lang="en-US" altLang="zh-CN" sz="2100" dirty="0" smtClean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100" dirty="0"/>
              <a:t>未</a:t>
            </a:r>
            <a:r>
              <a:rPr lang="zh-CN" altLang="en-US" sz="2100" dirty="0" smtClean="0"/>
              <a:t>读消息提醒、推送服务。</a:t>
            </a:r>
            <a:endParaRPr lang="en-US" altLang="zh-CN" sz="2100" dirty="0" smtClean="0"/>
          </a:p>
        </p:txBody>
      </p:sp>
    </p:spTree>
    <p:extLst>
      <p:ext uri="{BB962C8B-B14F-4D97-AF65-F5344CB8AC3E}">
        <p14:creationId xmlns:p14="http://schemas.microsoft.com/office/powerpoint/2010/main" val="673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0883"/>
            <a:ext cx="9144000" cy="741217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6.4 </a:t>
            </a:r>
            <a:r>
              <a:rPr lang="zh-CN" altLang="en-US" sz="4000" b="1" dirty="0" smtClean="0"/>
              <a:t>主要功能</a:t>
            </a:r>
            <a:r>
              <a:rPr lang="en-US" altLang="zh-CN" sz="4000" b="1" dirty="0" smtClean="0"/>
              <a:t>-</a:t>
            </a:r>
            <a:r>
              <a:rPr lang="zh-CN" altLang="en-US" sz="4000" b="1" dirty="0"/>
              <a:t>群组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85951"/>
            <a:ext cx="9144000" cy="4390158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100" dirty="0" smtClean="0"/>
              <a:t>	</a:t>
            </a:r>
            <a:r>
              <a:rPr lang="zh-CN" altLang="en-US" sz="2100" dirty="0" smtClean="0"/>
              <a:t>可按照话题或智能创建讨论组，实现分组会话功能。</a:t>
            </a:r>
            <a:endParaRPr lang="en-US" altLang="zh-CN" sz="21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1" y="2439922"/>
            <a:ext cx="6432734" cy="429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0883"/>
            <a:ext cx="9144000" cy="741217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6.5 </a:t>
            </a:r>
            <a:r>
              <a:rPr lang="zh-CN" altLang="en-US" sz="4000" b="1" dirty="0" smtClean="0"/>
              <a:t>主要功能</a:t>
            </a:r>
            <a:r>
              <a:rPr lang="en-US" altLang="zh-CN" sz="4000" b="1" dirty="0" smtClean="0"/>
              <a:t>-</a:t>
            </a:r>
            <a:r>
              <a:rPr lang="zh-CN" altLang="en-US" sz="4000" b="1" dirty="0" smtClean="0"/>
              <a:t>搜索引擎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85951"/>
            <a:ext cx="9144000" cy="4390158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100" dirty="0" smtClean="0"/>
              <a:t>	</a:t>
            </a:r>
            <a:r>
              <a:rPr lang="zh-CN" altLang="en-US" sz="2100" dirty="0" smtClean="0"/>
              <a:t>可以和大部分搜索引擎无缝对接，实现全文检索功能。</a:t>
            </a:r>
            <a:endParaRPr lang="en-US" altLang="zh-CN" sz="2100" dirty="0" smtClean="0"/>
          </a:p>
        </p:txBody>
      </p:sp>
    </p:spTree>
    <p:extLst>
      <p:ext uri="{BB962C8B-B14F-4D97-AF65-F5344CB8AC3E}">
        <p14:creationId xmlns:p14="http://schemas.microsoft.com/office/powerpoint/2010/main" val="79231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0883"/>
            <a:ext cx="9144000" cy="741217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6.6 </a:t>
            </a:r>
            <a:r>
              <a:rPr lang="zh-CN" altLang="en-US" sz="4000" b="1" dirty="0" smtClean="0"/>
              <a:t>主要功能</a:t>
            </a:r>
            <a:r>
              <a:rPr lang="en-US" altLang="zh-CN" sz="4000" b="1" dirty="0" smtClean="0"/>
              <a:t>-</a:t>
            </a:r>
            <a:r>
              <a:rPr lang="zh-CN" altLang="en-US" sz="4000" b="1" dirty="0" smtClean="0"/>
              <a:t>集成其他系统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85951"/>
            <a:ext cx="9144000" cy="4390158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100" dirty="0" smtClean="0"/>
              <a:t>	</a:t>
            </a:r>
            <a:r>
              <a:rPr lang="zh-CN" altLang="en-US" sz="2100" dirty="0" smtClean="0"/>
              <a:t>开放性的平台，可与天熠平台无缝集成。</a:t>
            </a:r>
            <a:endParaRPr lang="en-US" altLang="zh-CN" sz="2100" dirty="0" smtClean="0"/>
          </a:p>
          <a:p>
            <a:pPr algn="l">
              <a:lnSpc>
                <a:spcPct val="150000"/>
              </a:lnSpc>
            </a:pPr>
            <a:r>
              <a:rPr lang="en-US" altLang="zh-CN" sz="2100" dirty="0" smtClean="0"/>
              <a:t>	</a:t>
            </a:r>
            <a:r>
              <a:rPr lang="zh-CN" altLang="en-US" sz="2100" dirty="0" smtClean="0"/>
              <a:t>集成</a:t>
            </a:r>
            <a:r>
              <a:rPr lang="en-US" altLang="zh-CN" sz="2100" dirty="0" smtClean="0"/>
              <a:t>OA</a:t>
            </a:r>
          </a:p>
          <a:p>
            <a:pPr algn="l">
              <a:lnSpc>
                <a:spcPct val="150000"/>
              </a:lnSpc>
            </a:pPr>
            <a:r>
              <a:rPr lang="en-US" altLang="zh-CN" sz="2100" dirty="0"/>
              <a:t>	</a:t>
            </a:r>
            <a:r>
              <a:rPr lang="en-US" altLang="zh-CN" sz="2100" dirty="0" smtClean="0"/>
              <a:t>	 CRM</a:t>
            </a:r>
          </a:p>
          <a:p>
            <a:pPr algn="l">
              <a:lnSpc>
                <a:spcPct val="150000"/>
              </a:lnSpc>
            </a:pPr>
            <a:r>
              <a:rPr lang="en-US" altLang="zh-CN" sz="2100" dirty="0"/>
              <a:t>	</a:t>
            </a:r>
            <a:r>
              <a:rPr lang="en-US" altLang="zh-CN" sz="2100" dirty="0" smtClean="0"/>
              <a:t>	 </a:t>
            </a:r>
            <a:r>
              <a:rPr lang="zh-CN" altLang="en-US" sz="2100" dirty="0" smtClean="0"/>
              <a:t>其他业务系统</a:t>
            </a:r>
            <a:r>
              <a:rPr lang="en-US" altLang="zh-CN" sz="2100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5053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0883"/>
            <a:ext cx="9144000" cy="741217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7 </a:t>
            </a:r>
            <a:r>
              <a:rPr lang="zh-CN" altLang="en-US" sz="4000" b="1" dirty="0" smtClean="0"/>
              <a:t>系统演示与交流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85951"/>
            <a:ext cx="9144000" cy="4390158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</a:pPr>
            <a:endParaRPr lang="en-US" altLang="zh-CN" sz="2100" dirty="0" smtClean="0"/>
          </a:p>
        </p:txBody>
      </p:sp>
    </p:spTree>
    <p:extLst>
      <p:ext uri="{BB962C8B-B14F-4D97-AF65-F5344CB8AC3E}">
        <p14:creationId xmlns:p14="http://schemas.microsoft.com/office/powerpoint/2010/main" val="188295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铛铛</a:t>
            </a:r>
            <a:r>
              <a:rPr lang="zh-CN" altLang="en-US" b="1" dirty="0" smtClean="0"/>
              <a:t>产品</a:t>
            </a:r>
            <a:r>
              <a:rPr lang="zh-CN" altLang="en-US" b="1" dirty="0" smtClean="0"/>
              <a:t>介绍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600" b="1" dirty="0" smtClean="0"/>
              <a:t>产品特点</a:t>
            </a:r>
            <a:endParaRPr lang="en-US" altLang="zh-CN" sz="2600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600" b="1" dirty="0" smtClean="0"/>
              <a:t>产品优势</a:t>
            </a:r>
            <a:endParaRPr lang="en-US" altLang="zh-CN" sz="2600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600" b="1" dirty="0" smtClean="0"/>
              <a:t>服务架构</a:t>
            </a:r>
            <a:endParaRPr lang="en-US" altLang="zh-CN" sz="2600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600" b="1" dirty="0" smtClean="0"/>
              <a:t>性能监测</a:t>
            </a:r>
            <a:endParaRPr lang="en-US" altLang="zh-CN" sz="2600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600" b="1" dirty="0" smtClean="0"/>
              <a:t>服务部署</a:t>
            </a:r>
            <a:endParaRPr lang="en-US" altLang="zh-CN" sz="2600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600" b="1" dirty="0" smtClean="0"/>
              <a:t>主要功能</a:t>
            </a:r>
            <a:endParaRPr lang="en-US" altLang="zh-CN" sz="2600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600" b="1" dirty="0" smtClean="0"/>
              <a:t>演示与交流</a:t>
            </a:r>
            <a:endParaRPr lang="en-US" altLang="zh-CN" sz="2600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5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0883"/>
            <a:ext cx="9144000" cy="741217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1. </a:t>
            </a:r>
            <a:r>
              <a:rPr lang="zh-CN" altLang="en-US" sz="4000" b="1" dirty="0" smtClean="0"/>
              <a:t>产品特点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85951"/>
            <a:ext cx="9144000" cy="4390158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200" dirty="0" smtClean="0"/>
              <a:t>All-In-One</a:t>
            </a:r>
            <a:r>
              <a:rPr lang="zh-CN" altLang="en-US" sz="2200" dirty="0" smtClean="0"/>
              <a:t>的沟通平台。私聊、群聊、分享图像、语音和文档、机器人平台（</a:t>
            </a:r>
            <a:r>
              <a:rPr lang="en-US" altLang="zh-CN" sz="2200" dirty="0" smtClean="0"/>
              <a:t>bot platform</a:t>
            </a:r>
            <a:r>
              <a:rPr lang="zh-CN" altLang="en-US" sz="2200" dirty="0" smtClean="0"/>
              <a:t>）、灵活的通知，几乎可以实现所有需求。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200" dirty="0" smtClean="0"/>
              <a:t>无任何限制。具有强大的伸缩性，数据、文件、访问量，均可以无限扩展。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200" dirty="0" smtClean="0"/>
              <a:t>自动化。利用机器人（</a:t>
            </a:r>
            <a:r>
              <a:rPr lang="en-US" altLang="zh-CN" sz="2200" dirty="0" smtClean="0"/>
              <a:t>bot platform</a:t>
            </a:r>
            <a:r>
              <a:rPr lang="zh-CN" altLang="en-US" sz="2200" dirty="0" smtClean="0"/>
              <a:t>）平台可以轻松的实现自动化业务流程。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200" dirty="0" smtClean="0"/>
              <a:t>无损。灵活的通知设置可以帮助您专注于工作。</a:t>
            </a:r>
            <a:endParaRPr lang="en-US" altLang="zh-CN" sz="2200" dirty="0" smtClean="0"/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200" dirty="0" smtClean="0"/>
              <a:t>安全。</a:t>
            </a:r>
            <a:r>
              <a:rPr lang="en-US" altLang="zh-CN" sz="2200" dirty="0" smtClean="0"/>
              <a:t>Https + WSS</a:t>
            </a:r>
            <a:r>
              <a:rPr lang="zh-CN" altLang="en-US" sz="2200" dirty="0" smtClean="0"/>
              <a:t>，</a:t>
            </a:r>
            <a:r>
              <a:rPr lang="en-US" altLang="zh-CN" sz="2200" dirty="0" err="1" smtClean="0"/>
              <a:t>Akka</a:t>
            </a:r>
            <a:r>
              <a:rPr lang="zh-CN" altLang="en-US" sz="2200" dirty="0" smtClean="0"/>
              <a:t>的监管（容错）策略可实现系统自愈。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4003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0883"/>
            <a:ext cx="9144000" cy="741217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2. </a:t>
            </a:r>
            <a:r>
              <a:rPr lang="zh-CN" altLang="en-US" sz="4000" b="1" dirty="0" smtClean="0"/>
              <a:t>产品优势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6400" y="1885951"/>
            <a:ext cx="8991600" cy="4390158"/>
          </a:xfrm>
        </p:spPr>
        <p:txBody>
          <a:bodyPr>
            <a:normAutofit lnSpcReduction="10000"/>
          </a:bodyPr>
          <a:lstStyle/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200" dirty="0" smtClean="0"/>
              <a:t>灵活的终端适配性</a:t>
            </a:r>
            <a:endParaRPr lang="en-US" altLang="zh-CN" sz="2200" dirty="0" smtClean="0"/>
          </a:p>
          <a:p>
            <a:pPr marL="800100" lvl="1" indent="-342900" algn="l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主流浏览器</a:t>
            </a:r>
            <a:r>
              <a:rPr lang="en-US" altLang="zh-CN" dirty="0" smtClean="0"/>
              <a:t>(Firefox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推荐，</a:t>
            </a:r>
            <a:r>
              <a:rPr lang="en-US" altLang="zh-CN" dirty="0" smtClean="0"/>
              <a:t>IE10+</a:t>
            </a:r>
            <a:r>
              <a:rPr lang="zh-CN" altLang="en-US" dirty="0" smtClean="0"/>
              <a:t>等）</a:t>
            </a:r>
          </a:p>
          <a:p>
            <a:pPr marL="800100" lvl="1" indent="-342900" algn="l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移动端： 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iOS</a:t>
            </a:r>
            <a:endParaRPr lang="en-US" altLang="zh-CN" dirty="0" smtClean="0"/>
          </a:p>
          <a:p>
            <a:pPr marL="800100" lvl="1" indent="-342900" algn="l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桌面端：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Mac OS</a:t>
            </a:r>
            <a:r>
              <a:rPr lang="zh-CN" altLang="en-US" dirty="0" smtClean="0"/>
              <a:t>、国产操作系统</a:t>
            </a:r>
            <a:endParaRPr lang="en-US" altLang="zh-CN" dirty="0"/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200" dirty="0" smtClean="0"/>
              <a:t>使用</a:t>
            </a:r>
            <a:r>
              <a:rPr lang="zh-CN" altLang="en-US" sz="2200" dirty="0"/>
              <a:t>天熠平台开发，可快速集成已有系统，用户及组织结构公用，无缝</a:t>
            </a:r>
            <a:r>
              <a:rPr lang="zh-CN" altLang="en-US" sz="2200" dirty="0" smtClean="0"/>
              <a:t>对接。</a:t>
            </a:r>
            <a:endParaRPr lang="en-US" altLang="zh-CN" sz="2200" dirty="0" smtClean="0"/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200" dirty="0" smtClean="0"/>
              <a:t>前端</a:t>
            </a:r>
            <a:r>
              <a:rPr lang="en-US" altLang="zh-CN" sz="2200" dirty="0" smtClean="0"/>
              <a:t>UI</a:t>
            </a:r>
            <a:r>
              <a:rPr lang="zh-CN" altLang="en-US" sz="2200" dirty="0" smtClean="0"/>
              <a:t>界面结构简单、可靠，易二次定制开发（</a:t>
            </a:r>
            <a:r>
              <a:rPr lang="en-US" altLang="zh-CN" sz="2200" dirty="0" smtClean="0"/>
              <a:t>.w</a:t>
            </a:r>
            <a:r>
              <a:rPr lang="zh-CN" altLang="en-US" sz="2200" dirty="0" smtClean="0"/>
              <a:t>页面）。</a:t>
            </a:r>
            <a:endParaRPr lang="en-US" altLang="zh-CN" sz="2200" dirty="0" smtClean="0"/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200" dirty="0" smtClean="0"/>
              <a:t>后端服务可提供大规模的并发访问，具有实时性、高容错、易扩展等特点。</a:t>
            </a:r>
            <a:endParaRPr lang="en-US" altLang="zh-CN" sz="2200" dirty="0" smtClean="0"/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200" dirty="0"/>
              <a:t>跨</a:t>
            </a:r>
            <a:r>
              <a:rPr lang="zh-CN" altLang="en-US" sz="2200" dirty="0" smtClean="0"/>
              <a:t>平台，已在国产软、硬件环境下运行。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33030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0883"/>
            <a:ext cx="9144000" cy="741217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3. </a:t>
            </a:r>
            <a:r>
              <a:rPr lang="zh-CN" altLang="en-US" sz="4000" b="1" dirty="0" smtClean="0"/>
              <a:t>后台架构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85951"/>
            <a:ext cx="9144000" cy="4390158"/>
          </a:xfrm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zh-CN" altLang="en-US" b="1" dirty="0" smtClean="0"/>
              <a:t>基于</a:t>
            </a:r>
            <a:r>
              <a:rPr lang="en-US" altLang="zh-CN" b="1" dirty="0" err="1" smtClean="0"/>
              <a:t>Akka</a:t>
            </a:r>
            <a:endParaRPr lang="en-US" altLang="zh-CN" b="1" dirty="0" smtClean="0"/>
          </a:p>
          <a:p>
            <a:pPr indent="457200" algn="l">
              <a:lnSpc>
                <a:spcPct val="110000"/>
              </a:lnSpc>
            </a:pPr>
            <a:r>
              <a:rPr lang="en-US" altLang="zh-CN" sz="2100" dirty="0" err="1" smtClean="0"/>
              <a:t>Akka</a:t>
            </a:r>
            <a:r>
              <a:rPr lang="en-US" altLang="zh-CN" sz="2100" dirty="0" smtClean="0"/>
              <a:t> </a:t>
            </a:r>
            <a:r>
              <a:rPr lang="zh-CN" altLang="en-US" sz="2100" dirty="0" smtClean="0"/>
              <a:t>是一个用 </a:t>
            </a:r>
            <a:r>
              <a:rPr lang="en-US" altLang="zh-CN" sz="2100" dirty="0" err="1" smtClean="0"/>
              <a:t>Scala</a:t>
            </a:r>
            <a:r>
              <a:rPr lang="en-US" altLang="zh-CN" sz="2100" dirty="0" smtClean="0"/>
              <a:t> </a:t>
            </a:r>
            <a:r>
              <a:rPr lang="zh-CN" altLang="en-US" sz="2100" dirty="0" smtClean="0"/>
              <a:t>编写的库，用于简化编写容错的、高可伸缩性的 </a:t>
            </a:r>
            <a:r>
              <a:rPr lang="en-US" altLang="zh-CN" sz="2100" dirty="0" smtClean="0"/>
              <a:t>Java </a:t>
            </a:r>
            <a:r>
              <a:rPr lang="zh-CN" altLang="en-US" sz="2100" dirty="0" smtClean="0"/>
              <a:t>和 </a:t>
            </a:r>
            <a:r>
              <a:rPr lang="en-US" altLang="zh-CN" sz="2100" dirty="0" err="1" smtClean="0"/>
              <a:t>Scala</a:t>
            </a:r>
            <a:r>
              <a:rPr lang="en-US" altLang="zh-CN" sz="2100" dirty="0" smtClean="0"/>
              <a:t> </a:t>
            </a:r>
            <a:r>
              <a:rPr lang="zh-CN" altLang="en-US" sz="2100" dirty="0" smtClean="0"/>
              <a:t>的 </a:t>
            </a:r>
            <a:r>
              <a:rPr lang="en-US" altLang="zh-CN" sz="2100" dirty="0" smtClean="0"/>
              <a:t>Actor </a:t>
            </a:r>
            <a:r>
              <a:rPr lang="zh-CN" altLang="en-US" sz="2100" dirty="0" smtClean="0"/>
              <a:t>模型应用。它已经成功运用在电信行业。系统几乎不会宕机（高可用性 </a:t>
            </a:r>
            <a:r>
              <a:rPr lang="en-US" altLang="zh-CN" sz="2100" dirty="0" smtClean="0"/>
              <a:t>99.9999999 % </a:t>
            </a:r>
            <a:r>
              <a:rPr lang="zh-CN" altLang="en-US" sz="2100" dirty="0" smtClean="0"/>
              <a:t>一年只有 </a:t>
            </a:r>
            <a:r>
              <a:rPr lang="en-US" altLang="zh-CN" sz="2100" dirty="0" smtClean="0"/>
              <a:t>31 </a:t>
            </a:r>
            <a:r>
              <a:rPr lang="en-US" altLang="zh-CN" sz="2100" dirty="0" err="1" smtClean="0"/>
              <a:t>ms</a:t>
            </a:r>
            <a:r>
              <a:rPr lang="en-US" altLang="zh-CN" sz="2100" dirty="0" smtClean="0"/>
              <a:t> </a:t>
            </a:r>
            <a:r>
              <a:rPr lang="zh-CN" altLang="en-US" sz="2100" dirty="0" smtClean="0"/>
              <a:t>宕机）。</a:t>
            </a:r>
            <a:endParaRPr lang="en-US" altLang="zh-CN" sz="2000" dirty="0" smtClean="0"/>
          </a:p>
          <a:p>
            <a:pPr algn="l"/>
            <a:r>
              <a:rPr lang="en-US" altLang="zh-CN" dirty="0" smtClean="0"/>
              <a:t> </a:t>
            </a:r>
            <a:r>
              <a:rPr lang="en-US" altLang="zh-CN" b="1" dirty="0" err="1" smtClean="0"/>
              <a:t>Akka</a:t>
            </a:r>
            <a:r>
              <a:rPr lang="zh-CN" altLang="en-US" b="1" dirty="0" smtClean="0"/>
              <a:t>特点：</a:t>
            </a:r>
            <a:endParaRPr lang="en-US" altLang="zh-CN" b="1" dirty="0" smtClean="0"/>
          </a:p>
          <a:p>
            <a:pPr indent="457200" algn="l">
              <a:lnSpc>
                <a:spcPct val="120000"/>
              </a:lnSpc>
            </a:pPr>
            <a:r>
              <a:rPr lang="en-US" altLang="zh-CN" sz="2100" dirty="0" smtClean="0"/>
              <a:t>1</a:t>
            </a:r>
            <a:r>
              <a:rPr lang="en-US" altLang="zh-CN" sz="2100" dirty="0"/>
              <a:t>.</a:t>
            </a:r>
            <a:r>
              <a:rPr lang="zh-CN" altLang="en-US" sz="2100" dirty="0"/>
              <a:t>更加简单的并发策略，能够简化编写可靠的并行计算。</a:t>
            </a:r>
          </a:p>
          <a:p>
            <a:pPr indent="457200" algn="l">
              <a:lnSpc>
                <a:spcPct val="120000"/>
              </a:lnSpc>
            </a:pPr>
            <a:r>
              <a:rPr lang="en-US" altLang="zh-CN" sz="2100" dirty="0" smtClean="0"/>
              <a:t>2.EDA</a:t>
            </a:r>
            <a:r>
              <a:rPr lang="zh-CN" altLang="en-US" sz="2100" dirty="0"/>
              <a:t>架构</a:t>
            </a:r>
            <a:r>
              <a:rPr lang="en-US" altLang="zh-CN" sz="2100" dirty="0"/>
              <a:t>Event-driven Architecture</a:t>
            </a:r>
            <a:r>
              <a:rPr lang="zh-CN" altLang="en-US" sz="2100" dirty="0"/>
              <a:t>，完美的异步事件驱动架构，不会堵塞。</a:t>
            </a:r>
          </a:p>
          <a:p>
            <a:pPr indent="457200" algn="l">
              <a:lnSpc>
                <a:spcPct val="120000"/>
              </a:lnSpc>
            </a:pPr>
            <a:r>
              <a:rPr lang="en-US" altLang="zh-CN" sz="2100" dirty="0" smtClean="0"/>
              <a:t>3</a:t>
            </a:r>
            <a:r>
              <a:rPr lang="en-US" altLang="zh-CN" sz="2100" dirty="0"/>
              <a:t>.</a:t>
            </a:r>
            <a:r>
              <a:rPr lang="zh-CN" altLang="en-US" sz="2100" dirty="0"/>
              <a:t>真正的可伸缩性，使用异步消息在多核以及多个节点之间扩展。</a:t>
            </a:r>
          </a:p>
          <a:p>
            <a:pPr indent="457200" algn="l">
              <a:lnSpc>
                <a:spcPct val="120000"/>
              </a:lnSpc>
            </a:pPr>
            <a:r>
              <a:rPr lang="en-US" altLang="zh-CN" sz="2100" dirty="0" smtClean="0"/>
              <a:t>4</a:t>
            </a:r>
            <a:r>
              <a:rPr lang="en-US" altLang="zh-CN" sz="2100" dirty="0"/>
              <a:t>.</a:t>
            </a:r>
            <a:r>
              <a:rPr lang="zh-CN" altLang="en-US" sz="2100" dirty="0"/>
              <a:t>强容错性，非常适合编写永不停机、自愈合的高容错系统。</a:t>
            </a:r>
            <a:endParaRPr lang="en-US" altLang="zh-CN" sz="2100" dirty="0"/>
          </a:p>
          <a:p>
            <a:pPr indent="457200" algn="l">
              <a:lnSpc>
                <a:spcPct val="120000"/>
              </a:lnSpc>
            </a:pPr>
            <a:r>
              <a:rPr lang="en-US" altLang="zh-CN" sz="2100" dirty="0" smtClean="0"/>
              <a:t>5</a:t>
            </a:r>
            <a:r>
              <a:rPr lang="en-US" altLang="zh-CN" sz="2100" dirty="0"/>
              <a:t>.</a:t>
            </a:r>
            <a:r>
              <a:rPr lang="zh-CN" altLang="en-US" sz="2100" dirty="0"/>
              <a:t>远程透明性，底层可以使用</a:t>
            </a:r>
            <a:r>
              <a:rPr lang="en-US" altLang="zh-CN" sz="2100" dirty="0" err="1"/>
              <a:t>Netty</a:t>
            </a:r>
            <a:r>
              <a:rPr lang="zh-CN" altLang="en-US" sz="2100" dirty="0"/>
              <a:t>或是</a:t>
            </a:r>
            <a:r>
              <a:rPr lang="en-US" altLang="zh-CN" sz="2100" dirty="0"/>
              <a:t>Thrift</a:t>
            </a:r>
            <a:r>
              <a:rPr lang="zh-CN" altLang="en-US" sz="2100" dirty="0"/>
              <a:t>来</a:t>
            </a:r>
            <a:r>
              <a:rPr lang="zh-CN" altLang="en-US" sz="2100" dirty="0" smtClean="0"/>
              <a:t>通讯。</a:t>
            </a:r>
            <a:endParaRPr lang="zh-CN" altLang="en-US" sz="2100" dirty="0"/>
          </a:p>
          <a:p>
            <a:pPr indent="457200" algn="l">
              <a:lnSpc>
                <a:spcPct val="120000"/>
              </a:lnSpc>
            </a:pPr>
            <a:r>
              <a:rPr lang="en-US" altLang="zh-CN" sz="2100" dirty="0" smtClean="0"/>
              <a:t>6</a:t>
            </a:r>
            <a:r>
              <a:rPr lang="en-US" altLang="zh-CN" sz="2100" dirty="0"/>
              <a:t>.</a:t>
            </a:r>
            <a:r>
              <a:rPr lang="zh-CN" altLang="en-US" sz="2100" dirty="0"/>
              <a:t>集群管理能力，</a:t>
            </a:r>
            <a:r>
              <a:rPr lang="en-US" altLang="zh-CN" sz="2100" dirty="0"/>
              <a:t>Cluster</a:t>
            </a:r>
            <a:r>
              <a:rPr lang="zh-CN" altLang="en-US" sz="2100" dirty="0"/>
              <a:t>机制是</a:t>
            </a:r>
            <a:r>
              <a:rPr lang="en-US" altLang="zh-CN" sz="2100" dirty="0"/>
              <a:t>Akka2.0</a:t>
            </a:r>
            <a:r>
              <a:rPr lang="zh-CN" altLang="en-US" sz="2100" dirty="0"/>
              <a:t>后提供的新</a:t>
            </a:r>
            <a:r>
              <a:rPr lang="zh-CN" altLang="en-US" sz="2100" dirty="0" smtClean="0"/>
              <a:t>功能。</a:t>
            </a:r>
            <a:endParaRPr lang="en-US" altLang="zh-CN" sz="2100" dirty="0"/>
          </a:p>
        </p:txBody>
      </p:sp>
    </p:spTree>
    <p:extLst>
      <p:ext uri="{BB962C8B-B14F-4D97-AF65-F5344CB8AC3E}">
        <p14:creationId xmlns:p14="http://schemas.microsoft.com/office/powerpoint/2010/main" val="185110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0883"/>
            <a:ext cx="9144000" cy="741217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 </a:t>
            </a:r>
            <a:r>
              <a:rPr lang="en-US" altLang="zh-CN" sz="4000" b="1" dirty="0" smtClean="0"/>
              <a:t>4. </a:t>
            </a:r>
            <a:r>
              <a:rPr lang="zh-CN" altLang="en-US" sz="4000" b="1" dirty="0"/>
              <a:t>铛</a:t>
            </a:r>
            <a:r>
              <a:rPr lang="zh-CN" altLang="en-US" sz="4000" b="1" dirty="0" smtClean="0"/>
              <a:t>铛运行性能</a:t>
            </a:r>
            <a:r>
              <a:rPr lang="zh-CN" altLang="en-US" sz="4000" b="1" dirty="0" smtClean="0"/>
              <a:t>监测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85951"/>
            <a:ext cx="9144000" cy="2847974"/>
          </a:xfrm>
        </p:spPr>
        <p:txBody>
          <a:bodyPr anchor="t">
            <a:normAutofit/>
          </a:bodyPr>
          <a:lstStyle/>
          <a:p>
            <a:pPr indent="457200" algn="l">
              <a:lnSpc>
                <a:spcPct val="120000"/>
              </a:lnSpc>
            </a:pPr>
            <a:endParaRPr lang="en-US" altLang="zh-CN" sz="2100" dirty="0" smtClean="0"/>
          </a:p>
          <a:p>
            <a:pPr indent="457200" algn="l">
              <a:lnSpc>
                <a:spcPct val="120000"/>
              </a:lnSpc>
            </a:pPr>
            <a:r>
              <a:rPr lang="en-US" altLang="zh-CN" sz="2100" dirty="0" smtClean="0"/>
              <a:t>IM</a:t>
            </a:r>
            <a:r>
              <a:rPr lang="zh-CN" altLang="en-US" sz="2100" dirty="0" smtClean="0"/>
              <a:t>服务、</a:t>
            </a:r>
            <a:r>
              <a:rPr lang="en-US" altLang="zh-CN" sz="2100" dirty="0" smtClean="0"/>
              <a:t>Web</a:t>
            </a:r>
            <a:r>
              <a:rPr lang="zh-CN" altLang="en-US" sz="2100" dirty="0" smtClean="0"/>
              <a:t>服务、数据库、文件存储都在一台服务器上</a:t>
            </a:r>
            <a:endParaRPr lang="en-US" altLang="zh-CN" sz="2100" dirty="0" smtClean="0"/>
          </a:p>
          <a:p>
            <a:pPr indent="457200" algn="l">
              <a:lnSpc>
                <a:spcPct val="120000"/>
              </a:lnSpc>
            </a:pPr>
            <a:endParaRPr lang="en-US" altLang="zh-CN" sz="21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3375725"/>
            <a:ext cx="7495554" cy="122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4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0883"/>
            <a:ext cx="9144000" cy="741217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 </a:t>
            </a:r>
            <a:r>
              <a:rPr lang="en-US" altLang="zh-CN" sz="4000" b="1" dirty="0"/>
              <a:t>5</a:t>
            </a:r>
            <a:r>
              <a:rPr lang="en-US" altLang="zh-CN" sz="4000" b="1" dirty="0" smtClean="0"/>
              <a:t>. </a:t>
            </a:r>
            <a:r>
              <a:rPr lang="zh-CN" altLang="en-US" sz="4000" b="1" dirty="0" smtClean="0"/>
              <a:t>系统部署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85951"/>
            <a:ext cx="9144000" cy="4119994"/>
          </a:xfrm>
        </p:spPr>
        <p:txBody>
          <a:bodyPr anchor="t">
            <a:normAutofit/>
          </a:bodyPr>
          <a:lstStyle/>
          <a:p>
            <a:pPr indent="457200" algn="l">
              <a:lnSpc>
                <a:spcPct val="120000"/>
              </a:lnSpc>
            </a:pPr>
            <a:r>
              <a:rPr lang="zh-CN" altLang="en-US" sz="2100" dirty="0" smtClean="0"/>
              <a:t>系统具有非常灵活的伸缩性，可根据实际需要选择多种部署方式。</a:t>
            </a:r>
            <a:endParaRPr lang="en-US" altLang="zh-CN" sz="2100" dirty="0" smtClean="0"/>
          </a:p>
        </p:txBody>
      </p:sp>
    </p:spTree>
    <p:extLst>
      <p:ext uri="{BB962C8B-B14F-4D97-AF65-F5344CB8AC3E}">
        <p14:creationId xmlns:p14="http://schemas.microsoft.com/office/powerpoint/2010/main" val="44932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0883"/>
            <a:ext cx="9144000" cy="741217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5.1 </a:t>
            </a:r>
            <a:r>
              <a:rPr lang="zh-CN" altLang="en-US" sz="4000" b="1" dirty="0" smtClean="0"/>
              <a:t>小规模部署</a:t>
            </a:r>
            <a:endParaRPr lang="zh-CN" altLang="en-US" sz="4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10" y="1947801"/>
            <a:ext cx="7554190" cy="42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8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0883"/>
            <a:ext cx="9144000" cy="741217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5.2 </a:t>
            </a:r>
            <a:r>
              <a:rPr lang="zh-CN" altLang="en-US" sz="4000" b="1" dirty="0" smtClean="0"/>
              <a:t>集群部署</a:t>
            </a:r>
            <a:endParaRPr lang="zh-CN" altLang="en-US" sz="4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28" y="1749970"/>
            <a:ext cx="9806151" cy="49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516</TotalTime>
  <Words>514</Words>
  <Application>Microsoft Office PowerPoint</Application>
  <PresentationFormat>宽屏</PresentationFormat>
  <Paragraphs>71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幼圆</vt:lpstr>
      <vt:lpstr>Arial</vt:lpstr>
      <vt:lpstr>Century Gothic</vt:lpstr>
      <vt:lpstr>Wingdings</vt:lpstr>
      <vt:lpstr>Wingdings 3</vt:lpstr>
      <vt:lpstr>丝状</vt:lpstr>
      <vt:lpstr> 铛铛产品介绍    北京起步科技 2016年5月</vt:lpstr>
      <vt:lpstr>铛铛产品介绍</vt:lpstr>
      <vt:lpstr>1. 产品特点</vt:lpstr>
      <vt:lpstr>2. 产品优势</vt:lpstr>
      <vt:lpstr>3. 后台架构</vt:lpstr>
      <vt:lpstr> 4. 铛铛运行性能监测</vt:lpstr>
      <vt:lpstr> 5. 系统部署</vt:lpstr>
      <vt:lpstr>5.1 小规模部署</vt:lpstr>
      <vt:lpstr>5.2 集群部署</vt:lpstr>
      <vt:lpstr>5.3 大规模集群部署</vt:lpstr>
      <vt:lpstr>6. 主要功能</vt:lpstr>
      <vt:lpstr>6.1 主要功能-组织机构</vt:lpstr>
      <vt:lpstr>6.2 主要功能-设置</vt:lpstr>
      <vt:lpstr>6.3 主要功能-信息发送与接收</vt:lpstr>
      <vt:lpstr>6.4 主要功能-群组</vt:lpstr>
      <vt:lpstr>6.5 主要功能-搜索引擎</vt:lpstr>
      <vt:lpstr>6.6 主要功能-集成其他系统</vt:lpstr>
      <vt:lpstr>7 系统演示与交流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后台架构</dc:title>
  <dc:creator>Lining</dc:creator>
  <cp:lastModifiedBy>Lining</cp:lastModifiedBy>
  <cp:revision>31</cp:revision>
  <dcterms:created xsi:type="dcterms:W3CDTF">2016-05-06T01:31:19Z</dcterms:created>
  <dcterms:modified xsi:type="dcterms:W3CDTF">2016-05-27T01:35:20Z</dcterms:modified>
</cp:coreProperties>
</file>