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2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15"/>
  </p:handoutMasterIdLst>
  <p:sldIdLst>
    <p:sldId id="256" r:id="rId3"/>
    <p:sldId id="257" r:id="rId4"/>
    <p:sldId id="258" r:id="rId5"/>
    <p:sldId id="261" r:id="rId6"/>
    <p:sldId id="259" r:id="rId7"/>
    <p:sldId id="262" r:id="rId9"/>
    <p:sldId id="263" r:id="rId10"/>
    <p:sldId id="264" r:id="rId11"/>
    <p:sldId id="265" r:id="rId12"/>
    <p:sldId id="260" r:id="rId13"/>
    <p:sldId id="266" r:id="rId14"/>
  </p:sldIdLst>
  <p:sldSz cx="18288000" cy="10287000"/>
  <p:notesSz cx="6858000" cy="9144000"/>
  <p:embeddedFontLst>
    <p:embeddedFont>
      <p:font typeface="Lora Bold" panose="00000800000000000000"/>
      <p:bold r:id="rId19"/>
    </p:embeddedFont>
    <p:embeddedFont>
      <p:font typeface="Open Sans Bold"/>
      <p:bold r:id="rId20"/>
    </p:embeddedFont>
    <p:embeddedFont>
      <p:font typeface="华文仿宋" panose="02010600040101010101" charset="-122"/>
      <p:regular r:id="rId21"/>
    </p:embeddedFont>
    <p:embeddedFont>
      <p:font typeface="Canva Sans" panose="020B0503030501040103"/>
      <p:regular r:id="rId22"/>
    </p:embeddedFont>
    <p:embeddedFont>
      <p:font typeface="Canva Sans Bold" panose="020B0803030501040103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用户操作、系统</a:t>
            </a:r>
            <a:r>
              <a:rPr lang="zh-CN" altLang="en-US"/>
              <a:t>回馈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svg"/><Relationship Id="rId8" Type="http://schemas.openxmlformats.org/officeDocument/2006/relationships/image" Target="../media/image42.png"/><Relationship Id="rId7" Type="http://schemas.openxmlformats.org/officeDocument/2006/relationships/tags" Target="../tags/tag2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tags" Target="../tags/tag26.xml"/><Relationship Id="rId3" Type="http://schemas.openxmlformats.org/officeDocument/2006/relationships/image" Target="../media/image39.svg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6.svg"/><Relationship Id="rId21" Type="http://schemas.openxmlformats.org/officeDocument/2006/relationships/image" Target="../media/image15.png"/><Relationship Id="rId20" Type="http://schemas.openxmlformats.org/officeDocument/2006/relationships/tags" Target="../tags/tag36.xml"/><Relationship Id="rId2" Type="http://schemas.openxmlformats.org/officeDocument/2006/relationships/image" Target="../media/image38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image" Target="../media/image45.svg"/><Relationship Id="rId11" Type="http://schemas.openxmlformats.org/officeDocument/2006/relationships/image" Target="../media/image44.png"/><Relationship Id="rId10" Type="http://schemas.openxmlformats.org/officeDocument/2006/relationships/tags" Target="../tags/tag28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svg"/><Relationship Id="rId7" Type="http://schemas.openxmlformats.org/officeDocument/2006/relationships/image" Target="../media/image52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4.svg"/><Relationship Id="rId16" Type="http://schemas.openxmlformats.org/officeDocument/2006/relationships/image" Target="../media/image13.png"/><Relationship Id="rId15" Type="http://schemas.openxmlformats.org/officeDocument/2006/relationships/image" Target="../media/image16.svg"/><Relationship Id="rId14" Type="http://schemas.openxmlformats.org/officeDocument/2006/relationships/image" Target="../media/image15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16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5.png"/><Relationship Id="rId2" Type="http://schemas.openxmlformats.org/officeDocument/2006/relationships/tags" Target="../tags/tag14.xml"/><Relationship Id="rId19" Type="http://schemas.openxmlformats.org/officeDocument/2006/relationships/image" Target="../media/image34.jpeg"/><Relationship Id="rId18" Type="http://schemas.openxmlformats.org/officeDocument/2006/relationships/image" Target="../media/image33.jpeg"/><Relationship Id="rId17" Type="http://schemas.openxmlformats.org/officeDocument/2006/relationships/image" Target="../media/image16.svg"/><Relationship Id="rId16" Type="http://schemas.openxmlformats.org/officeDocument/2006/relationships/image" Target="../media/image15.png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3535" y="-232324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7180" y="7015759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8907" y="7377574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0"/>
                </a:moveTo>
                <a:lnTo>
                  <a:pt x="7315200" y="0"/>
                </a:lnTo>
                <a:lnTo>
                  <a:pt x="7315200" y="3165487"/>
                </a:lnTo>
                <a:lnTo>
                  <a:pt x="0" y="3165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218174" y="-272930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3165486"/>
                </a:moveTo>
                <a:lnTo>
                  <a:pt x="7315200" y="3165486"/>
                </a:lnTo>
                <a:lnTo>
                  <a:pt x="7315200" y="0"/>
                </a:lnTo>
                <a:lnTo>
                  <a:pt x="0" y="0"/>
                </a:lnTo>
                <a:lnTo>
                  <a:pt x="0" y="31654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07908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615285">
            <a:off x="961603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904253">
            <a:off x="3706595" y="-4448752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91467">
            <a:off x="8647970" y="-4938088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6904253">
            <a:off x="17535924" y="2162836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721898">
            <a:off x="-4750219" y="213876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900632" y="6030251"/>
            <a:ext cx="11021434" cy="1863624"/>
          </a:xfrm>
          <a:custGeom>
            <a:avLst/>
            <a:gdLst/>
            <a:ahLst/>
            <a:cxnLst/>
            <a:rect l="l" t="t" r="r" b="b"/>
            <a:pathLst>
              <a:path w="11021434" h="1863624">
                <a:moveTo>
                  <a:pt x="0" y="0"/>
                </a:moveTo>
                <a:lnTo>
                  <a:pt x="11021434" y="0"/>
                </a:lnTo>
                <a:lnTo>
                  <a:pt x="11021434" y="1863624"/>
                </a:lnTo>
                <a:lnTo>
                  <a:pt x="0" y="18636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031536">
            <a:off x="-787327" y="196268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162246">
            <a:off x="18104004" y="574590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8" y="0"/>
                </a:lnTo>
                <a:lnTo>
                  <a:pt x="1094728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560333" y="4178280"/>
            <a:ext cx="111673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项目需求概览</a:t>
            </a:r>
            <a:endParaRPr lang="en-US" sz="70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60333" y="2254407"/>
            <a:ext cx="11167334" cy="125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讯聊即时通信平台</a:t>
            </a:r>
            <a:endParaRPr lang="en-US" sz="70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85653" y="6219396"/>
            <a:ext cx="84513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F4F2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小组成员：李预胜 白宇丹 李君迟 袁怡康</a:t>
            </a:r>
            <a:endParaRPr lang="en-US" sz="3400" b="1">
              <a:solidFill>
                <a:srgbClr val="F4F2F2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8" name="Freeform 18"/>
          <p:cNvSpPr/>
          <p:nvPr/>
        </p:nvSpPr>
        <p:spPr>
          <a:xfrm rot="-9459812">
            <a:off x="12822332" y="-1425492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498698" y="7054042"/>
            <a:ext cx="51056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  <a:r>
              <a:rPr lang="en-US" sz="3400" b="1" u="none" strike="noStrike">
                <a:solidFill>
                  <a:srgbClr val="F4F2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日期：2024.11.27</a:t>
            </a:r>
            <a:endParaRPr lang="en-US" sz="3400" b="1" u="none" strike="noStrike">
              <a:solidFill>
                <a:srgbClr val="F4F2F2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>
            <p:custDataLst>
              <p:tags r:id="rId1"/>
            </p:custDataLst>
          </p:nvPr>
        </p:nvSpPr>
        <p:spPr>
          <a:xfrm rot="-5400000">
            <a:off x="1927225" y="2782570"/>
            <a:ext cx="455295" cy="4309110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86350" y="1339005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开发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计划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4" name="Freeform 4"/>
          <p:cNvSpPr/>
          <p:nvPr>
            <p:custDataLst>
              <p:tags r:id="rId4"/>
            </p:custDataLst>
          </p:nvPr>
        </p:nvSpPr>
        <p:spPr>
          <a:xfrm rot="-5400000">
            <a:off x="6244729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>
            <p:custDataLst>
              <p:tags r:id="rId7"/>
            </p:custDataLst>
          </p:nvPr>
        </p:nvSpPr>
        <p:spPr>
          <a:xfrm rot="-5400000">
            <a:off x="10559554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>
            <p:custDataLst>
              <p:tags r:id="rId10"/>
            </p:custDataLst>
          </p:nvPr>
        </p:nvSpPr>
        <p:spPr>
          <a:xfrm rot="-5400000">
            <a:off x="14874379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9189204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>
            <p:custDataLst>
              <p:tags r:id="rId13"/>
            </p:custDataLst>
          </p:nvPr>
        </p:nvSpPr>
        <p:spPr>
          <a:xfrm>
            <a:off x="1028700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2024.11.21-2024.11.27</a:t>
            </a:r>
            <a:endParaRPr 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需求分析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>
            <p:custDataLst>
              <p:tags r:id="rId14"/>
            </p:custDataLst>
          </p:nvPr>
        </p:nvSpPr>
        <p:spPr>
          <a:xfrm>
            <a:off x="5343525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2024.11.27-2024.12.11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概要设计、详细设计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0" name="TextBox 10"/>
          <p:cNvSpPr txBox="1"/>
          <p:nvPr>
            <p:custDataLst>
              <p:tags r:id="rId15"/>
            </p:custDataLst>
          </p:nvPr>
        </p:nvSpPr>
        <p:spPr>
          <a:xfrm>
            <a:off x="9658350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2024.12.11-2022.12.25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开发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>
            <p:custDataLst>
              <p:tags r:id="rId16"/>
            </p:custDataLst>
          </p:nvPr>
        </p:nvSpPr>
        <p:spPr>
          <a:xfrm>
            <a:off x="13973175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2024.12.25-2025.1.7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测试、交付使用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2" name="TextBox 12"/>
          <p:cNvSpPr txBox="1"/>
          <p:nvPr>
            <p:custDataLst>
              <p:tags r:id="rId17"/>
            </p:custDataLst>
          </p:nvPr>
        </p:nvSpPr>
        <p:spPr>
          <a:xfrm>
            <a:off x="1280444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043BD4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01</a:t>
            </a:r>
            <a:endParaRPr lang="en-US" sz="4800" b="1">
              <a:solidFill>
                <a:srgbClr val="043BD4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TextBox 13"/>
          <p:cNvSpPr txBox="1"/>
          <p:nvPr>
            <p:custDataLst>
              <p:tags r:id="rId18"/>
            </p:custDataLst>
          </p:nvPr>
        </p:nvSpPr>
        <p:spPr>
          <a:xfrm>
            <a:off x="5595269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02</a:t>
            </a:r>
            <a:endParaRPr lang="en-US" sz="48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4" name="TextBox 14"/>
          <p:cNvSpPr txBox="1"/>
          <p:nvPr>
            <p:custDataLst>
              <p:tags r:id="rId19"/>
            </p:custDataLst>
          </p:nvPr>
        </p:nvSpPr>
        <p:spPr>
          <a:xfrm>
            <a:off x="9910094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F0419F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03</a:t>
            </a:r>
            <a:endParaRPr lang="en-US" sz="4800" b="1">
              <a:solidFill>
                <a:srgbClr val="F0419F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5" name="TextBox 15"/>
          <p:cNvSpPr txBox="1"/>
          <p:nvPr>
            <p:custDataLst>
              <p:tags r:id="rId20"/>
            </p:custDataLst>
          </p:nvPr>
        </p:nvSpPr>
        <p:spPr>
          <a:xfrm>
            <a:off x="14224919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521DF1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04</a:t>
            </a:r>
            <a:endParaRPr lang="en-US" sz="4800" b="1">
              <a:solidFill>
                <a:srgbClr val="521DF1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6" name="Freeform 16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V="1">
            <a:off x="-3874973" y="-16810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3535" y="-232324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7180" y="7015759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8907" y="7377574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0"/>
                </a:moveTo>
                <a:lnTo>
                  <a:pt x="7315200" y="0"/>
                </a:lnTo>
                <a:lnTo>
                  <a:pt x="7315200" y="3165487"/>
                </a:lnTo>
                <a:lnTo>
                  <a:pt x="0" y="3165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218174" y="-272930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3165486"/>
                </a:moveTo>
                <a:lnTo>
                  <a:pt x="7315200" y="3165486"/>
                </a:lnTo>
                <a:lnTo>
                  <a:pt x="7315200" y="0"/>
                </a:lnTo>
                <a:lnTo>
                  <a:pt x="0" y="0"/>
                </a:lnTo>
                <a:lnTo>
                  <a:pt x="0" y="31654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07908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615285">
            <a:off x="961603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904253">
            <a:off x="3706595" y="-4448752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91467">
            <a:off x="8647970" y="-4938088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6904253">
            <a:off x="17535924" y="2162836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721898">
            <a:off x="-4750219" y="213876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560333" y="3310684"/>
            <a:ext cx="11167334" cy="218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65"/>
              </a:lnSpc>
            </a:pPr>
            <a:r>
              <a:rPr lang="en-US" sz="12760" b="1">
                <a:solidFill>
                  <a:srgbClr val="F4F2F2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Thank You</a:t>
            </a:r>
            <a:endParaRPr lang="en-US" sz="12760" b="1">
              <a:solidFill>
                <a:srgbClr val="F4F2F2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5486400" y="5491732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918304" y="5761812"/>
            <a:ext cx="8451391" cy="61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D654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2024.11.27</a:t>
            </a:r>
            <a:endParaRPr lang="en-US" sz="3400" b="1">
              <a:solidFill>
                <a:srgbClr val="D65449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1428" y="1409490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背景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3400" y="3636645"/>
            <a:ext cx="8317865" cy="41738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软件系统名称：讯聊（即时通信平台）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任务提出者、开发者：软件工程</a:t>
            </a: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开发小组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用户群体：有即时通讯需求的校内</a:t>
            </a: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师生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运行环境：互联网环境下的计算机网络设备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0820423" y="2323890"/>
            <a:ext cx="5629366" cy="6023641"/>
          </a:xfrm>
          <a:custGeom>
            <a:avLst/>
            <a:gdLst/>
            <a:ahLst/>
            <a:cxnLst/>
            <a:rect l="l" t="t" r="r" b="b"/>
            <a:pathLst>
              <a:path w="5629366" h="6023641">
                <a:moveTo>
                  <a:pt x="0" y="0"/>
                </a:moveTo>
                <a:lnTo>
                  <a:pt x="5629366" y="0"/>
                </a:lnTo>
                <a:lnTo>
                  <a:pt x="5629366" y="6023641"/>
                </a:lnTo>
                <a:lnTo>
                  <a:pt x="0" y="6023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133a4711c2ebde527bebe2b51022c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0" y="2889250"/>
            <a:ext cx="10064115" cy="5609590"/>
          </a:xfrm>
          <a:prstGeom prst="rect">
            <a:avLst/>
          </a:prstGeom>
        </p:spPr>
      </p:pic>
      <p:grpSp>
        <p:nvGrpSpPr>
          <p:cNvPr id="2" name="Group 2"/>
          <p:cNvGrpSpPr/>
          <p:nvPr>
            <p:custDataLst>
              <p:tags r:id="rId2"/>
            </p:custDataLst>
          </p:nvPr>
        </p:nvGrpSpPr>
        <p:grpSpPr>
          <a:xfrm rot="0">
            <a:off x="1410855" y="2946084"/>
            <a:ext cx="7733145" cy="1994864"/>
            <a:chOff x="0" y="0"/>
            <a:chExt cx="5200384" cy="1341506"/>
          </a:xfrm>
        </p:grpSpPr>
        <p:sp>
          <p:nvSpPr>
            <p:cNvPr id="3" name="Freeform 3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>
            <p:custDataLst>
              <p:tags r:id="rId4"/>
            </p:custDataLst>
          </p:nvPr>
        </p:nvGrpSpPr>
        <p:grpSpPr>
          <a:xfrm rot="0">
            <a:off x="1410855" y="5104760"/>
            <a:ext cx="7733145" cy="1994864"/>
            <a:chOff x="0" y="0"/>
            <a:chExt cx="5200384" cy="1341506"/>
          </a:xfrm>
        </p:grpSpPr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6"/>
            </p:custDataLst>
          </p:nvPr>
        </p:nvGrpSpPr>
        <p:grpSpPr>
          <a:xfrm rot="0">
            <a:off x="1410855" y="7263436"/>
            <a:ext cx="7733145" cy="1994864"/>
            <a:chOff x="0" y="0"/>
            <a:chExt cx="5200384" cy="1341506"/>
          </a:xfrm>
        </p:grpSpPr>
        <p:sp>
          <p:nvSpPr>
            <p:cNvPr id="9" name="Freeform 9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15903" y="1339005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目标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TextBox 13"/>
          <p:cNvSpPr txBox="1"/>
          <p:nvPr>
            <p:custDataLst>
              <p:tags r:id="rId8"/>
            </p:custDataLst>
          </p:nvPr>
        </p:nvSpPr>
        <p:spPr>
          <a:xfrm>
            <a:off x="3276600" y="3351530"/>
            <a:ext cx="5022850" cy="129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即时通信（IM）：Instant Messaging，即时发送和接收消息的通信方式。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4" name="TextBox 14"/>
          <p:cNvSpPr txBox="1"/>
          <p:nvPr>
            <p:custDataLst>
              <p:tags r:id="rId9"/>
            </p:custDataLst>
          </p:nvPr>
        </p:nvSpPr>
        <p:spPr>
          <a:xfrm>
            <a:off x="1820583" y="3334234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01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5" name="TextBox 15"/>
          <p:cNvSpPr txBox="1"/>
          <p:nvPr>
            <p:custDataLst>
              <p:tags r:id="rId10"/>
            </p:custDataLst>
          </p:nvPr>
        </p:nvSpPr>
        <p:spPr>
          <a:xfrm>
            <a:off x="3255177" y="5465922"/>
            <a:ext cx="5246112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点对点（P2P）：Peer-to-Peer，指用户之间直接进行数据传输的方式。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6" name="TextBox 16"/>
          <p:cNvSpPr txBox="1"/>
          <p:nvPr>
            <p:custDataLst>
              <p:tags r:id="rId11"/>
            </p:custDataLst>
          </p:nvPr>
        </p:nvSpPr>
        <p:spPr>
          <a:xfrm>
            <a:off x="1820583" y="5492910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02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>
            <p:custDataLst>
              <p:tags r:id="rId12"/>
            </p:custDataLst>
          </p:nvPr>
        </p:nvSpPr>
        <p:spPr>
          <a:xfrm>
            <a:off x="3255010" y="7884160"/>
            <a:ext cx="5481955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好友列表：用户添加的联系人列表，可以查看好友的信息。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8" name="TextBox 18"/>
          <p:cNvSpPr txBox="1"/>
          <p:nvPr>
            <p:custDataLst>
              <p:tags r:id="rId13"/>
            </p:custDataLst>
          </p:nvPr>
        </p:nvSpPr>
        <p:spPr>
          <a:xfrm>
            <a:off x="1820583" y="7651586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03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3820" y="2095500"/>
            <a:ext cx="8154670" cy="29470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用户注册和登录：支持账号密码注册及登录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好友管理：添加、删除好友，查看好友个人资料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消息通讯：点对点文字聊天，支持多媒体信息发送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消息通知：实时接收新消息通知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历史消息管理：查看聊天记录，支持云端消息同步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95228" y="289985"/>
            <a:ext cx="8213167" cy="147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功能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需求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rot="-7828107">
            <a:off x="-3641284" y="839127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" name="图片 7" descr="d074554a01980bb00579fcde6453c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10" y="5143500"/>
            <a:ext cx="1319022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998980" y="2743835"/>
            <a:ext cx="6417945" cy="6689725"/>
            <a:chOff x="0" y="0"/>
            <a:chExt cx="1895379" cy="11543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43BD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29200" y="1257090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数据流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图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0203180" y="2720340"/>
            <a:ext cx="6037580" cy="6712585"/>
            <a:chOff x="0" y="0"/>
            <a:chExt cx="1895379" cy="11543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43BD4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lang="en-US" altLang="zh-CN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775178" y="77875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495265" y="8056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5" name="图片 14" descr="39fedad6c534ef74b522d8455e9dd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0" y="2781300"/>
            <a:ext cx="6273800" cy="6565900"/>
          </a:xfrm>
          <a:prstGeom prst="rect">
            <a:avLst/>
          </a:prstGeom>
        </p:spPr>
      </p:pic>
      <p:pic>
        <p:nvPicPr>
          <p:cNvPr id="16" name="图片 15" descr="fd700eb4156a3230a6698674c119b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400" y="2743835"/>
            <a:ext cx="5735955" cy="6602730"/>
          </a:xfrm>
          <a:prstGeom prst="rect">
            <a:avLst/>
          </a:prstGeom>
        </p:spPr>
      </p:pic>
      <p:sp>
        <p:nvSpPr>
          <p:cNvPr id="17" name="TextBox 5"/>
          <p:cNvSpPr txBox="1"/>
          <p:nvPr/>
        </p:nvSpPr>
        <p:spPr>
          <a:xfrm>
            <a:off x="685800" y="5448300"/>
            <a:ext cx="4905375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顶层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2725400" y="5514340"/>
            <a:ext cx="5421630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+mj-ea"/>
                <a:ea typeface="+mj-ea"/>
                <a:cs typeface="Lora Bold" panose="00000800000000000000"/>
                <a:sym typeface="Lora Bold" panose="00000800000000000000"/>
              </a:rPr>
              <a:t>底层</a:t>
            </a:r>
            <a:endParaRPr lang="zh-CN" altLang="en-US" sz="6400" b="1">
              <a:solidFill>
                <a:srgbClr val="D65449"/>
              </a:solidFill>
              <a:latin typeface="+mj-ea"/>
              <a:ea typeface="+mj-ea"/>
              <a:cs typeface="Lora Bold" panose="00000800000000000000"/>
              <a:sym typeface="Lora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0" y="1333290"/>
            <a:ext cx="8213167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数据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定义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rot="-7828107">
            <a:off x="-3641284" y="839127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495265" y="8056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文本框 6"/>
          <p:cNvSpPr txBox="1"/>
          <p:nvPr/>
        </p:nvSpPr>
        <p:spPr>
          <a:xfrm>
            <a:off x="1905000" y="2716530"/>
            <a:ext cx="288544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管理员：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，登录时间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4" name="图片 14" descr="0e2c509526b25d95bbeeb7c5032b95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402840"/>
            <a:ext cx="11510010" cy="762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3095" y="4011930"/>
            <a:ext cx="280035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用户：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，昵称，密码，在线状态，头像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9" name="图片 6" descr="e7c64ab18dfbd72f232ec5c9c9d20c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18205"/>
            <a:ext cx="11510645" cy="1484630"/>
          </a:xfrm>
          <a:prstGeom prst="rect">
            <a:avLst/>
          </a:prstGeom>
        </p:spPr>
      </p:pic>
      <p:pic>
        <p:nvPicPr>
          <p:cNvPr id="15" name="图片 15" descr="f9ba501b91b6f3d386e61b344b10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5023485"/>
            <a:ext cx="11478260" cy="19500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0200" y="5764530"/>
            <a:ext cx="358711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消息信息：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，时间，类型，内容，发送者，接收者，发送状态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2600" y="7364730"/>
            <a:ext cx="27654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消息记录：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，更新时间，消息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，用户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1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，用户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2</a:t>
            </a:r>
            <a:endParaRPr lang="en-US" altLang="zh-CN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8964930"/>
            <a:ext cx="27679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好友列表：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，添加时间，好友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，好友状态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" name="图片 16" descr="2c352cddee568a3ec91e26d288cf4b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130" y="7122795"/>
            <a:ext cx="11511280" cy="1452880"/>
          </a:xfrm>
          <a:prstGeom prst="rect">
            <a:avLst/>
          </a:prstGeom>
        </p:spPr>
      </p:pic>
      <p:pic>
        <p:nvPicPr>
          <p:cNvPr id="17" name="图片 17" descr="c4ca4811eb4bedf9f1b63fe3fffb63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8724900"/>
            <a:ext cx="11530330" cy="1261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16362" y="3557116"/>
            <a:ext cx="9349595" cy="4382839"/>
            <a:chOff x="0" y="0"/>
            <a:chExt cx="2462445" cy="11543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2445" cy="1154328"/>
            </a:xfrm>
            <a:custGeom>
              <a:avLst/>
              <a:gdLst/>
              <a:ahLst/>
              <a:cxnLst/>
              <a:rect l="l" t="t" r="r" b="b"/>
              <a:pathLst>
                <a:path w="2462445" h="1154328">
                  <a:moveTo>
                    <a:pt x="18217" y="0"/>
                  </a:moveTo>
                  <a:lnTo>
                    <a:pt x="2444228" y="0"/>
                  </a:lnTo>
                  <a:cubicBezTo>
                    <a:pt x="2449059" y="0"/>
                    <a:pt x="2453693" y="1919"/>
                    <a:pt x="2457109" y="5336"/>
                  </a:cubicBezTo>
                  <a:cubicBezTo>
                    <a:pt x="2460526" y="8752"/>
                    <a:pt x="2462445" y="13386"/>
                    <a:pt x="2462445" y="18217"/>
                  </a:cubicBezTo>
                  <a:lnTo>
                    <a:pt x="2462445" y="1136111"/>
                  </a:lnTo>
                  <a:cubicBezTo>
                    <a:pt x="2462445" y="1146172"/>
                    <a:pt x="2454289" y="1154328"/>
                    <a:pt x="2444228" y="1154328"/>
                  </a:cubicBezTo>
                  <a:lnTo>
                    <a:pt x="18217" y="1154328"/>
                  </a:lnTo>
                  <a:cubicBezTo>
                    <a:pt x="13386" y="1154328"/>
                    <a:pt x="8752" y="1152409"/>
                    <a:pt x="5336" y="1148992"/>
                  </a:cubicBezTo>
                  <a:cubicBezTo>
                    <a:pt x="1919" y="1145576"/>
                    <a:pt x="0" y="1140942"/>
                    <a:pt x="0" y="1136111"/>
                  </a:cubicBezTo>
                  <a:lnTo>
                    <a:pt x="0" y="18217"/>
                  </a:lnTo>
                  <a:cubicBezTo>
                    <a:pt x="0" y="8156"/>
                    <a:pt x="8156" y="0"/>
                    <a:pt x="18217" y="0"/>
                  </a:cubicBezTo>
                  <a:close/>
                </a:path>
              </a:pathLst>
            </a:custGeom>
            <a:solidFill>
              <a:srgbClr val="D65449"/>
            </a:solidFill>
            <a:ln w="38100" cap="rnd">
              <a:solidFill>
                <a:srgbClr val="D6544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2445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84315" y="3404716"/>
            <a:ext cx="7196519" cy="4382839"/>
            <a:chOff x="0" y="0"/>
            <a:chExt cx="1895379" cy="11543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F4F2F2"/>
            </a:solidFill>
            <a:ln w="38100" cap="rnd">
              <a:solidFill>
                <a:srgbClr val="D65449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755791" y="3557116"/>
            <a:ext cx="9104928" cy="4382839"/>
            <a:chOff x="0" y="0"/>
            <a:chExt cx="2398006" cy="11543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98006" cy="1154328"/>
            </a:xfrm>
            <a:custGeom>
              <a:avLst/>
              <a:gdLst/>
              <a:ahLst/>
              <a:cxnLst/>
              <a:rect l="l" t="t" r="r" b="b"/>
              <a:pathLst>
                <a:path w="2398006" h="1154328">
                  <a:moveTo>
                    <a:pt x="18707" y="0"/>
                  </a:moveTo>
                  <a:lnTo>
                    <a:pt x="2379299" y="0"/>
                  </a:lnTo>
                  <a:cubicBezTo>
                    <a:pt x="2389630" y="0"/>
                    <a:pt x="2398006" y="8375"/>
                    <a:pt x="2398006" y="18707"/>
                  </a:cubicBezTo>
                  <a:lnTo>
                    <a:pt x="2398006" y="1135621"/>
                  </a:lnTo>
                  <a:cubicBezTo>
                    <a:pt x="2398006" y="1145953"/>
                    <a:pt x="2389630" y="1154328"/>
                    <a:pt x="2379299" y="1154328"/>
                  </a:cubicBezTo>
                  <a:lnTo>
                    <a:pt x="18707" y="1154328"/>
                  </a:lnTo>
                  <a:cubicBezTo>
                    <a:pt x="8375" y="1154328"/>
                    <a:pt x="0" y="1145953"/>
                    <a:pt x="0" y="1135621"/>
                  </a:cubicBezTo>
                  <a:lnTo>
                    <a:pt x="0" y="18707"/>
                  </a:lnTo>
                  <a:cubicBezTo>
                    <a:pt x="0" y="8375"/>
                    <a:pt x="8375" y="0"/>
                    <a:pt x="18707" y="0"/>
                  </a:cubicBezTo>
                  <a:close/>
                </a:path>
              </a:pathLst>
            </a:custGeom>
            <a:solidFill>
              <a:srgbClr val="2D8BBA"/>
            </a:solidFill>
            <a:ln w="3810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98006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603391" y="3404716"/>
            <a:ext cx="7196519" cy="4382839"/>
            <a:chOff x="0" y="0"/>
            <a:chExt cx="1895379" cy="11543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F4F2F2"/>
            </a:solidFill>
            <a:ln w="3810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4315" y="90352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336027" y="91639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667277" y="1339005"/>
            <a:ext cx="10953446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性能需求和其他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需求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52600" y="3695700"/>
            <a:ext cx="6811010" cy="387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数据精度：确保消息内容不失真、不丢失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响应时间：消息发送后到达时间不超过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秒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更新处理时间：实时处理好友消息通知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数据传输时间：优化媒体数据传输速度，支持大文件快速传输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灵活性：支持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PC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端适配操作系统和设备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55505" y="3914140"/>
            <a:ext cx="7058025" cy="336423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后台管理：管理员可进行用户管理等操作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并发支持：支持至少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个用户的并发操作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数据管理能力：高效存储和检索用户信息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故障处理：应用崩溃时自动保存未发送消息，提供错误日志等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9" name="Freeform 19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V="1">
            <a:off x="-3874973" y="-16810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 rot="0">
            <a:off x="-519076" y="3373582"/>
            <a:ext cx="5577672" cy="657753"/>
            <a:chOff x="0" y="0"/>
            <a:chExt cx="1469016" cy="173235"/>
          </a:xfrm>
        </p:grpSpPr>
        <p:sp>
          <p:nvSpPr>
            <p:cNvPr id="3" name="Freeform 3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043B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>
            <p:custDataLst>
              <p:tags r:id="rId3"/>
            </p:custDataLst>
          </p:nvPr>
        </p:nvGrpSpPr>
        <p:grpSpPr>
          <a:xfrm rot="0">
            <a:off x="-519076" y="5329646"/>
            <a:ext cx="5577672" cy="657753"/>
            <a:chOff x="0" y="0"/>
            <a:chExt cx="1469016" cy="173235"/>
          </a:xfrm>
        </p:grpSpPr>
        <p:sp>
          <p:nvSpPr>
            <p:cNvPr id="6" name="Freeform 6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5"/>
            </p:custDataLst>
          </p:nvPr>
        </p:nvGrpSpPr>
        <p:grpSpPr>
          <a:xfrm rot="0">
            <a:off x="-519076" y="7285710"/>
            <a:ext cx="5577672" cy="657753"/>
            <a:chOff x="0" y="0"/>
            <a:chExt cx="1469016" cy="173235"/>
          </a:xfrm>
        </p:grpSpPr>
        <p:sp>
          <p:nvSpPr>
            <p:cNvPr id="9" name="Freeform 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F0419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144000" y="1705773"/>
            <a:ext cx="3335618" cy="333561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7"/>
              <a:stretch>
                <a:fillRect t="-25000" b="-25000"/>
              </a:stretch>
            </a:blipFill>
            <a:ln w="95250" cap="rnd">
              <a:solidFill>
                <a:srgbClr val="043BD4"/>
              </a:solidFill>
              <a:prstDash val="solid"/>
              <a:round/>
            </a:ln>
          </p:spPr>
        </p:sp>
      </p:grpSp>
      <p:grpSp>
        <p:nvGrpSpPr>
          <p:cNvPr id="13" name="Group 13"/>
          <p:cNvGrpSpPr/>
          <p:nvPr/>
        </p:nvGrpSpPr>
        <p:grpSpPr>
          <a:xfrm rot="0">
            <a:off x="13117793" y="3990713"/>
            <a:ext cx="3335618" cy="333561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8"/>
              <a:stretch>
                <a:fillRect t="-54450" b="-23327"/>
              </a:stretch>
            </a:blipFill>
            <a:ln w="95250" cap="rnd">
              <a:solidFill>
                <a:srgbClr val="2D8BBA"/>
              </a:solidFill>
              <a:prstDash val="solid"/>
              <a:round/>
            </a:ln>
          </p:spPr>
        </p:sp>
      </p:grpSp>
      <p:grpSp>
        <p:nvGrpSpPr>
          <p:cNvPr id="15" name="Group 15"/>
          <p:cNvGrpSpPr/>
          <p:nvPr/>
        </p:nvGrpSpPr>
        <p:grpSpPr>
          <a:xfrm rot="0">
            <a:off x="9144000" y="5972058"/>
            <a:ext cx="3335618" cy="333561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9"/>
              <a:stretch>
                <a:fillRect l="-104356" b="-36237"/>
              </a:stretch>
            </a:blipFill>
            <a:ln w="95250" cap="rnd">
              <a:solidFill>
                <a:srgbClr val="F0419F"/>
              </a:solidFill>
              <a:prstDash val="solid"/>
              <a:round/>
            </a:ln>
          </p:spPr>
        </p:sp>
      </p:grpSp>
      <p:sp>
        <p:nvSpPr>
          <p:cNvPr id="17" name="TextBox 17"/>
          <p:cNvSpPr txBox="1"/>
          <p:nvPr/>
        </p:nvSpPr>
        <p:spPr>
          <a:xfrm>
            <a:off x="1615903" y="1339005"/>
            <a:ext cx="8213167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运行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环境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8" name="TextBox 18"/>
          <p:cNvSpPr txBox="1"/>
          <p:nvPr>
            <p:custDataLst>
              <p:tags r:id="rId10"/>
            </p:custDataLst>
          </p:nvPr>
        </p:nvSpPr>
        <p:spPr>
          <a:xfrm>
            <a:off x="1615903" y="3379680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服务器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9" name="TextBox 19"/>
          <p:cNvSpPr txBox="1"/>
          <p:nvPr>
            <p:custDataLst>
              <p:tags r:id="rId11"/>
            </p:custDataLst>
          </p:nvPr>
        </p:nvSpPr>
        <p:spPr>
          <a:xfrm>
            <a:off x="1615903" y="3993235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高性能多核处理器，大容量内存和存储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0" name="TextBox 20"/>
          <p:cNvSpPr txBox="1"/>
          <p:nvPr>
            <p:custDataLst>
              <p:tags r:id="rId12"/>
            </p:custDataLst>
          </p:nvPr>
        </p:nvSpPr>
        <p:spPr>
          <a:xfrm>
            <a:off x="1615903" y="5361025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客户端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1" name="TextBox 21"/>
          <p:cNvSpPr txBox="1"/>
          <p:nvPr>
            <p:custDataLst>
              <p:tags r:id="rId13"/>
            </p:custDataLst>
          </p:nvPr>
        </p:nvSpPr>
        <p:spPr>
          <a:xfrm>
            <a:off x="1615903" y="5974579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windows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操作系统，</a:t>
            </a: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MySQL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数据库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2" name="TextBox 22"/>
          <p:cNvSpPr txBox="1"/>
          <p:nvPr>
            <p:custDataLst>
              <p:tags r:id="rId14"/>
            </p:custDataLst>
          </p:nvPr>
        </p:nvSpPr>
        <p:spPr>
          <a:xfrm>
            <a:off x="1615903" y="7342369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接口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3" name="TextBox 23"/>
          <p:cNvSpPr txBox="1"/>
          <p:nvPr>
            <p:custDataLst>
              <p:tags r:id="rId15"/>
            </p:custDataLst>
          </p:nvPr>
        </p:nvSpPr>
        <p:spPr>
          <a:xfrm>
            <a:off x="1615903" y="7955923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TCP/IP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协议，</a:t>
            </a: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WebSocket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或自定义长连接协议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4" name="Freeform 24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pic>
        <p:nvPicPr>
          <p:cNvPr id="26" name="图片 25"/>
          <p:cNvPicPr/>
          <p:nvPr/>
        </p:nvPicPr>
        <p:blipFill>
          <a:blip r:embed="rId18"/>
          <a:stretch>
            <a:fillRect/>
          </a:stretch>
        </p:blipFill>
        <p:spPr>
          <a:xfrm>
            <a:off x="9192260" y="1729740"/>
            <a:ext cx="3234055" cy="330073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19"/>
          <a:stretch>
            <a:fillRect/>
          </a:stretch>
        </p:blipFill>
        <p:spPr>
          <a:xfrm>
            <a:off x="13182600" y="4031615"/>
            <a:ext cx="3201670" cy="3254375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20"/>
          <a:stretch>
            <a:fillRect/>
          </a:stretch>
        </p:blipFill>
        <p:spPr>
          <a:xfrm>
            <a:off x="9192260" y="5988050"/>
            <a:ext cx="3232150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4949" y="3085872"/>
            <a:ext cx="6182355" cy="5552879"/>
          </a:xfrm>
          <a:custGeom>
            <a:avLst/>
            <a:gdLst/>
            <a:ahLst/>
            <a:cxnLst/>
            <a:rect l="l" t="t" r="r" b="b"/>
            <a:pathLst>
              <a:path w="6182355" h="5552879">
                <a:moveTo>
                  <a:pt x="0" y="0"/>
                </a:moveTo>
                <a:lnTo>
                  <a:pt x="6182355" y="0"/>
                </a:lnTo>
                <a:lnTo>
                  <a:pt x="6182355" y="5552878"/>
                </a:lnTo>
                <a:lnTo>
                  <a:pt x="0" y="55528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15903" y="1339005"/>
            <a:ext cx="11206163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安全保密和使用方便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性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028" y="2629110"/>
            <a:ext cx="6885386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严格的用户隐私保护措施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防止消息内容被非法获取或篡改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界面简洁直观，操作流程顺畅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提供新手指南和帮助文档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文本框 6"/>
          <p:cNvSpPr txBox="1"/>
          <p:nvPr/>
        </p:nvSpPr>
        <p:spPr>
          <a:xfrm>
            <a:off x="10668000" y="5448300"/>
            <a:ext cx="6071235" cy="4423410"/>
          </a:xfrm>
          <a:prstGeom prst="rect">
            <a:avLst/>
          </a:prstGeom>
        </p:spPr>
        <p:txBody>
          <a:bodyPr wrap="square">
            <a:noAutofit/>
          </a:bodyPr>
          <a:p>
            <a:pPr marL="0"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运行控制：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服务器通过运维平台进行监控和管理。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支持命令行和图形界面的管理工具。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marL="0"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控制信号来源：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系统管理员通过SSH、远程桌面等方式发送控制命令。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marL="266700" indent="26670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0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1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2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3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4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5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6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7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8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9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20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1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2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3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4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5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6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7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8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9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30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1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2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3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4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5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6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4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5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6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7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8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9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Lora Bold</vt:lpstr>
      <vt:lpstr>Open Sans Bold</vt:lpstr>
      <vt:lpstr>华文仿宋</vt:lpstr>
      <vt:lpstr>Canva Sans</vt:lpstr>
      <vt:lpstr>Times New Roman</vt:lpstr>
      <vt:lpstr>Canva Sans Bold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讯聊即时通讯平台</dc:title>
  <dc:creator/>
  <cp:lastModifiedBy>叫我小橙！</cp:lastModifiedBy>
  <cp:revision>7</cp:revision>
  <dcterms:created xsi:type="dcterms:W3CDTF">2006-08-16T00:00:00Z</dcterms:created>
  <dcterms:modified xsi:type="dcterms:W3CDTF">2024-11-27T01:21:31Z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30B32800AA14468CB4F3E785DDB45EFF_12</vt:lpwstr>
  </property>
  <property fmtid="{D5CDD505-2E9C-101B-9397-08002B2CF9AE}" pid="3" name="KSOProductBuildVer">
    <vt:lpwstr>2052-12.1.0.18912</vt:lpwstr>
  </property>
</Properties>
</file>