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2.svg" ContentType="image/svg+xml"/>
  <Override PartName="/ppt/media/image37.svg" ContentType="image/svg+xml"/>
  <Override PartName="/ppt/media/image39.svg" ContentType="image/svg+xml"/>
  <Override PartName="/ppt/media/image4.svg" ContentType="image/svg+xml"/>
  <Override PartName="/ppt/media/image41.svg" ContentType="image/svg+xml"/>
  <Override PartName="/ppt/media/image43.svg" ContentType="image/svg+xml"/>
  <Override PartName="/ppt/media/image45.svg" ContentType="image/svg+xml"/>
  <Override PartName="/ppt/media/image47.svg" ContentType="image/svg+xml"/>
  <Override PartName="/ppt/media/image49.svg" ContentType="image/svg+xml"/>
  <Override PartName="/ppt/media/image51.svg" ContentType="image/svg+xml"/>
  <Override PartName="/ppt/media/image53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0" r:id="rId12"/>
    <p:sldId id="266" r:id="rId13"/>
  </p:sldIdLst>
  <p:sldSz cx="18288000" cy="10287000"/>
  <p:notesSz cx="6858000" cy="9144000"/>
  <p:embeddedFontLst>
    <p:embeddedFont>
      <p:font typeface="Lora Bold" panose="00000800000000000000"/>
      <p:bold r:id="rId19"/>
    </p:embeddedFont>
    <p:embeddedFont>
      <p:font typeface="Open Sans Bold"/>
      <p:bold r:id="rId20"/>
    </p:embeddedFont>
    <p:embeddedFont>
      <p:font typeface="Canva Sans" panose="020B0503030501040103"/>
      <p:regular r:id="rId21"/>
    </p:embeddedFont>
    <p:embeddedFont>
      <p:font typeface="Canva Sans Bold" panose="020B0803030501040103"/>
      <p:bold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  <p:embeddedFont>
      <p:font typeface="华文仿宋" panose="02010600040101010101" charset="-122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svg"/><Relationship Id="rId8" Type="http://schemas.openxmlformats.org/officeDocument/2006/relationships/image" Target="../media/image42.png"/><Relationship Id="rId7" Type="http://schemas.openxmlformats.org/officeDocument/2006/relationships/tags" Target="../tags/tag27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tags" Target="../tags/tag26.xml"/><Relationship Id="rId3" Type="http://schemas.openxmlformats.org/officeDocument/2006/relationships/image" Target="../media/image39.svg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6.svg"/><Relationship Id="rId21" Type="http://schemas.openxmlformats.org/officeDocument/2006/relationships/image" Target="../media/image15.png"/><Relationship Id="rId20" Type="http://schemas.openxmlformats.org/officeDocument/2006/relationships/tags" Target="../tags/tag36.xml"/><Relationship Id="rId2" Type="http://schemas.openxmlformats.org/officeDocument/2006/relationships/image" Target="../media/image38.png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image" Target="../media/image45.svg"/><Relationship Id="rId11" Type="http://schemas.openxmlformats.org/officeDocument/2006/relationships/image" Target="../media/image44.png"/><Relationship Id="rId10" Type="http://schemas.openxmlformats.org/officeDocument/2006/relationships/tags" Target="../tags/tag28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3.svg"/><Relationship Id="rId7" Type="http://schemas.openxmlformats.org/officeDocument/2006/relationships/image" Target="../media/image52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Relationship Id="rId3" Type="http://schemas.openxmlformats.org/officeDocument/2006/relationships/image" Target="../media/image48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4.svg"/><Relationship Id="rId16" Type="http://schemas.openxmlformats.org/officeDocument/2006/relationships/image" Target="../media/image13.png"/><Relationship Id="rId15" Type="http://schemas.openxmlformats.org/officeDocument/2006/relationships/image" Target="../media/image16.svg"/><Relationship Id="rId14" Type="http://schemas.openxmlformats.org/officeDocument/2006/relationships/image" Target="../media/image15.png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.sv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jpeg"/><Relationship Id="rId8" Type="http://schemas.openxmlformats.org/officeDocument/2006/relationships/image" Target="../media/image31.jpeg"/><Relationship Id="rId7" Type="http://schemas.openxmlformats.org/officeDocument/2006/relationships/image" Target="../media/image30.jpeg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5.png"/><Relationship Id="rId2" Type="http://schemas.openxmlformats.org/officeDocument/2006/relationships/tags" Target="../tags/tag14.xml"/><Relationship Id="rId19" Type="http://schemas.openxmlformats.org/officeDocument/2006/relationships/image" Target="../media/image34.jpeg"/><Relationship Id="rId18" Type="http://schemas.openxmlformats.org/officeDocument/2006/relationships/image" Target="../media/image33.jpeg"/><Relationship Id="rId17" Type="http://schemas.openxmlformats.org/officeDocument/2006/relationships/image" Target="../media/image16.svg"/><Relationship Id="rId16" Type="http://schemas.openxmlformats.org/officeDocument/2006/relationships/image" Target="../media/image15.png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3535" y="-2323249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487180" y="7015759"/>
            <a:ext cx="5584206" cy="5816881"/>
          </a:xfrm>
          <a:custGeom>
            <a:avLst/>
            <a:gdLst/>
            <a:ahLst/>
            <a:cxnLst/>
            <a:rect l="l" t="t" r="r" b="b"/>
            <a:pathLst>
              <a:path w="5584206" h="5816881">
                <a:moveTo>
                  <a:pt x="0" y="0"/>
                </a:moveTo>
                <a:lnTo>
                  <a:pt x="5584206" y="0"/>
                </a:lnTo>
                <a:lnTo>
                  <a:pt x="5584206" y="5816881"/>
                </a:lnTo>
                <a:lnTo>
                  <a:pt x="0" y="58168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18907" y="7377574"/>
            <a:ext cx="7315200" cy="3165487"/>
          </a:xfrm>
          <a:custGeom>
            <a:avLst/>
            <a:gdLst/>
            <a:ahLst/>
            <a:cxnLst/>
            <a:rect l="l" t="t" r="r" b="b"/>
            <a:pathLst>
              <a:path w="7315200" h="3165487">
                <a:moveTo>
                  <a:pt x="0" y="0"/>
                </a:moveTo>
                <a:lnTo>
                  <a:pt x="7315200" y="0"/>
                </a:lnTo>
                <a:lnTo>
                  <a:pt x="7315200" y="3165487"/>
                </a:lnTo>
                <a:lnTo>
                  <a:pt x="0" y="31654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-3218174" y="-272930"/>
            <a:ext cx="7315200" cy="3165487"/>
          </a:xfrm>
          <a:custGeom>
            <a:avLst/>
            <a:gdLst/>
            <a:ahLst/>
            <a:cxnLst/>
            <a:rect l="l" t="t" r="r" b="b"/>
            <a:pathLst>
              <a:path w="7315200" h="3165487">
                <a:moveTo>
                  <a:pt x="0" y="3165486"/>
                </a:moveTo>
                <a:lnTo>
                  <a:pt x="7315200" y="3165486"/>
                </a:lnTo>
                <a:lnTo>
                  <a:pt x="7315200" y="0"/>
                </a:lnTo>
                <a:lnTo>
                  <a:pt x="0" y="0"/>
                </a:lnTo>
                <a:lnTo>
                  <a:pt x="0" y="316548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3079083" y="8493258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615285">
            <a:off x="9616033" y="8493258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6904253">
            <a:off x="3706595" y="-4448752"/>
            <a:ext cx="5584206" cy="5816881"/>
          </a:xfrm>
          <a:custGeom>
            <a:avLst/>
            <a:gdLst/>
            <a:ahLst/>
            <a:cxnLst/>
            <a:rect l="l" t="t" r="r" b="b"/>
            <a:pathLst>
              <a:path w="5584206" h="5816881">
                <a:moveTo>
                  <a:pt x="0" y="0"/>
                </a:moveTo>
                <a:lnTo>
                  <a:pt x="5584206" y="0"/>
                </a:lnTo>
                <a:lnTo>
                  <a:pt x="5584206" y="5816881"/>
                </a:lnTo>
                <a:lnTo>
                  <a:pt x="0" y="58168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8691467">
            <a:off x="8647970" y="-4938088"/>
            <a:ext cx="5584206" cy="5816881"/>
          </a:xfrm>
          <a:custGeom>
            <a:avLst/>
            <a:gdLst/>
            <a:ahLst/>
            <a:cxnLst/>
            <a:rect l="l" t="t" r="r" b="b"/>
            <a:pathLst>
              <a:path w="5584206" h="5816881">
                <a:moveTo>
                  <a:pt x="0" y="0"/>
                </a:moveTo>
                <a:lnTo>
                  <a:pt x="5584206" y="0"/>
                </a:lnTo>
                <a:lnTo>
                  <a:pt x="5584206" y="5816881"/>
                </a:lnTo>
                <a:lnTo>
                  <a:pt x="0" y="58168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6904253">
            <a:off x="17535924" y="2162836"/>
            <a:ext cx="5584206" cy="5816881"/>
          </a:xfrm>
          <a:custGeom>
            <a:avLst/>
            <a:gdLst/>
            <a:ahLst/>
            <a:cxnLst/>
            <a:rect l="l" t="t" r="r" b="b"/>
            <a:pathLst>
              <a:path w="5584206" h="5816881">
                <a:moveTo>
                  <a:pt x="0" y="0"/>
                </a:moveTo>
                <a:lnTo>
                  <a:pt x="5584206" y="0"/>
                </a:lnTo>
                <a:lnTo>
                  <a:pt x="5584206" y="5816881"/>
                </a:lnTo>
                <a:lnTo>
                  <a:pt x="0" y="58168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4721898">
            <a:off x="-4750219" y="2138769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900632" y="6030251"/>
            <a:ext cx="11021434" cy="1863624"/>
          </a:xfrm>
          <a:custGeom>
            <a:avLst/>
            <a:gdLst/>
            <a:ahLst/>
            <a:cxnLst/>
            <a:rect l="l" t="t" r="r" b="b"/>
            <a:pathLst>
              <a:path w="11021434" h="1863624">
                <a:moveTo>
                  <a:pt x="0" y="0"/>
                </a:moveTo>
                <a:lnTo>
                  <a:pt x="11021434" y="0"/>
                </a:lnTo>
                <a:lnTo>
                  <a:pt x="11021434" y="1863624"/>
                </a:lnTo>
                <a:lnTo>
                  <a:pt x="0" y="18636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6031536">
            <a:off x="-787327" y="1962681"/>
            <a:ext cx="1094727" cy="2333721"/>
          </a:xfrm>
          <a:custGeom>
            <a:avLst/>
            <a:gdLst/>
            <a:ahLst/>
            <a:cxnLst/>
            <a:rect l="l" t="t" r="r" b="b"/>
            <a:pathLst>
              <a:path w="1094727" h="2333721">
                <a:moveTo>
                  <a:pt x="0" y="0"/>
                </a:moveTo>
                <a:lnTo>
                  <a:pt x="1094727" y="0"/>
                </a:lnTo>
                <a:lnTo>
                  <a:pt x="1094727" y="2333721"/>
                </a:lnTo>
                <a:lnTo>
                  <a:pt x="0" y="233372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162246">
            <a:off x="18104004" y="5745901"/>
            <a:ext cx="1094727" cy="2333721"/>
          </a:xfrm>
          <a:custGeom>
            <a:avLst/>
            <a:gdLst/>
            <a:ahLst/>
            <a:cxnLst/>
            <a:rect l="l" t="t" r="r" b="b"/>
            <a:pathLst>
              <a:path w="1094727" h="2333721">
                <a:moveTo>
                  <a:pt x="0" y="0"/>
                </a:moveTo>
                <a:lnTo>
                  <a:pt x="1094728" y="0"/>
                </a:lnTo>
                <a:lnTo>
                  <a:pt x="1094728" y="2333721"/>
                </a:lnTo>
                <a:lnTo>
                  <a:pt x="0" y="233372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560333" y="4178280"/>
            <a:ext cx="11167334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项目需求概览</a:t>
            </a:r>
            <a:endParaRPr lang="en-US" sz="70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560333" y="2254407"/>
            <a:ext cx="11167334" cy="1256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70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讯聊即时通信平台</a:t>
            </a:r>
            <a:endParaRPr lang="en-US" sz="70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185653" y="6219396"/>
            <a:ext cx="845139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F4F2F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小组成员：李预胜 白宇丹 李君迟 袁怡康</a:t>
            </a:r>
            <a:endParaRPr lang="en-US" sz="3400" b="1">
              <a:solidFill>
                <a:srgbClr val="F4F2F2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8" name="Freeform 18"/>
          <p:cNvSpPr/>
          <p:nvPr/>
        </p:nvSpPr>
        <p:spPr>
          <a:xfrm rot="-9459812">
            <a:off x="12822332" y="-1425492"/>
            <a:ext cx="1094727" cy="2333721"/>
          </a:xfrm>
          <a:custGeom>
            <a:avLst/>
            <a:gdLst/>
            <a:ahLst/>
            <a:cxnLst/>
            <a:rect l="l" t="t" r="r" b="b"/>
            <a:pathLst>
              <a:path w="1094727" h="2333721">
                <a:moveTo>
                  <a:pt x="0" y="0"/>
                </a:moveTo>
                <a:lnTo>
                  <a:pt x="1094727" y="0"/>
                </a:lnTo>
                <a:lnTo>
                  <a:pt x="1094727" y="2333721"/>
                </a:lnTo>
                <a:lnTo>
                  <a:pt x="0" y="233372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6498698" y="7054042"/>
            <a:ext cx="510562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60"/>
              </a:lnSpc>
              <a:spcBef>
                <a:spcPct val="0"/>
              </a:spcBef>
            </a:pPr>
            <a:r>
              <a:rPr lang="en-US" sz="3400" b="1" u="none" strike="noStrike">
                <a:solidFill>
                  <a:srgbClr val="F4F2F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日期：2024.11.27</a:t>
            </a:r>
            <a:endParaRPr lang="en-US" sz="3400" b="1" u="none" strike="noStrike">
              <a:solidFill>
                <a:srgbClr val="F4F2F2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>
            <p:custDataLst>
              <p:tags r:id="rId1"/>
            </p:custDataLst>
          </p:nvPr>
        </p:nvSpPr>
        <p:spPr>
          <a:xfrm rot="-5400000">
            <a:off x="1927225" y="2782570"/>
            <a:ext cx="455295" cy="4309110"/>
          </a:xfrm>
          <a:custGeom>
            <a:avLst/>
            <a:gdLst/>
            <a:ahLst/>
            <a:cxnLst/>
            <a:rect l="l" t="t" r="r" b="b"/>
            <a:pathLst>
              <a:path w="455018" h="4314825">
                <a:moveTo>
                  <a:pt x="0" y="0"/>
                </a:moveTo>
                <a:lnTo>
                  <a:pt x="455017" y="0"/>
                </a:lnTo>
                <a:lnTo>
                  <a:pt x="455017" y="4314825"/>
                </a:lnTo>
                <a:lnTo>
                  <a:pt x="0" y="4314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086350" y="1339005"/>
            <a:ext cx="8115300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开发</a:t>
            </a: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计划</a:t>
            </a:r>
            <a:endParaRPr lang="zh-CN" altLang="en-US" sz="64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4" name="Freeform 4"/>
          <p:cNvSpPr/>
          <p:nvPr>
            <p:custDataLst>
              <p:tags r:id="rId4"/>
            </p:custDataLst>
          </p:nvPr>
        </p:nvSpPr>
        <p:spPr>
          <a:xfrm rot="-5400000">
            <a:off x="6244729" y="2779672"/>
            <a:ext cx="455018" cy="4314825"/>
          </a:xfrm>
          <a:custGeom>
            <a:avLst/>
            <a:gdLst/>
            <a:ahLst/>
            <a:cxnLst/>
            <a:rect l="l" t="t" r="r" b="b"/>
            <a:pathLst>
              <a:path w="455018" h="4314825">
                <a:moveTo>
                  <a:pt x="0" y="0"/>
                </a:moveTo>
                <a:lnTo>
                  <a:pt x="455017" y="0"/>
                </a:lnTo>
                <a:lnTo>
                  <a:pt x="455017" y="4314825"/>
                </a:lnTo>
                <a:lnTo>
                  <a:pt x="0" y="43148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>
            <p:custDataLst>
              <p:tags r:id="rId7"/>
            </p:custDataLst>
          </p:nvPr>
        </p:nvSpPr>
        <p:spPr>
          <a:xfrm rot="-5400000">
            <a:off x="10559554" y="2779672"/>
            <a:ext cx="455018" cy="4314825"/>
          </a:xfrm>
          <a:custGeom>
            <a:avLst/>
            <a:gdLst/>
            <a:ahLst/>
            <a:cxnLst/>
            <a:rect l="l" t="t" r="r" b="b"/>
            <a:pathLst>
              <a:path w="455018" h="4314825">
                <a:moveTo>
                  <a:pt x="0" y="0"/>
                </a:moveTo>
                <a:lnTo>
                  <a:pt x="455017" y="0"/>
                </a:lnTo>
                <a:lnTo>
                  <a:pt x="455017" y="4314825"/>
                </a:lnTo>
                <a:lnTo>
                  <a:pt x="0" y="43148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>
            <p:custDataLst>
              <p:tags r:id="rId10"/>
            </p:custDataLst>
          </p:nvPr>
        </p:nvSpPr>
        <p:spPr>
          <a:xfrm rot="-5400000">
            <a:off x="14874379" y="2779672"/>
            <a:ext cx="455018" cy="4314825"/>
          </a:xfrm>
          <a:custGeom>
            <a:avLst/>
            <a:gdLst/>
            <a:ahLst/>
            <a:cxnLst/>
            <a:rect l="l" t="t" r="r" b="b"/>
            <a:pathLst>
              <a:path w="455018" h="4314825">
                <a:moveTo>
                  <a:pt x="0" y="0"/>
                </a:moveTo>
                <a:lnTo>
                  <a:pt x="455017" y="0"/>
                </a:lnTo>
                <a:lnTo>
                  <a:pt x="455017" y="4314825"/>
                </a:lnTo>
                <a:lnTo>
                  <a:pt x="0" y="43148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9189204" y="2779672"/>
            <a:ext cx="455018" cy="4314825"/>
          </a:xfrm>
          <a:custGeom>
            <a:avLst/>
            <a:gdLst/>
            <a:ahLst/>
            <a:cxnLst/>
            <a:rect l="l" t="t" r="r" b="b"/>
            <a:pathLst>
              <a:path w="455018" h="4314825">
                <a:moveTo>
                  <a:pt x="0" y="0"/>
                </a:moveTo>
                <a:lnTo>
                  <a:pt x="455017" y="0"/>
                </a:lnTo>
                <a:lnTo>
                  <a:pt x="455017" y="4314825"/>
                </a:lnTo>
                <a:lnTo>
                  <a:pt x="0" y="4314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>
            <p:custDataLst>
              <p:tags r:id="rId13"/>
            </p:custDataLst>
          </p:nvPr>
        </p:nvSpPr>
        <p:spPr>
          <a:xfrm>
            <a:off x="1028700" y="5928360"/>
            <a:ext cx="3286125" cy="861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2024.11.21-2024.11.27</a:t>
            </a:r>
            <a:endParaRPr 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algn="l">
              <a:lnSpc>
                <a:spcPts val="336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需求分析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</p:txBody>
      </p:sp>
      <p:sp>
        <p:nvSpPr>
          <p:cNvPr id="9" name="TextBox 9"/>
          <p:cNvSpPr txBox="1"/>
          <p:nvPr>
            <p:custDataLst>
              <p:tags r:id="rId14"/>
            </p:custDataLst>
          </p:nvPr>
        </p:nvSpPr>
        <p:spPr>
          <a:xfrm>
            <a:off x="5343525" y="5928360"/>
            <a:ext cx="3286125" cy="861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altLang="zh-CN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2024.11.27-2024.12.11</a:t>
            </a:r>
            <a:endParaRPr lang="en-US" altLang="zh-CN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algn="l">
              <a:lnSpc>
                <a:spcPts val="336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概要设计、详细设计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</p:txBody>
      </p:sp>
      <p:sp>
        <p:nvSpPr>
          <p:cNvPr id="10" name="TextBox 10"/>
          <p:cNvSpPr txBox="1"/>
          <p:nvPr>
            <p:custDataLst>
              <p:tags r:id="rId15"/>
            </p:custDataLst>
          </p:nvPr>
        </p:nvSpPr>
        <p:spPr>
          <a:xfrm>
            <a:off x="9658350" y="5928360"/>
            <a:ext cx="3286125" cy="861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altLang="zh-CN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2024.12.11-2022.12.25</a:t>
            </a:r>
            <a:endParaRPr lang="en-US" altLang="zh-CN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algn="l">
              <a:lnSpc>
                <a:spcPts val="336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开发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</p:txBody>
      </p:sp>
      <p:sp>
        <p:nvSpPr>
          <p:cNvPr id="11" name="TextBox 11"/>
          <p:cNvSpPr txBox="1"/>
          <p:nvPr>
            <p:custDataLst>
              <p:tags r:id="rId16"/>
            </p:custDataLst>
          </p:nvPr>
        </p:nvSpPr>
        <p:spPr>
          <a:xfrm>
            <a:off x="13973175" y="5928360"/>
            <a:ext cx="3286125" cy="861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altLang="zh-CN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2024.12.25-2025.1.7</a:t>
            </a:r>
            <a:endParaRPr lang="en-US" altLang="zh-CN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algn="l">
              <a:lnSpc>
                <a:spcPts val="336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测试、交付使用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</p:txBody>
      </p:sp>
      <p:sp>
        <p:nvSpPr>
          <p:cNvPr id="12" name="TextBox 12"/>
          <p:cNvSpPr txBox="1"/>
          <p:nvPr>
            <p:custDataLst>
              <p:tags r:id="rId17"/>
            </p:custDataLst>
          </p:nvPr>
        </p:nvSpPr>
        <p:spPr>
          <a:xfrm>
            <a:off x="1280444" y="3648893"/>
            <a:ext cx="175393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1">
                <a:solidFill>
                  <a:srgbClr val="043BD4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01</a:t>
            </a:r>
            <a:endParaRPr lang="en-US" sz="4800" b="1">
              <a:solidFill>
                <a:srgbClr val="043BD4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3" name="TextBox 13"/>
          <p:cNvSpPr txBox="1"/>
          <p:nvPr>
            <p:custDataLst>
              <p:tags r:id="rId18"/>
            </p:custDataLst>
          </p:nvPr>
        </p:nvSpPr>
        <p:spPr>
          <a:xfrm>
            <a:off x="5595269" y="3648893"/>
            <a:ext cx="175393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02</a:t>
            </a:r>
            <a:endParaRPr lang="en-US" sz="48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4" name="TextBox 14"/>
          <p:cNvSpPr txBox="1"/>
          <p:nvPr>
            <p:custDataLst>
              <p:tags r:id="rId19"/>
            </p:custDataLst>
          </p:nvPr>
        </p:nvSpPr>
        <p:spPr>
          <a:xfrm>
            <a:off x="9910094" y="3648893"/>
            <a:ext cx="175393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1">
                <a:solidFill>
                  <a:srgbClr val="F0419F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03</a:t>
            </a:r>
            <a:endParaRPr lang="en-US" sz="4800" b="1">
              <a:solidFill>
                <a:srgbClr val="F0419F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5" name="TextBox 15"/>
          <p:cNvSpPr txBox="1"/>
          <p:nvPr>
            <p:custDataLst>
              <p:tags r:id="rId20"/>
            </p:custDataLst>
          </p:nvPr>
        </p:nvSpPr>
        <p:spPr>
          <a:xfrm>
            <a:off x="14224919" y="3648893"/>
            <a:ext cx="1753938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1">
                <a:solidFill>
                  <a:srgbClr val="521DF1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04</a:t>
            </a:r>
            <a:endParaRPr lang="en-US" sz="4800" b="1">
              <a:solidFill>
                <a:srgbClr val="521DF1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6" name="Freeform 16"/>
          <p:cNvSpPr/>
          <p:nvPr/>
        </p:nvSpPr>
        <p:spPr>
          <a:xfrm flipV="1">
            <a:off x="15603146" y="-1734419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0" y="4114800"/>
                </a:moveTo>
                <a:lnTo>
                  <a:pt x="6559827" y="4114800"/>
                </a:lnTo>
                <a:lnTo>
                  <a:pt x="655982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V="1">
            <a:off x="-3874973" y="-1681055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0" y="4114800"/>
                </a:moveTo>
                <a:lnTo>
                  <a:pt x="6559827" y="4114800"/>
                </a:lnTo>
                <a:lnTo>
                  <a:pt x="655982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54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3535" y="-2323249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487180" y="7015759"/>
            <a:ext cx="5584206" cy="5816881"/>
          </a:xfrm>
          <a:custGeom>
            <a:avLst/>
            <a:gdLst/>
            <a:ahLst/>
            <a:cxnLst/>
            <a:rect l="l" t="t" r="r" b="b"/>
            <a:pathLst>
              <a:path w="5584206" h="5816881">
                <a:moveTo>
                  <a:pt x="0" y="0"/>
                </a:moveTo>
                <a:lnTo>
                  <a:pt x="5584206" y="0"/>
                </a:lnTo>
                <a:lnTo>
                  <a:pt x="5584206" y="5816881"/>
                </a:lnTo>
                <a:lnTo>
                  <a:pt x="0" y="58168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18907" y="7377574"/>
            <a:ext cx="7315200" cy="3165487"/>
          </a:xfrm>
          <a:custGeom>
            <a:avLst/>
            <a:gdLst/>
            <a:ahLst/>
            <a:cxnLst/>
            <a:rect l="l" t="t" r="r" b="b"/>
            <a:pathLst>
              <a:path w="7315200" h="3165487">
                <a:moveTo>
                  <a:pt x="0" y="0"/>
                </a:moveTo>
                <a:lnTo>
                  <a:pt x="7315200" y="0"/>
                </a:lnTo>
                <a:lnTo>
                  <a:pt x="7315200" y="3165487"/>
                </a:lnTo>
                <a:lnTo>
                  <a:pt x="0" y="31654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-3218174" y="-272930"/>
            <a:ext cx="7315200" cy="3165487"/>
          </a:xfrm>
          <a:custGeom>
            <a:avLst/>
            <a:gdLst/>
            <a:ahLst/>
            <a:cxnLst/>
            <a:rect l="l" t="t" r="r" b="b"/>
            <a:pathLst>
              <a:path w="7315200" h="3165487">
                <a:moveTo>
                  <a:pt x="0" y="3165486"/>
                </a:moveTo>
                <a:lnTo>
                  <a:pt x="7315200" y="3165486"/>
                </a:lnTo>
                <a:lnTo>
                  <a:pt x="7315200" y="0"/>
                </a:lnTo>
                <a:lnTo>
                  <a:pt x="0" y="0"/>
                </a:lnTo>
                <a:lnTo>
                  <a:pt x="0" y="316548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3079083" y="8493258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615285">
            <a:off x="9616033" y="8493258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6904253">
            <a:off x="3706595" y="-4448752"/>
            <a:ext cx="5584206" cy="5816881"/>
          </a:xfrm>
          <a:custGeom>
            <a:avLst/>
            <a:gdLst/>
            <a:ahLst/>
            <a:cxnLst/>
            <a:rect l="l" t="t" r="r" b="b"/>
            <a:pathLst>
              <a:path w="5584206" h="5816881">
                <a:moveTo>
                  <a:pt x="0" y="0"/>
                </a:moveTo>
                <a:lnTo>
                  <a:pt x="5584206" y="0"/>
                </a:lnTo>
                <a:lnTo>
                  <a:pt x="5584206" y="5816881"/>
                </a:lnTo>
                <a:lnTo>
                  <a:pt x="0" y="58168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8691467">
            <a:off x="8647970" y="-4938088"/>
            <a:ext cx="5584206" cy="5816881"/>
          </a:xfrm>
          <a:custGeom>
            <a:avLst/>
            <a:gdLst/>
            <a:ahLst/>
            <a:cxnLst/>
            <a:rect l="l" t="t" r="r" b="b"/>
            <a:pathLst>
              <a:path w="5584206" h="5816881">
                <a:moveTo>
                  <a:pt x="0" y="0"/>
                </a:moveTo>
                <a:lnTo>
                  <a:pt x="5584206" y="0"/>
                </a:lnTo>
                <a:lnTo>
                  <a:pt x="5584206" y="5816881"/>
                </a:lnTo>
                <a:lnTo>
                  <a:pt x="0" y="58168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6904253">
            <a:off x="17535924" y="2162836"/>
            <a:ext cx="5584206" cy="5816881"/>
          </a:xfrm>
          <a:custGeom>
            <a:avLst/>
            <a:gdLst/>
            <a:ahLst/>
            <a:cxnLst/>
            <a:rect l="l" t="t" r="r" b="b"/>
            <a:pathLst>
              <a:path w="5584206" h="5816881">
                <a:moveTo>
                  <a:pt x="0" y="0"/>
                </a:moveTo>
                <a:lnTo>
                  <a:pt x="5584206" y="0"/>
                </a:lnTo>
                <a:lnTo>
                  <a:pt x="5584206" y="5816881"/>
                </a:lnTo>
                <a:lnTo>
                  <a:pt x="0" y="58168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4721898">
            <a:off x="-4750219" y="2138769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560333" y="3310684"/>
            <a:ext cx="11167334" cy="2181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65"/>
              </a:lnSpc>
            </a:pPr>
            <a:r>
              <a:rPr lang="en-US" sz="12760" b="1">
                <a:solidFill>
                  <a:srgbClr val="F4F2F2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Thank You</a:t>
            </a:r>
            <a:endParaRPr lang="en-US" sz="12760" b="1">
              <a:solidFill>
                <a:srgbClr val="F4F2F2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5486400" y="5491732"/>
            <a:ext cx="7315200" cy="1236934"/>
          </a:xfrm>
          <a:custGeom>
            <a:avLst/>
            <a:gdLst/>
            <a:ahLst/>
            <a:cxnLst/>
            <a:rect l="l" t="t" r="r" b="b"/>
            <a:pathLst>
              <a:path w="7315200" h="1236934">
                <a:moveTo>
                  <a:pt x="0" y="0"/>
                </a:moveTo>
                <a:lnTo>
                  <a:pt x="7315200" y="0"/>
                </a:lnTo>
                <a:lnTo>
                  <a:pt x="7315200" y="1236934"/>
                </a:lnTo>
                <a:lnTo>
                  <a:pt x="0" y="12369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918304" y="5761812"/>
            <a:ext cx="8451391" cy="61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b="1">
                <a:solidFill>
                  <a:srgbClr val="D6544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2024.11.27</a:t>
            </a:r>
            <a:endParaRPr lang="en-US" sz="3400" b="1">
              <a:solidFill>
                <a:srgbClr val="D65449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71428" y="1409490"/>
            <a:ext cx="8115300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项目</a:t>
            </a: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背景</a:t>
            </a:r>
            <a:endParaRPr lang="zh-CN" altLang="en-US" sz="64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4067968" y="934324"/>
            <a:ext cx="5463882" cy="188752"/>
          </a:xfrm>
          <a:custGeom>
            <a:avLst/>
            <a:gdLst/>
            <a:ahLst/>
            <a:cxnLst/>
            <a:rect l="l" t="t" r="r" b="b"/>
            <a:pathLst>
              <a:path w="5463882" h="188752">
                <a:moveTo>
                  <a:pt x="0" y="0"/>
                </a:moveTo>
                <a:lnTo>
                  <a:pt x="5463882" y="0"/>
                </a:lnTo>
                <a:lnTo>
                  <a:pt x="5463882" y="188752"/>
                </a:lnTo>
                <a:lnTo>
                  <a:pt x="0" y="18875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02941" y="7734192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0" y="0"/>
                </a:moveTo>
                <a:lnTo>
                  <a:pt x="6559826" y="0"/>
                </a:lnTo>
                <a:lnTo>
                  <a:pt x="65598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33400" y="3636645"/>
            <a:ext cx="8317865" cy="417385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457200" indent="-4572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软件系统名称：讯聊（即时通信平台）</a:t>
            </a:r>
            <a:endParaRPr lang="zh-CN" altLang="en-US" sz="32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marL="457200" indent="-4572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任务提出者、开发者：软件工程</a:t>
            </a:r>
            <a:r>
              <a:rPr lang="zh-CN" altLang="en-US" sz="32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开发小组</a:t>
            </a:r>
            <a:endParaRPr lang="zh-CN" altLang="en-US" sz="32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marL="457200" indent="-4572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用户群体：有即时通讯需求的校内</a:t>
            </a:r>
            <a:r>
              <a:rPr lang="zh-CN" altLang="en-US" sz="32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师生</a:t>
            </a:r>
            <a:endParaRPr lang="zh-CN" altLang="en-US" sz="32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marL="457200" indent="-457200" algn="l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运行环境：互联网环境下的计算机网络设备</a:t>
            </a:r>
            <a:endParaRPr lang="zh-CN" altLang="en-US" sz="32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0820423" y="2323890"/>
            <a:ext cx="5629366" cy="6023641"/>
          </a:xfrm>
          <a:custGeom>
            <a:avLst/>
            <a:gdLst/>
            <a:ahLst/>
            <a:cxnLst/>
            <a:rect l="l" t="t" r="r" b="b"/>
            <a:pathLst>
              <a:path w="5629366" h="6023641">
                <a:moveTo>
                  <a:pt x="0" y="0"/>
                </a:moveTo>
                <a:lnTo>
                  <a:pt x="5629366" y="0"/>
                </a:lnTo>
                <a:lnTo>
                  <a:pt x="5629366" y="6023641"/>
                </a:lnTo>
                <a:lnTo>
                  <a:pt x="0" y="60236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 descr="133a4711c2ebde527bebe2b51022c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3400" y="2889250"/>
            <a:ext cx="10064115" cy="5609590"/>
          </a:xfrm>
          <a:prstGeom prst="rect">
            <a:avLst/>
          </a:prstGeom>
        </p:spPr>
      </p:pic>
      <p:grpSp>
        <p:nvGrpSpPr>
          <p:cNvPr id="2" name="Group 2"/>
          <p:cNvGrpSpPr/>
          <p:nvPr>
            <p:custDataLst>
              <p:tags r:id="rId2"/>
            </p:custDataLst>
          </p:nvPr>
        </p:nvGrpSpPr>
        <p:grpSpPr>
          <a:xfrm rot="0">
            <a:off x="1410855" y="2946084"/>
            <a:ext cx="7733145" cy="1994864"/>
            <a:chOff x="0" y="0"/>
            <a:chExt cx="5200384" cy="1341506"/>
          </a:xfrm>
        </p:grpSpPr>
        <p:sp>
          <p:nvSpPr>
            <p:cNvPr id="3" name="Freeform 3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5198162" cy="1341506"/>
            </a:xfrm>
            <a:custGeom>
              <a:avLst/>
              <a:gdLst/>
              <a:ahLst/>
              <a:cxnLst/>
              <a:rect l="l" t="t" r="r" b="b"/>
              <a:pathLst>
                <a:path w="5198162" h="1341506">
                  <a:moveTo>
                    <a:pt x="4975159" y="0"/>
                  </a:moveTo>
                  <a:lnTo>
                    <a:pt x="22025" y="0"/>
                  </a:lnTo>
                  <a:cubicBezTo>
                    <a:pt x="16184" y="0"/>
                    <a:pt x="10581" y="2320"/>
                    <a:pt x="6451" y="6451"/>
                  </a:cubicBezTo>
                  <a:cubicBezTo>
                    <a:pt x="2320" y="10581"/>
                    <a:pt x="0" y="16184"/>
                    <a:pt x="0" y="22025"/>
                  </a:cubicBezTo>
                  <a:lnTo>
                    <a:pt x="0" y="1319481"/>
                  </a:lnTo>
                  <a:cubicBezTo>
                    <a:pt x="0" y="1331645"/>
                    <a:pt x="9861" y="1341506"/>
                    <a:pt x="22025" y="1341506"/>
                  </a:cubicBezTo>
                  <a:lnTo>
                    <a:pt x="4975159" y="1341506"/>
                  </a:lnTo>
                  <a:cubicBezTo>
                    <a:pt x="4988239" y="1341506"/>
                    <a:pt x="4999778" y="1332945"/>
                    <a:pt x="5003570" y="1320427"/>
                  </a:cubicBezTo>
                  <a:lnTo>
                    <a:pt x="5193998" y="691832"/>
                  </a:lnTo>
                  <a:cubicBezTo>
                    <a:pt x="5198162" y="678088"/>
                    <a:pt x="5198162" y="663418"/>
                    <a:pt x="5193998" y="649674"/>
                  </a:cubicBezTo>
                  <a:lnTo>
                    <a:pt x="5003570" y="21079"/>
                  </a:lnTo>
                  <a:cubicBezTo>
                    <a:pt x="4999778" y="8561"/>
                    <a:pt x="4988239" y="0"/>
                    <a:pt x="4975159" y="0"/>
                  </a:cubicBezTo>
                  <a:close/>
                </a:path>
              </a:pathLst>
            </a:custGeom>
            <a:solidFill>
              <a:srgbClr val="D6544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86084" cy="13796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>
            <p:custDataLst>
              <p:tags r:id="rId4"/>
            </p:custDataLst>
          </p:nvPr>
        </p:nvGrpSpPr>
        <p:grpSpPr>
          <a:xfrm rot="0">
            <a:off x="1410855" y="5104760"/>
            <a:ext cx="7733145" cy="1994864"/>
            <a:chOff x="0" y="0"/>
            <a:chExt cx="5200384" cy="1341506"/>
          </a:xfrm>
        </p:grpSpPr>
        <p:sp>
          <p:nvSpPr>
            <p:cNvPr id="6" name="Freeform 6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198162" cy="1341506"/>
            </a:xfrm>
            <a:custGeom>
              <a:avLst/>
              <a:gdLst/>
              <a:ahLst/>
              <a:cxnLst/>
              <a:rect l="l" t="t" r="r" b="b"/>
              <a:pathLst>
                <a:path w="5198162" h="1341506">
                  <a:moveTo>
                    <a:pt x="4975159" y="0"/>
                  </a:moveTo>
                  <a:lnTo>
                    <a:pt x="22025" y="0"/>
                  </a:lnTo>
                  <a:cubicBezTo>
                    <a:pt x="16184" y="0"/>
                    <a:pt x="10581" y="2320"/>
                    <a:pt x="6451" y="6451"/>
                  </a:cubicBezTo>
                  <a:cubicBezTo>
                    <a:pt x="2320" y="10581"/>
                    <a:pt x="0" y="16184"/>
                    <a:pt x="0" y="22025"/>
                  </a:cubicBezTo>
                  <a:lnTo>
                    <a:pt x="0" y="1319481"/>
                  </a:lnTo>
                  <a:cubicBezTo>
                    <a:pt x="0" y="1331645"/>
                    <a:pt x="9861" y="1341506"/>
                    <a:pt x="22025" y="1341506"/>
                  </a:cubicBezTo>
                  <a:lnTo>
                    <a:pt x="4975159" y="1341506"/>
                  </a:lnTo>
                  <a:cubicBezTo>
                    <a:pt x="4988239" y="1341506"/>
                    <a:pt x="4999778" y="1332945"/>
                    <a:pt x="5003570" y="1320427"/>
                  </a:cubicBezTo>
                  <a:lnTo>
                    <a:pt x="5193998" y="691832"/>
                  </a:lnTo>
                  <a:cubicBezTo>
                    <a:pt x="5198162" y="678088"/>
                    <a:pt x="5198162" y="663418"/>
                    <a:pt x="5193998" y="649674"/>
                  </a:cubicBezTo>
                  <a:lnTo>
                    <a:pt x="5003570" y="21079"/>
                  </a:lnTo>
                  <a:cubicBezTo>
                    <a:pt x="4999778" y="8561"/>
                    <a:pt x="4988239" y="0"/>
                    <a:pt x="4975159" y="0"/>
                  </a:cubicBezTo>
                  <a:close/>
                </a:path>
              </a:pathLst>
            </a:custGeom>
            <a:solidFill>
              <a:srgbClr val="D6544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86084" cy="13796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/>
          <p:nvPr>
            <p:custDataLst>
              <p:tags r:id="rId6"/>
            </p:custDataLst>
          </p:nvPr>
        </p:nvGrpSpPr>
        <p:grpSpPr>
          <a:xfrm rot="0">
            <a:off x="1410855" y="7263436"/>
            <a:ext cx="7733145" cy="1994864"/>
            <a:chOff x="0" y="0"/>
            <a:chExt cx="5200384" cy="1341506"/>
          </a:xfrm>
        </p:grpSpPr>
        <p:sp>
          <p:nvSpPr>
            <p:cNvPr id="9" name="Freeform 9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5198162" cy="1341506"/>
            </a:xfrm>
            <a:custGeom>
              <a:avLst/>
              <a:gdLst/>
              <a:ahLst/>
              <a:cxnLst/>
              <a:rect l="l" t="t" r="r" b="b"/>
              <a:pathLst>
                <a:path w="5198162" h="1341506">
                  <a:moveTo>
                    <a:pt x="4975159" y="0"/>
                  </a:moveTo>
                  <a:lnTo>
                    <a:pt x="22025" y="0"/>
                  </a:lnTo>
                  <a:cubicBezTo>
                    <a:pt x="16184" y="0"/>
                    <a:pt x="10581" y="2320"/>
                    <a:pt x="6451" y="6451"/>
                  </a:cubicBezTo>
                  <a:cubicBezTo>
                    <a:pt x="2320" y="10581"/>
                    <a:pt x="0" y="16184"/>
                    <a:pt x="0" y="22025"/>
                  </a:cubicBezTo>
                  <a:lnTo>
                    <a:pt x="0" y="1319481"/>
                  </a:lnTo>
                  <a:cubicBezTo>
                    <a:pt x="0" y="1331645"/>
                    <a:pt x="9861" y="1341506"/>
                    <a:pt x="22025" y="1341506"/>
                  </a:cubicBezTo>
                  <a:lnTo>
                    <a:pt x="4975159" y="1341506"/>
                  </a:lnTo>
                  <a:cubicBezTo>
                    <a:pt x="4988239" y="1341506"/>
                    <a:pt x="4999778" y="1332945"/>
                    <a:pt x="5003570" y="1320427"/>
                  </a:cubicBezTo>
                  <a:lnTo>
                    <a:pt x="5193998" y="691832"/>
                  </a:lnTo>
                  <a:cubicBezTo>
                    <a:pt x="5198162" y="678088"/>
                    <a:pt x="5198162" y="663418"/>
                    <a:pt x="5193998" y="649674"/>
                  </a:cubicBezTo>
                  <a:lnTo>
                    <a:pt x="5003570" y="21079"/>
                  </a:lnTo>
                  <a:cubicBezTo>
                    <a:pt x="4999778" y="8561"/>
                    <a:pt x="4988239" y="0"/>
                    <a:pt x="4975159" y="0"/>
                  </a:cubicBezTo>
                  <a:close/>
                </a:path>
              </a:pathLst>
            </a:custGeom>
            <a:solidFill>
              <a:srgbClr val="D6544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86084" cy="13796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15903" y="1339005"/>
            <a:ext cx="8115300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项目</a:t>
            </a: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目标</a:t>
            </a:r>
            <a:endParaRPr lang="zh-CN" altLang="en-US" sz="64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3" name="TextBox 13"/>
          <p:cNvSpPr txBox="1"/>
          <p:nvPr>
            <p:custDataLst>
              <p:tags r:id="rId8"/>
            </p:custDataLst>
          </p:nvPr>
        </p:nvSpPr>
        <p:spPr>
          <a:xfrm>
            <a:off x="3276600" y="3351530"/>
            <a:ext cx="5022850" cy="1292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zh-CN" altLang="en-US" sz="320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即时通信（IM）：Instant Messaging，即时发送和接收消息的通信方式。</a:t>
            </a:r>
            <a:endParaRPr lang="zh-CN" altLang="en-US" sz="320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</p:txBody>
      </p:sp>
      <p:sp>
        <p:nvSpPr>
          <p:cNvPr id="14" name="TextBox 14"/>
          <p:cNvSpPr txBox="1"/>
          <p:nvPr>
            <p:custDataLst>
              <p:tags r:id="rId9"/>
            </p:custDataLst>
          </p:nvPr>
        </p:nvSpPr>
        <p:spPr>
          <a:xfrm>
            <a:off x="1820583" y="3334234"/>
            <a:ext cx="1093335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b="1">
                <a:solidFill>
                  <a:srgbClr val="FFC2A5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01</a:t>
            </a:r>
            <a:endParaRPr lang="en-US" sz="6400" b="1">
              <a:solidFill>
                <a:srgbClr val="FFC2A5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5" name="TextBox 15"/>
          <p:cNvSpPr txBox="1"/>
          <p:nvPr>
            <p:custDataLst>
              <p:tags r:id="rId10"/>
            </p:custDataLst>
          </p:nvPr>
        </p:nvSpPr>
        <p:spPr>
          <a:xfrm>
            <a:off x="3255177" y="5465922"/>
            <a:ext cx="5246112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  <a:buClrTx/>
              <a:buSzTx/>
              <a:buFontTx/>
            </a:pPr>
            <a:r>
              <a:rPr lang="zh-CN" altLang="en-US" sz="320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点对点（P2P）：Peer-to-Peer，指用户之间直接进行数据传输的方式。</a:t>
            </a:r>
            <a:endParaRPr lang="zh-CN" altLang="en-US" sz="320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</p:txBody>
      </p:sp>
      <p:sp>
        <p:nvSpPr>
          <p:cNvPr id="16" name="TextBox 16"/>
          <p:cNvSpPr txBox="1"/>
          <p:nvPr>
            <p:custDataLst>
              <p:tags r:id="rId11"/>
            </p:custDataLst>
          </p:nvPr>
        </p:nvSpPr>
        <p:spPr>
          <a:xfrm>
            <a:off x="1820583" y="5492910"/>
            <a:ext cx="1093335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b="1">
                <a:solidFill>
                  <a:srgbClr val="FFC2A5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02</a:t>
            </a:r>
            <a:endParaRPr lang="en-US" sz="6400" b="1">
              <a:solidFill>
                <a:srgbClr val="FFC2A5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7" name="TextBox 17"/>
          <p:cNvSpPr txBox="1"/>
          <p:nvPr>
            <p:custDataLst>
              <p:tags r:id="rId12"/>
            </p:custDataLst>
          </p:nvPr>
        </p:nvSpPr>
        <p:spPr>
          <a:xfrm>
            <a:off x="3255010" y="7884160"/>
            <a:ext cx="5481955" cy="8616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60"/>
              </a:lnSpc>
              <a:buClrTx/>
              <a:buSzTx/>
              <a:buFontTx/>
            </a:pPr>
            <a:r>
              <a:rPr lang="zh-CN" altLang="en-US" sz="3200">
                <a:solidFill>
                  <a:schemeClr val="bg1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好友列表：用户添加的联系人列表，可以查看好友的信息。</a:t>
            </a:r>
            <a:endParaRPr lang="zh-CN" altLang="en-US" sz="3200">
              <a:solidFill>
                <a:schemeClr val="bg1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</p:txBody>
      </p:sp>
      <p:sp>
        <p:nvSpPr>
          <p:cNvPr id="18" name="TextBox 18"/>
          <p:cNvSpPr txBox="1"/>
          <p:nvPr>
            <p:custDataLst>
              <p:tags r:id="rId13"/>
            </p:custDataLst>
          </p:nvPr>
        </p:nvSpPr>
        <p:spPr>
          <a:xfrm>
            <a:off x="1820583" y="7651586"/>
            <a:ext cx="1093335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b="1">
                <a:solidFill>
                  <a:srgbClr val="FFC2A5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03</a:t>
            </a:r>
            <a:endParaRPr lang="en-US" sz="6400" b="1">
              <a:solidFill>
                <a:srgbClr val="FFC2A5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5702941" y="7734192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0" y="0"/>
                </a:moveTo>
                <a:lnTo>
                  <a:pt x="6559826" y="0"/>
                </a:lnTo>
                <a:lnTo>
                  <a:pt x="65598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4067968" y="934324"/>
            <a:ext cx="5463882" cy="188752"/>
          </a:xfrm>
          <a:custGeom>
            <a:avLst/>
            <a:gdLst/>
            <a:ahLst/>
            <a:cxnLst/>
            <a:rect l="l" t="t" r="r" b="b"/>
            <a:pathLst>
              <a:path w="5463882" h="188752">
                <a:moveTo>
                  <a:pt x="0" y="0"/>
                </a:moveTo>
                <a:lnTo>
                  <a:pt x="5463882" y="0"/>
                </a:lnTo>
                <a:lnTo>
                  <a:pt x="5463882" y="188752"/>
                </a:lnTo>
                <a:lnTo>
                  <a:pt x="0" y="18875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53820" y="2095500"/>
            <a:ext cx="8154670" cy="294703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  <a:sym typeface="Canva Sans" panose="020B0503030501040103"/>
              </a:rPr>
              <a:t>用户注册和登录：支持账号密码注册及登录</a:t>
            </a:r>
            <a:endParaRPr lang="zh-CN" altLang="en-US" sz="24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  <a:sym typeface="Canva Sans" panose="020B0503030501040103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  <a:sym typeface="Canva Sans" panose="020B0503030501040103"/>
              </a:rPr>
              <a:t>好友管理：添加、删除好友，查看好友个人资料</a:t>
            </a:r>
            <a:endParaRPr lang="zh-CN" altLang="en-US" sz="24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  <a:sym typeface="Canva Sans" panose="020B0503030501040103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  <a:sym typeface="Canva Sans" panose="020B0503030501040103"/>
              </a:rPr>
              <a:t>消息通讯：点对点文字聊天，支持多媒体信息发送</a:t>
            </a:r>
            <a:endParaRPr lang="zh-CN" altLang="en-US" sz="24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  <a:sym typeface="Canva Sans" panose="020B0503030501040103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  <a:sym typeface="Canva Sans" panose="020B0503030501040103"/>
              </a:rPr>
              <a:t>消息通知：实时接收新消息通知</a:t>
            </a:r>
            <a:endParaRPr lang="zh-CN" altLang="en-US" sz="24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  <a:sym typeface="Canva Sans" panose="020B0503030501040103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  <a:sym typeface="Canva Sans" panose="020B0503030501040103"/>
              </a:rPr>
              <a:t>历史消息管理：查看聊天记录，支持云端消息同步</a:t>
            </a:r>
            <a:endParaRPr lang="zh-CN" altLang="en-US" sz="24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95228" y="289985"/>
            <a:ext cx="8213167" cy="1477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功能</a:t>
            </a: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需求</a:t>
            </a:r>
            <a:endParaRPr lang="zh-CN" altLang="en-US" sz="64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5" name="Freeform 5"/>
          <p:cNvSpPr/>
          <p:nvPr/>
        </p:nvSpPr>
        <p:spPr>
          <a:xfrm rot="-7828107">
            <a:off x="-3641284" y="8391278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067968" y="934324"/>
            <a:ext cx="5463882" cy="188752"/>
          </a:xfrm>
          <a:custGeom>
            <a:avLst/>
            <a:gdLst/>
            <a:ahLst/>
            <a:cxnLst/>
            <a:rect l="l" t="t" r="r" b="b"/>
            <a:pathLst>
              <a:path w="5463882" h="188752">
                <a:moveTo>
                  <a:pt x="0" y="0"/>
                </a:moveTo>
                <a:lnTo>
                  <a:pt x="5463882" y="0"/>
                </a:lnTo>
                <a:lnTo>
                  <a:pt x="5463882" y="188752"/>
                </a:lnTo>
                <a:lnTo>
                  <a:pt x="0" y="1887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8" name="图片 7" descr="d074554a01980bb00579fcde6453c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410" y="5143500"/>
            <a:ext cx="1319022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998980" y="2743835"/>
            <a:ext cx="6417945" cy="6689725"/>
            <a:chOff x="0" y="0"/>
            <a:chExt cx="1895379" cy="11543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95379" cy="1154328"/>
            </a:xfrm>
            <a:custGeom>
              <a:avLst/>
              <a:gdLst/>
              <a:ahLst/>
              <a:cxnLst/>
              <a:rect l="l" t="t" r="r" b="b"/>
              <a:pathLst>
                <a:path w="1895379" h="1154328">
                  <a:moveTo>
                    <a:pt x="23667" y="0"/>
                  </a:moveTo>
                  <a:lnTo>
                    <a:pt x="1871712" y="0"/>
                  </a:lnTo>
                  <a:cubicBezTo>
                    <a:pt x="1884783" y="0"/>
                    <a:pt x="1895379" y="10596"/>
                    <a:pt x="1895379" y="23667"/>
                  </a:cubicBezTo>
                  <a:lnTo>
                    <a:pt x="1895379" y="1130661"/>
                  </a:lnTo>
                  <a:cubicBezTo>
                    <a:pt x="1895379" y="1143732"/>
                    <a:pt x="1884783" y="1154328"/>
                    <a:pt x="1871712" y="1154328"/>
                  </a:cubicBezTo>
                  <a:lnTo>
                    <a:pt x="23667" y="1154328"/>
                  </a:lnTo>
                  <a:cubicBezTo>
                    <a:pt x="10596" y="1154328"/>
                    <a:pt x="0" y="1143732"/>
                    <a:pt x="0" y="1130661"/>
                  </a:cubicBezTo>
                  <a:lnTo>
                    <a:pt x="0" y="23667"/>
                  </a:lnTo>
                  <a:cubicBezTo>
                    <a:pt x="0" y="10596"/>
                    <a:pt x="10596" y="0"/>
                    <a:pt x="236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43BD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95379" cy="1192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029200" y="1257090"/>
            <a:ext cx="8115300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数据流</a:t>
            </a: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图</a:t>
            </a:r>
            <a:endParaRPr lang="zh-CN" altLang="en-US" sz="64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10203180" y="2720340"/>
            <a:ext cx="6037580" cy="6712585"/>
            <a:chOff x="0" y="0"/>
            <a:chExt cx="1895379" cy="11543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95379" cy="1154328"/>
            </a:xfrm>
            <a:custGeom>
              <a:avLst/>
              <a:gdLst/>
              <a:ahLst/>
              <a:cxnLst/>
              <a:rect l="l" t="t" r="r" b="b"/>
              <a:pathLst>
                <a:path w="1895379" h="1154328">
                  <a:moveTo>
                    <a:pt x="23667" y="0"/>
                  </a:moveTo>
                  <a:lnTo>
                    <a:pt x="1871712" y="0"/>
                  </a:lnTo>
                  <a:cubicBezTo>
                    <a:pt x="1884783" y="0"/>
                    <a:pt x="1895379" y="10596"/>
                    <a:pt x="1895379" y="23667"/>
                  </a:cubicBezTo>
                  <a:lnTo>
                    <a:pt x="1895379" y="1130661"/>
                  </a:lnTo>
                  <a:cubicBezTo>
                    <a:pt x="1895379" y="1143732"/>
                    <a:pt x="1884783" y="1154328"/>
                    <a:pt x="1871712" y="1154328"/>
                  </a:cubicBezTo>
                  <a:lnTo>
                    <a:pt x="23667" y="1154328"/>
                  </a:lnTo>
                  <a:cubicBezTo>
                    <a:pt x="10596" y="1154328"/>
                    <a:pt x="0" y="1143732"/>
                    <a:pt x="0" y="1130661"/>
                  </a:cubicBezTo>
                  <a:lnTo>
                    <a:pt x="0" y="23667"/>
                  </a:lnTo>
                  <a:cubicBezTo>
                    <a:pt x="0" y="10596"/>
                    <a:pt x="10596" y="0"/>
                    <a:pt x="236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43BD4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95379" cy="1192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 lang="en-US" altLang="zh-CN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702941" y="7734192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0" y="0"/>
                </a:moveTo>
                <a:lnTo>
                  <a:pt x="6559826" y="0"/>
                </a:lnTo>
                <a:lnTo>
                  <a:pt x="65598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3775178" y="7787555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0" y="0"/>
                </a:moveTo>
                <a:lnTo>
                  <a:pt x="6559826" y="0"/>
                </a:lnTo>
                <a:lnTo>
                  <a:pt x="65598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495265" y="805684"/>
            <a:ext cx="3455180" cy="446032"/>
          </a:xfrm>
          <a:custGeom>
            <a:avLst/>
            <a:gdLst/>
            <a:ahLst/>
            <a:cxnLst/>
            <a:rect l="l" t="t" r="r" b="b"/>
            <a:pathLst>
              <a:path w="3455180" h="446032">
                <a:moveTo>
                  <a:pt x="0" y="0"/>
                </a:moveTo>
                <a:lnTo>
                  <a:pt x="3455180" y="0"/>
                </a:lnTo>
                <a:lnTo>
                  <a:pt x="3455180" y="446032"/>
                </a:lnTo>
                <a:lnTo>
                  <a:pt x="0" y="44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067968" y="934324"/>
            <a:ext cx="5463882" cy="188752"/>
          </a:xfrm>
          <a:custGeom>
            <a:avLst/>
            <a:gdLst/>
            <a:ahLst/>
            <a:cxnLst/>
            <a:rect l="l" t="t" r="r" b="b"/>
            <a:pathLst>
              <a:path w="5463882" h="188752">
                <a:moveTo>
                  <a:pt x="0" y="0"/>
                </a:moveTo>
                <a:lnTo>
                  <a:pt x="5463882" y="0"/>
                </a:lnTo>
                <a:lnTo>
                  <a:pt x="5463882" y="188752"/>
                </a:lnTo>
                <a:lnTo>
                  <a:pt x="0" y="188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5" name="图片 14" descr="39fedad6c534ef74b522d8455e9dd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4700" y="2781300"/>
            <a:ext cx="6273800" cy="6565900"/>
          </a:xfrm>
          <a:prstGeom prst="rect">
            <a:avLst/>
          </a:prstGeom>
        </p:spPr>
      </p:pic>
      <p:pic>
        <p:nvPicPr>
          <p:cNvPr id="16" name="图片 15" descr="fd700eb4156a3230a6698674c119b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9400" y="2743835"/>
            <a:ext cx="5735955" cy="6602730"/>
          </a:xfrm>
          <a:prstGeom prst="rect">
            <a:avLst/>
          </a:prstGeom>
        </p:spPr>
      </p:pic>
      <p:sp>
        <p:nvSpPr>
          <p:cNvPr id="17" name="TextBox 5"/>
          <p:cNvSpPr txBox="1"/>
          <p:nvPr/>
        </p:nvSpPr>
        <p:spPr>
          <a:xfrm>
            <a:off x="685800" y="5448300"/>
            <a:ext cx="4905375" cy="1148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8960"/>
              </a:lnSpc>
            </a:pP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顶层</a:t>
            </a:r>
            <a:endParaRPr lang="zh-CN" altLang="en-US" sz="64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8" name="TextBox 5"/>
          <p:cNvSpPr txBox="1"/>
          <p:nvPr/>
        </p:nvSpPr>
        <p:spPr>
          <a:xfrm>
            <a:off x="12725400" y="5514340"/>
            <a:ext cx="5421630" cy="1148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zh-CN" altLang="en-US" sz="6400" b="1">
                <a:solidFill>
                  <a:srgbClr val="D65449"/>
                </a:solidFill>
                <a:latin typeface="+mj-ea"/>
                <a:ea typeface="+mj-ea"/>
                <a:cs typeface="Lora Bold" panose="00000800000000000000"/>
                <a:sym typeface="Lora Bold" panose="00000800000000000000"/>
              </a:rPr>
              <a:t>底层</a:t>
            </a:r>
            <a:endParaRPr lang="zh-CN" altLang="en-US" sz="6400" b="1">
              <a:solidFill>
                <a:srgbClr val="D65449"/>
              </a:solidFill>
              <a:latin typeface="+mj-ea"/>
              <a:ea typeface="+mj-ea"/>
              <a:cs typeface="Lora Bold" panose="00000800000000000000"/>
              <a:sym typeface="Lora Bold" panose="000008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219200" y="1333290"/>
            <a:ext cx="8213167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数据</a:t>
            </a: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定义</a:t>
            </a:r>
            <a:endParaRPr lang="zh-CN" altLang="en-US" sz="64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5" name="Freeform 5"/>
          <p:cNvSpPr/>
          <p:nvPr/>
        </p:nvSpPr>
        <p:spPr>
          <a:xfrm rot="-7828107">
            <a:off x="-3641284" y="8391278"/>
            <a:ext cx="5847571" cy="5751884"/>
          </a:xfrm>
          <a:custGeom>
            <a:avLst/>
            <a:gdLst/>
            <a:ahLst/>
            <a:cxnLst/>
            <a:rect l="l" t="t" r="r" b="b"/>
            <a:pathLst>
              <a:path w="5847571" h="5751884">
                <a:moveTo>
                  <a:pt x="0" y="0"/>
                </a:moveTo>
                <a:lnTo>
                  <a:pt x="5847571" y="0"/>
                </a:lnTo>
                <a:lnTo>
                  <a:pt x="5847571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495265" y="805684"/>
            <a:ext cx="3455180" cy="446032"/>
          </a:xfrm>
          <a:custGeom>
            <a:avLst/>
            <a:gdLst/>
            <a:ahLst/>
            <a:cxnLst/>
            <a:rect l="l" t="t" r="r" b="b"/>
            <a:pathLst>
              <a:path w="3455180" h="446032">
                <a:moveTo>
                  <a:pt x="0" y="0"/>
                </a:moveTo>
                <a:lnTo>
                  <a:pt x="3455180" y="0"/>
                </a:lnTo>
                <a:lnTo>
                  <a:pt x="3455180" y="446032"/>
                </a:lnTo>
                <a:lnTo>
                  <a:pt x="0" y="44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文本框 6"/>
          <p:cNvSpPr txBox="1"/>
          <p:nvPr/>
        </p:nvSpPr>
        <p:spPr>
          <a:xfrm>
            <a:off x="1905000" y="2716530"/>
            <a:ext cx="2885440" cy="5067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</a:pP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管理员：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ID</a:t>
            </a: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，登录时间</a:t>
            </a:r>
            <a:endParaRPr lang="zh-CN" altLang="en-US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4" name="图片 14" descr="0e2c509526b25d95bbeeb7c5032b95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2402840"/>
            <a:ext cx="11510010" cy="7626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03095" y="4011930"/>
            <a:ext cx="280035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</a:pP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用户：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ID</a:t>
            </a: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，昵称，密码，在线状态，头像</a:t>
            </a:r>
            <a:endParaRPr lang="zh-CN" altLang="en-US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9" name="图片 6" descr="e7c64ab18dfbd72f232ec5c9c9d20c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00" y="3418205"/>
            <a:ext cx="11510645" cy="1484630"/>
          </a:xfrm>
          <a:prstGeom prst="rect">
            <a:avLst/>
          </a:prstGeom>
        </p:spPr>
      </p:pic>
      <p:pic>
        <p:nvPicPr>
          <p:cNvPr id="15" name="图片 15" descr="f9ba501b91b6f3d386e61b344b103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5023485"/>
            <a:ext cx="11478260" cy="19500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00200" y="5764530"/>
            <a:ext cx="358711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</a:pP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消息信息：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ID</a:t>
            </a: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，时间，类型，内容，发送者，接收者，发送状态</a:t>
            </a:r>
            <a:endParaRPr lang="zh-CN" altLang="en-US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52600" y="7364730"/>
            <a:ext cx="276542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</a:pP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消息记录：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ID</a:t>
            </a: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，更新时间，消息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ID</a:t>
            </a: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，用户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1</a:t>
            </a: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，用户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2</a:t>
            </a:r>
            <a:endParaRPr lang="en-US" altLang="zh-CN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828800" y="8964930"/>
            <a:ext cx="276796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</a:pP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好友列表：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ID</a:t>
            </a: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，添加时间，好友</a:t>
            </a:r>
            <a:r>
              <a:rPr lang="en-US" altLang="zh-CN">
                <a:latin typeface="Times New Roman" panose="02020603050405020304"/>
                <a:ea typeface="Times New Roman" panose="02020603050405020304"/>
              </a:rPr>
              <a:t>ID</a:t>
            </a:r>
            <a:r>
              <a:rPr lang="zh-CN" altLang="en-US">
                <a:latin typeface="Times New Roman" panose="02020603050405020304"/>
                <a:ea typeface="宋体" panose="02010600030101010101" pitchFamily="2" charset="-122"/>
              </a:rPr>
              <a:t>，好友状态</a:t>
            </a:r>
            <a:endParaRPr lang="zh-CN" altLang="en-US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16" name="图片 16" descr="2c352cddee568a3ec91e26d288cf4b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4130" y="7122795"/>
            <a:ext cx="11511280" cy="1452880"/>
          </a:xfrm>
          <a:prstGeom prst="rect">
            <a:avLst/>
          </a:prstGeom>
        </p:spPr>
      </p:pic>
      <p:pic>
        <p:nvPicPr>
          <p:cNvPr id="17" name="图片 17" descr="c4ca4811eb4bedf9f1b63fe3fffb63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5400" y="8724900"/>
            <a:ext cx="11530330" cy="12617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416362" y="3557116"/>
            <a:ext cx="9349595" cy="4382839"/>
            <a:chOff x="0" y="0"/>
            <a:chExt cx="2462445" cy="11543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2445" cy="1154328"/>
            </a:xfrm>
            <a:custGeom>
              <a:avLst/>
              <a:gdLst/>
              <a:ahLst/>
              <a:cxnLst/>
              <a:rect l="l" t="t" r="r" b="b"/>
              <a:pathLst>
                <a:path w="2462445" h="1154328">
                  <a:moveTo>
                    <a:pt x="18217" y="0"/>
                  </a:moveTo>
                  <a:lnTo>
                    <a:pt x="2444228" y="0"/>
                  </a:lnTo>
                  <a:cubicBezTo>
                    <a:pt x="2449059" y="0"/>
                    <a:pt x="2453693" y="1919"/>
                    <a:pt x="2457109" y="5336"/>
                  </a:cubicBezTo>
                  <a:cubicBezTo>
                    <a:pt x="2460526" y="8752"/>
                    <a:pt x="2462445" y="13386"/>
                    <a:pt x="2462445" y="18217"/>
                  </a:cubicBezTo>
                  <a:lnTo>
                    <a:pt x="2462445" y="1136111"/>
                  </a:lnTo>
                  <a:cubicBezTo>
                    <a:pt x="2462445" y="1146172"/>
                    <a:pt x="2454289" y="1154328"/>
                    <a:pt x="2444228" y="1154328"/>
                  </a:cubicBezTo>
                  <a:lnTo>
                    <a:pt x="18217" y="1154328"/>
                  </a:lnTo>
                  <a:cubicBezTo>
                    <a:pt x="13386" y="1154328"/>
                    <a:pt x="8752" y="1152409"/>
                    <a:pt x="5336" y="1148992"/>
                  </a:cubicBezTo>
                  <a:cubicBezTo>
                    <a:pt x="1919" y="1145576"/>
                    <a:pt x="0" y="1140942"/>
                    <a:pt x="0" y="1136111"/>
                  </a:cubicBezTo>
                  <a:lnTo>
                    <a:pt x="0" y="18217"/>
                  </a:lnTo>
                  <a:cubicBezTo>
                    <a:pt x="0" y="8156"/>
                    <a:pt x="8156" y="0"/>
                    <a:pt x="18217" y="0"/>
                  </a:cubicBezTo>
                  <a:close/>
                </a:path>
              </a:pathLst>
            </a:custGeom>
            <a:solidFill>
              <a:srgbClr val="D65449"/>
            </a:solidFill>
            <a:ln w="38100" cap="rnd">
              <a:solidFill>
                <a:srgbClr val="D65449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2445" cy="1192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584315" y="3404716"/>
            <a:ext cx="7196519" cy="4382839"/>
            <a:chOff x="0" y="0"/>
            <a:chExt cx="1895379" cy="115432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379" cy="1154328"/>
            </a:xfrm>
            <a:custGeom>
              <a:avLst/>
              <a:gdLst/>
              <a:ahLst/>
              <a:cxnLst/>
              <a:rect l="l" t="t" r="r" b="b"/>
              <a:pathLst>
                <a:path w="1895379" h="1154328">
                  <a:moveTo>
                    <a:pt x="23667" y="0"/>
                  </a:moveTo>
                  <a:lnTo>
                    <a:pt x="1871712" y="0"/>
                  </a:lnTo>
                  <a:cubicBezTo>
                    <a:pt x="1884783" y="0"/>
                    <a:pt x="1895379" y="10596"/>
                    <a:pt x="1895379" y="23667"/>
                  </a:cubicBezTo>
                  <a:lnTo>
                    <a:pt x="1895379" y="1130661"/>
                  </a:lnTo>
                  <a:cubicBezTo>
                    <a:pt x="1895379" y="1143732"/>
                    <a:pt x="1884783" y="1154328"/>
                    <a:pt x="1871712" y="1154328"/>
                  </a:cubicBezTo>
                  <a:lnTo>
                    <a:pt x="23667" y="1154328"/>
                  </a:lnTo>
                  <a:cubicBezTo>
                    <a:pt x="10596" y="1154328"/>
                    <a:pt x="0" y="1143732"/>
                    <a:pt x="0" y="1130661"/>
                  </a:cubicBezTo>
                  <a:lnTo>
                    <a:pt x="0" y="23667"/>
                  </a:lnTo>
                  <a:cubicBezTo>
                    <a:pt x="0" y="10596"/>
                    <a:pt x="10596" y="0"/>
                    <a:pt x="23667" y="0"/>
                  </a:cubicBezTo>
                  <a:close/>
                </a:path>
              </a:pathLst>
            </a:custGeom>
            <a:solidFill>
              <a:srgbClr val="F4F2F2"/>
            </a:solidFill>
            <a:ln w="38100" cap="rnd">
              <a:solidFill>
                <a:srgbClr val="D65449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895379" cy="1192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9755791" y="3557116"/>
            <a:ext cx="9104928" cy="4382839"/>
            <a:chOff x="0" y="0"/>
            <a:chExt cx="2398006" cy="11543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98006" cy="1154328"/>
            </a:xfrm>
            <a:custGeom>
              <a:avLst/>
              <a:gdLst/>
              <a:ahLst/>
              <a:cxnLst/>
              <a:rect l="l" t="t" r="r" b="b"/>
              <a:pathLst>
                <a:path w="2398006" h="1154328">
                  <a:moveTo>
                    <a:pt x="18707" y="0"/>
                  </a:moveTo>
                  <a:lnTo>
                    <a:pt x="2379299" y="0"/>
                  </a:lnTo>
                  <a:cubicBezTo>
                    <a:pt x="2389630" y="0"/>
                    <a:pt x="2398006" y="8375"/>
                    <a:pt x="2398006" y="18707"/>
                  </a:cubicBezTo>
                  <a:lnTo>
                    <a:pt x="2398006" y="1135621"/>
                  </a:lnTo>
                  <a:cubicBezTo>
                    <a:pt x="2398006" y="1145953"/>
                    <a:pt x="2389630" y="1154328"/>
                    <a:pt x="2379299" y="1154328"/>
                  </a:cubicBezTo>
                  <a:lnTo>
                    <a:pt x="18707" y="1154328"/>
                  </a:lnTo>
                  <a:cubicBezTo>
                    <a:pt x="8375" y="1154328"/>
                    <a:pt x="0" y="1145953"/>
                    <a:pt x="0" y="1135621"/>
                  </a:cubicBezTo>
                  <a:lnTo>
                    <a:pt x="0" y="18707"/>
                  </a:lnTo>
                  <a:cubicBezTo>
                    <a:pt x="0" y="8375"/>
                    <a:pt x="8375" y="0"/>
                    <a:pt x="18707" y="0"/>
                  </a:cubicBezTo>
                  <a:close/>
                </a:path>
              </a:pathLst>
            </a:custGeom>
            <a:solidFill>
              <a:srgbClr val="2D8BBA"/>
            </a:solidFill>
            <a:ln w="38100" cap="rnd">
              <a:solidFill>
                <a:srgbClr val="2D8BBA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398006" cy="1192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9603391" y="3404716"/>
            <a:ext cx="7196519" cy="4382839"/>
            <a:chOff x="0" y="0"/>
            <a:chExt cx="1895379" cy="115432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895379" cy="1154328"/>
            </a:xfrm>
            <a:custGeom>
              <a:avLst/>
              <a:gdLst/>
              <a:ahLst/>
              <a:cxnLst/>
              <a:rect l="l" t="t" r="r" b="b"/>
              <a:pathLst>
                <a:path w="1895379" h="1154328">
                  <a:moveTo>
                    <a:pt x="23667" y="0"/>
                  </a:moveTo>
                  <a:lnTo>
                    <a:pt x="1871712" y="0"/>
                  </a:lnTo>
                  <a:cubicBezTo>
                    <a:pt x="1884783" y="0"/>
                    <a:pt x="1895379" y="10596"/>
                    <a:pt x="1895379" y="23667"/>
                  </a:cubicBezTo>
                  <a:lnTo>
                    <a:pt x="1895379" y="1130661"/>
                  </a:lnTo>
                  <a:cubicBezTo>
                    <a:pt x="1895379" y="1143732"/>
                    <a:pt x="1884783" y="1154328"/>
                    <a:pt x="1871712" y="1154328"/>
                  </a:cubicBezTo>
                  <a:lnTo>
                    <a:pt x="23667" y="1154328"/>
                  </a:lnTo>
                  <a:cubicBezTo>
                    <a:pt x="10596" y="1154328"/>
                    <a:pt x="0" y="1143732"/>
                    <a:pt x="0" y="1130661"/>
                  </a:cubicBezTo>
                  <a:lnTo>
                    <a:pt x="0" y="23667"/>
                  </a:lnTo>
                  <a:cubicBezTo>
                    <a:pt x="0" y="10596"/>
                    <a:pt x="10596" y="0"/>
                    <a:pt x="23667" y="0"/>
                  </a:cubicBezTo>
                  <a:close/>
                </a:path>
              </a:pathLst>
            </a:custGeom>
            <a:solidFill>
              <a:srgbClr val="F4F2F2"/>
            </a:solidFill>
            <a:ln w="38100" cap="rnd">
              <a:solidFill>
                <a:srgbClr val="2D8BBA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895379" cy="11924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id="14" name="Freeform 14"/>
          <p:cNvSpPr/>
          <p:nvPr/>
        </p:nvSpPr>
        <p:spPr>
          <a:xfrm>
            <a:off x="1584315" y="9035284"/>
            <a:ext cx="3455180" cy="446032"/>
          </a:xfrm>
          <a:custGeom>
            <a:avLst/>
            <a:gdLst/>
            <a:ahLst/>
            <a:cxnLst/>
            <a:rect l="l" t="t" r="r" b="b"/>
            <a:pathLst>
              <a:path w="3455180" h="446032">
                <a:moveTo>
                  <a:pt x="0" y="0"/>
                </a:moveTo>
                <a:lnTo>
                  <a:pt x="3455180" y="0"/>
                </a:lnTo>
                <a:lnTo>
                  <a:pt x="3455180" y="446032"/>
                </a:lnTo>
                <a:lnTo>
                  <a:pt x="0" y="44603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336027" y="9163924"/>
            <a:ext cx="5463882" cy="188752"/>
          </a:xfrm>
          <a:custGeom>
            <a:avLst/>
            <a:gdLst/>
            <a:ahLst/>
            <a:cxnLst/>
            <a:rect l="l" t="t" r="r" b="b"/>
            <a:pathLst>
              <a:path w="5463882" h="188752">
                <a:moveTo>
                  <a:pt x="0" y="0"/>
                </a:moveTo>
                <a:lnTo>
                  <a:pt x="5463882" y="0"/>
                </a:lnTo>
                <a:lnTo>
                  <a:pt x="5463882" y="188752"/>
                </a:lnTo>
                <a:lnTo>
                  <a:pt x="0" y="1887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3667277" y="1339005"/>
            <a:ext cx="10953446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性能需求和其他</a:t>
            </a: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需求</a:t>
            </a:r>
            <a:endParaRPr lang="zh-CN" altLang="en-US" sz="64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752600" y="3695700"/>
            <a:ext cx="6811010" cy="38779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数据精度：确保消息内容不失真、不丢失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响应时间：消息发送后到达时间不超过</a:t>
            </a:r>
            <a:r>
              <a:rPr lang="en-US" altLang="zh-CN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1</a:t>
            </a: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秒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更新处理时间：实时处理好友消息通知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数据传输时间：优化媒体数据传输速度，支持大文件快速传输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灵活性：支持</a:t>
            </a:r>
            <a:r>
              <a:rPr lang="en-US" altLang="zh-CN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PC</a:t>
            </a: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端适配操作系统和设备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755505" y="3914140"/>
            <a:ext cx="7058025" cy="336423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后台管理：管理员可进行用户管理等操作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并发支持：支持至少</a:t>
            </a:r>
            <a:r>
              <a:rPr lang="en-US" altLang="zh-CN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10</a:t>
            </a: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个用户的并发操作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数据管理能力：高效存储和检索用户信息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Canva Sans" panose="020B0503030501040103"/>
              </a:rPr>
              <a:t>故障处理：应用崩溃时自动保存未发送消息，提供错误日志等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  <a:sym typeface="Canva Sans" panose="020B0503030501040103"/>
            </a:endParaRPr>
          </a:p>
        </p:txBody>
      </p:sp>
      <p:sp>
        <p:nvSpPr>
          <p:cNvPr id="19" name="Freeform 19"/>
          <p:cNvSpPr/>
          <p:nvPr/>
        </p:nvSpPr>
        <p:spPr>
          <a:xfrm flipV="1">
            <a:off x="15603146" y="-1734419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0" y="4114800"/>
                </a:moveTo>
                <a:lnTo>
                  <a:pt x="6559827" y="4114800"/>
                </a:lnTo>
                <a:lnTo>
                  <a:pt x="655982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flipV="1">
            <a:off x="-3874973" y="-1681055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0" y="4114800"/>
                </a:moveTo>
                <a:lnTo>
                  <a:pt x="6559827" y="4114800"/>
                </a:lnTo>
                <a:lnTo>
                  <a:pt x="655982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>
            <p:custDataLst>
              <p:tags r:id="rId1"/>
            </p:custDataLst>
          </p:nvPr>
        </p:nvGrpSpPr>
        <p:grpSpPr>
          <a:xfrm rot="0">
            <a:off x="-519076" y="3373582"/>
            <a:ext cx="5577672" cy="657753"/>
            <a:chOff x="0" y="0"/>
            <a:chExt cx="1469016" cy="173235"/>
          </a:xfrm>
        </p:grpSpPr>
        <p:sp>
          <p:nvSpPr>
            <p:cNvPr id="3" name="Freeform 3"/>
            <p:cNvSpPr/>
            <p:nvPr>
              <p:custDataLst>
                <p:tags r:id="rId2"/>
              </p:custDataLst>
            </p:nvPr>
          </p:nvSpPr>
          <p:spPr>
            <a:xfrm>
              <a:off x="0" y="0"/>
              <a:ext cx="1469016" cy="173235"/>
            </a:xfrm>
            <a:custGeom>
              <a:avLst/>
              <a:gdLst/>
              <a:ahLst/>
              <a:cxnLst/>
              <a:rect l="l" t="t" r="r" b="b"/>
              <a:pathLst>
                <a:path w="1469016" h="173235">
                  <a:moveTo>
                    <a:pt x="30536" y="0"/>
                  </a:moveTo>
                  <a:lnTo>
                    <a:pt x="1438480" y="0"/>
                  </a:lnTo>
                  <a:cubicBezTo>
                    <a:pt x="1455345" y="0"/>
                    <a:pt x="1469016" y="13672"/>
                    <a:pt x="1469016" y="30536"/>
                  </a:cubicBezTo>
                  <a:lnTo>
                    <a:pt x="1469016" y="142699"/>
                  </a:lnTo>
                  <a:cubicBezTo>
                    <a:pt x="1469016" y="150798"/>
                    <a:pt x="1465799" y="158565"/>
                    <a:pt x="1460073" y="164291"/>
                  </a:cubicBezTo>
                  <a:cubicBezTo>
                    <a:pt x="1454346" y="170018"/>
                    <a:pt x="1446579" y="173235"/>
                    <a:pt x="1438480" y="173235"/>
                  </a:cubicBezTo>
                  <a:lnTo>
                    <a:pt x="30536" y="173235"/>
                  </a:lnTo>
                  <a:cubicBezTo>
                    <a:pt x="22438" y="173235"/>
                    <a:pt x="14671" y="170018"/>
                    <a:pt x="8944" y="164291"/>
                  </a:cubicBezTo>
                  <a:cubicBezTo>
                    <a:pt x="3217" y="158565"/>
                    <a:pt x="0" y="150798"/>
                    <a:pt x="0" y="142699"/>
                  </a:cubicBezTo>
                  <a:lnTo>
                    <a:pt x="0" y="30536"/>
                  </a:lnTo>
                  <a:cubicBezTo>
                    <a:pt x="0" y="22438"/>
                    <a:pt x="3217" y="14671"/>
                    <a:pt x="8944" y="8944"/>
                  </a:cubicBezTo>
                  <a:cubicBezTo>
                    <a:pt x="14671" y="3217"/>
                    <a:pt x="22438" y="0"/>
                    <a:pt x="30536" y="0"/>
                  </a:cubicBezTo>
                  <a:close/>
                </a:path>
              </a:pathLst>
            </a:custGeom>
            <a:solidFill>
              <a:srgbClr val="043BD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69016" cy="2113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5" name="Group 5"/>
          <p:cNvGrpSpPr/>
          <p:nvPr>
            <p:custDataLst>
              <p:tags r:id="rId3"/>
            </p:custDataLst>
          </p:nvPr>
        </p:nvGrpSpPr>
        <p:grpSpPr>
          <a:xfrm rot="0">
            <a:off x="-519076" y="5329646"/>
            <a:ext cx="5577672" cy="657753"/>
            <a:chOff x="0" y="0"/>
            <a:chExt cx="1469016" cy="173235"/>
          </a:xfrm>
        </p:grpSpPr>
        <p:sp>
          <p:nvSpPr>
            <p:cNvPr id="6" name="Freeform 6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469016" cy="173235"/>
            </a:xfrm>
            <a:custGeom>
              <a:avLst/>
              <a:gdLst/>
              <a:ahLst/>
              <a:cxnLst/>
              <a:rect l="l" t="t" r="r" b="b"/>
              <a:pathLst>
                <a:path w="1469016" h="173235">
                  <a:moveTo>
                    <a:pt x="30536" y="0"/>
                  </a:moveTo>
                  <a:lnTo>
                    <a:pt x="1438480" y="0"/>
                  </a:lnTo>
                  <a:cubicBezTo>
                    <a:pt x="1455345" y="0"/>
                    <a:pt x="1469016" y="13672"/>
                    <a:pt x="1469016" y="30536"/>
                  </a:cubicBezTo>
                  <a:lnTo>
                    <a:pt x="1469016" y="142699"/>
                  </a:lnTo>
                  <a:cubicBezTo>
                    <a:pt x="1469016" y="150798"/>
                    <a:pt x="1465799" y="158565"/>
                    <a:pt x="1460073" y="164291"/>
                  </a:cubicBezTo>
                  <a:cubicBezTo>
                    <a:pt x="1454346" y="170018"/>
                    <a:pt x="1446579" y="173235"/>
                    <a:pt x="1438480" y="173235"/>
                  </a:cubicBezTo>
                  <a:lnTo>
                    <a:pt x="30536" y="173235"/>
                  </a:lnTo>
                  <a:cubicBezTo>
                    <a:pt x="22438" y="173235"/>
                    <a:pt x="14671" y="170018"/>
                    <a:pt x="8944" y="164291"/>
                  </a:cubicBezTo>
                  <a:cubicBezTo>
                    <a:pt x="3217" y="158565"/>
                    <a:pt x="0" y="150798"/>
                    <a:pt x="0" y="142699"/>
                  </a:cubicBezTo>
                  <a:lnTo>
                    <a:pt x="0" y="30536"/>
                  </a:lnTo>
                  <a:cubicBezTo>
                    <a:pt x="0" y="22438"/>
                    <a:pt x="3217" y="14671"/>
                    <a:pt x="8944" y="8944"/>
                  </a:cubicBezTo>
                  <a:cubicBezTo>
                    <a:pt x="14671" y="3217"/>
                    <a:pt x="22438" y="0"/>
                    <a:pt x="30536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69016" cy="2113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8" name="Group 8"/>
          <p:cNvGrpSpPr/>
          <p:nvPr>
            <p:custDataLst>
              <p:tags r:id="rId5"/>
            </p:custDataLst>
          </p:nvPr>
        </p:nvGrpSpPr>
        <p:grpSpPr>
          <a:xfrm rot="0">
            <a:off x="-519076" y="7285710"/>
            <a:ext cx="5577672" cy="657753"/>
            <a:chOff x="0" y="0"/>
            <a:chExt cx="1469016" cy="173235"/>
          </a:xfrm>
        </p:grpSpPr>
        <p:sp>
          <p:nvSpPr>
            <p:cNvPr id="9" name="Freeform 9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469016" cy="173235"/>
            </a:xfrm>
            <a:custGeom>
              <a:avLst/>
              <a:gdLst/>
              <a:ahLst/>
              <a:cxnLst/>
              <a:rect l="l" t="t" r="r" b="b"/>
              <a:pathLst>
                <a:path w="1469016" h="173235">
                  <a:moveTo>
                    <a:pt x="30536" y="0"/>
                  </a:moveTo>
                  <a:lnTo>
                    <a:pt x="1438480" y="0"/>
                  </a:lnTo>
                  <a:cubicBezTo>
                    <a:pt x="1455345" y="0"/>
                    <a:pt x="1469016" y="13672"/>
                    <a:pt x="1469016" y="30536"/>
                  </a:cubicBezTo>
                  <a:lnTo>
                    <a:pt x="1469016" y="142699"/>
                  </a:lnTo>
                  <a:cubicBezTo>
                    <a:pt x="1469016" y="150798"/>
                    <a:pt x="1465799" y="158565"/>
                    <a:pt x="1460073" y="164291"/>
                  </a:cubicBezTo>
                  <a:cubicBezTo>
                    <a:pt x="1454346" y="170018"/>
                    <a:pt x="1446579" y="173235"/>
                    <a:pt x="1438480" y="173235"/>
                  </a:cubicBezTo>
                  <a:lnTo>
                    <a:pt x="30536" y="173235"/>
                  </a:lnTo>
                  <a:cubicBezTo>
                    <a:pt x="22438" y="173235"/>
                    <a:pt x="14671" y="170018"/>
                    <a:pt x="8944" y="164291"/>
                  </a:cubicBezTo>
                  <a:cubicBezTo>
                    <a:pt x="3217" y="158565"/>
                    <a:pt x="0" y="150798"/>
                    <a:pt x="0" y="142699"/>
                  </a:cubicBezTo>
                  <a:lnTo>
                    <a:pt x="0" y="30536"/>
                  </a:lnTo>
                  <a:cubicBezTo>
                    <a:pt x="0" y="22438"/>
                    <a:pt x="3217" y="14671"/>
                    <a:pt x="8944" y="8944"/>
                  </a:cubicBezTo>
                  <a:cubicBezTo>
                    <a:pt x="14671" y="3217"/>
                    <a:pt x="22438" y="0"/>
                    <a:pt x="30536" y="0"/>
                  </a:cubicBezTo>
                  <a:close/>
                </a:path>
              </a:pathLst>
            </a:custGeom>
            <a:solidFill>
              <a:srgbClr val="F0419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469016" cy="2113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9144000" y="1705773"/>
            <a:ext cx="3335618" cy="333561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1062" y="0"/>
                  </a:moveTo>
                  <a:lnTo>
                    <a:pt x="761738" y="0"/>
                  </a:lnTo>
                  <a:cubicBezTo>
                    <a:pt x="789939" y="0"/>
                    <a:pt x="812800" y="22861"/>
                    <a:pt x="812800" y="51062"/>
                  </a:cubicBezTo>
                  <a:lnTo>
                    <a:pt x="812800" y="761738"/>
                  </a:lnTo>
                  <a:cubicBezTo>
                    <a:pt x="812800" y="789939"/>
                    <a:pt x="789939" y="812800"/>
                    <a:pt x="761738" y="812800"/>
                  </a:cubicBezTo>
                  <a:lnTo>
                    <a:pt x="51062" y="812800"/>
                  </a:lnTo>
                  <a:cubicBezTo>
                    <a:pt x="22861" y="812800"/>
                    <a:pt x="0" y="789939"/>
                    <a:pt x="0" y="761738"/>
                  </a:cubicBezTo>
                  <a:lnTo>
                    <a:pt x="0" y="51062"/>
                  </a:lnTo>
                  <a:cubicBezTo>
                    <a:pt x="0" y="22861"/>
                    <a:pt x="22861" y="0"/>
                    <a:pt x="51062" y="0"/>
                  </a:cubicBezTo>
                  <a:close/>
                </a:path>
              </a:pathLst>
            </a:custGeom>
            <a:blipFill>
              <a:blip r:embed="rId7"/>
              <a:stretch>
                <a:fillRect t="-25000" b="-25000"/>
              </a:stretch>
            </a:blipFill>
            <a:ln w="95250" cap="rnd">
              <a:solidFill>
                <a:srgbClr val="043BD4"/>
              </a:solidFill>
              <a:prstDash val="solid"/>
              <a:round/>
            </a:ln>
          </p:spPr>
        </p:sp>
      </p:grpSp>
      <p:grpSp>
        <p:nvGrpSpPr>
          <p:cNvPr id="13" name="Group 13"/>
          <p:cNvGrpSpPr/>
          <p:nvPr/>
        </p:nvGrpSpPr>
        <p:grpSpPr>
          <a:xfrm rot="0">
            <a:off x="13117793" y="3990713"/>
            <a:ext cx="3335618" cy="3335618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1062" y="0"/>
                  </a:moveTo>
                  <a:lnTo>
                    <a:pt x="761738" y="0"/>
                  </a:lnTo>
                  <a:cubicBezTo>
                    <a:pt x="789939" y="0"/>
                    <a:pt x="812800" y="22861"/>
                    <a:pt x="812800" y="51062"/>
                  </a:cubicBezTo>
                  <a:lnTo>
                    <a:pt x="812800" y="761738"/>
                  </a:lnTo>
                  <a:cubicBezTo>
                    <a:pt x="812800" y="789939"/>
                    <a:pt x="789939" y="812800"/>
                    <a:pt x="761738" y="812800"/>
                  </a:cubicBezTo>
                  <a:lnTo>
                    <a:pt x="51062" y="812800"/>
                  </a:lnTo>
                  <a:cubicBezTo>
                    <a:pt x="22861" y="812800"/>
                    <a:pt x="0" y="789939"/>
                    <a:pt x="0" y="761738"/>
                  </a:cubicBezTo>
                  <a:lnTo>
                    <a:pt x="0" y="51062"/>
                  </a:lnTo>
                  <a:cubicBezTo>
                    <a:pt x="0" y="22861"/>
                    <a:pt x="22861" y="0"/>
                    <a:pt x="51062" y="0"/>
                  </a:cubicBezTo>
                  <a:close/>
                </a:path>
              </a:pathLst>
            </a:custGeom>
            <a:blipFill>
              <a:blip r:embed="rId8"/>
              <a:stretch>
                <a:fillRect t="-54450" b="-23327"/>
              </a:stretch>
            </a:blipFill>
            <a:ln w="95250" cap="rnd">
              <a:solidFill>
                <a:srgbClr val="2D8BBA"/>
              </a:solidFill>
              <a:prstDash val="solid"/>
              <a:round/>
            </a:ln>
          </p:spPr>
        </p:sp>
      </p:grpSp>
      <p:grpSp>
        <p:nvGrpSpPr>
          <p:cNvPr id="15" name="Group 15"/>
          <p:cNvGrpSpPr/>
          <p:nvPr/>
        </p:nvGrpSpPr>
        <p:grpSpPr>
          <a:xfrm rot="0">
            <a:off x="9144000" y="5972058"/>
            <a:ext cx="3335618" cy="333561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1062" y="0"/>
                  </a:moveTo>
                  <a:lnTo>
                    <a:pt x="761738" y="0"/>
                  </a:lnTo>
                  <a:cubicBezTo>
                    <a:pt x="789939" y="0"/>
                    <a:pt x="812800" y="22861"/>
                    <a:pt x="812800" y="51062"/>
                  </a:cubicBezTo>
                  <a:lnTo>
                    <a:pt x="812800" y="761738"/>
                  </a:lnTo>
                  <a:cubicBezTo>
                    <a:pt x="812800" y="789939"/>
                    <a:pt x="789939" y="812800"/>
                    <a:pt x="761738" y="812800"/>
                  </a:cubicBezTo>
                  <a:lnTo>
                    <a:pt x="51062" y="812800"/>
                  </a:lnTo>
                  <a:cubicBezTo>
                    <a:pt x="22861" y="812800"/>
                    <a:pt x="0" y="789939"/>
                    <a:pt x="0" y="761738"/>
                  </a:cubicBezTo>
                  <a:lnTo>
                    <a:pt x="0" y="51062"/>
                  </a:lnTo>
                  <a:cubicBezTo>
                    <a:pt x="0" y="22861"/>
                    <a:pt x="22861" y="0"/>
                    <a:pt x="51062" y="0"/>
                  </a:cubicBezTo>
                  <a:close/>
                </a:path>
              </a:pathLst>
            </a:custGeom>
            <a:blipFill>
              <a:blip r:embed="rId9"/>
              <a:stretch>
                <a:fillRect l="-104356" b="-36237"/>
              </a:stretch>
            </a:blipFill>
            <a:ln w="95250" cap="rnd">
              <a:solidFill>
                <a:srgbClr val="F0419F"/>
              </a:solidFill>
              <a:prstDash val="solid"/>
              <a:round/>
            </a:ln>
          </p:spPr>
        </p:sp>
      </p:grpSp>
      <p:sp>
        <p:nvSpPr>
          <p:cNvPr id="17" name="TextBox 17"/>
          <p:cNvSpPr txBox="1"/>
          <p:nvPr/>
        </p:nvSpPr>
        <p:spPr>
          <a:xfrm>
            <a:off x="1615903" y="1339005"/>
            <a:ext cx="8213167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运行</a:t>
            </a: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环境</a:t>
            </a:r>
            <a:endParaRPr lang="zh-CN" altLang="en-US" sz="64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18" name="TextBox 18"/>
          <p:cNvSpPr txBox="1"/>
          <p:nvPr>
            <p:custDataLst>
              <p:tags r:id="rId10"/>
            </p:custDataLst>
          </p:nvPr>
        </p:nvSpPr>
        <p:spPr>
          <a:xfrm>
            <a:off x="1615903" y="3379680"/>
            <a:ext cx="3442693" cy="57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zh-CN" altLang="en-US" sz="3200" b="1">
                <a:solidFill>
                  <a:srgbClr val="F4F2F2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服务器</a:t>
            </a:r>
            <a:endParaRPr lang="zh-CN" altLang="en-US" sz="3200" b="1">
              <a:solidFill>
                <a:srgbClr val="F4F2F2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19" name="TextBox 19"/>
          <p:cNvSpPr txBox="1"/>
          <p:nvPr>
            <p:custDataLst>
              <p:tags r:id="rId11"/>
            </p:custDataLst>
          </p:nvPr>
        </p:nvSpPr>
        <p:spPr>
          <a:xfrm>
            <a:off x="1615903" y="3993235"/>
            <a:ext cx="6885386" cy="430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zh-CN" altLang="en-US" sz="2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高性能多核处理器，大容量内存和存储</a:t>
            </a:r>
            <a:endParaRPr lang="zh-CN" altLang="en-US" sz="2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20" name="TextBox 20"/>
          <p:cNvSpPr txBox="1"/>
          <p:nvPr>
            <p:custDataLst>
              <p:tags r:id="rId12"/>
            </p:custDataLst>
          </p:nvPr>
        </p:nvSpPr>
        <p:spPr>
          <a:xfrm>
            <a:off x="1615903" y="5361025"/>
            <a:ext cx="3442693" cy="57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zh-CN" altLang="en-US" sz="3200" b="1">
                <a:solidFill>
                  <a:srgbClr val="F4F2F2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客户端</a:t>
            </a:r>
            <a:endParaRPr lang="zh-CN" altLang="en-US" sz="3200" b="1">
              <a:solidFill>
                <a:srgbClr val="F4F2F2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21" name="TextBox 21"/>
          <p:cNvSpPr txBox="1"/>
          <p:nvPr>
            <p:custDataLst>
              <p:tags r:id="rId13"/>
            </p:custDataLst>
          </p:nvPr>
        </p:nvSpPr>
        <p:spPr>
          <a:xfrm>
            <a:off x="1615903" y="5974579"/>
            <a:ext cx="6885386" cy="430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altLang="zh-CN" sz="2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windows</a:t>
            </a:r>
            <a:r>
              <a:rPr lang="zh-CN" altLang="en-US" sz="2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操作系统，</a:t>
            </a:r>
            <a:r>
              <a:rPr lang="en-US" altLang="zh-CN" sz="2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MySQL</a:t>
            </a:r>
            <a:r>
              <a:rPr lang="zh-CN" altLang="en-US" sz="2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数据库</a:t>
            </a:r>
            <a:endParaRPr lang="zh-CN" altLang="en-US" sz="2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22" name="TextBox 22"/>
          <p:cNvSpPr txBox="1"/>
          <p:nvPr>
            <p:custDataLst>
              <p:tags r:id="rId14"/>
            </p:custDataLst>
          </p:nvPr>
        </p:nvSpPr>
        <p:spPr>
          <a:xfrm>
            <a:off x="1615903" y="7342369"/>
            <a:ext cx="3442693" cy="57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zh-CN" altLang="en-US" sz="3200" b="1">
                <a:solidFill>
                  <a:srgbClr val="F4F2F2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接口</a:t>
            </a:r>
            <a:endParaRPr lang="zh-CN" altLang="en-US" sz="3200" b="1">
              <a:solidFill>
                <a:srgbClr val="F4F2F2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23" name="TextBox 23"/>
          <p:cNvSpPr txBox="1"/>
          <p:nvPr>
            <p:custDataLst>
              <p:tags r:id="rId15"/>
            </p:custDataLst>
          </p:nvPr>
        </p:nvSpPr>
        <p:spPr>
          <a:xfrm>
            <a:off x="1615903" y="7955923"/>
            <a:ext cx="6885386" cy="430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altLang="zh-CN" sz="2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TCP/IP</a:t>
            </a:r>
            <a:r>
              <a:rPr lang="zh-CN" altLang="en-US" sz="2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协议，</a:t>
            </a:r>
            <a:r>
              <a:rPr lang="en-US" altLang="zh-CN" sz="2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WebSocket</a:t>
            </a:r>
            <a:r>
              <a:rPr lang="zh-CN" altLang="en-US" sz="2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或自定义长连接协议</a:t>
            </a:r>
            <a:endParaRPr lang="zh-CN" altLang="en-US" sz="2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24" name="Freeform 24"/>
          <p:cNvSpPr/>
          <p:nvPr/>
        </p:nvSpPr>
        <p:spPr>
          <a:xfrm flipV="1">
            <a:off x="15603146" y="-1734419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0" y="4114800"/>
                </a:moveTo>
                <a:lnTo>
                  <a:pt x="6559827" y="4114800"/>
                </a:lnTo>
                <a:lnTo>
                  <a:pt x="655982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5702941" y="7734192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0" y="0"/>
                </a:moveTo>
                <a:lnTo>
                  <a:pt x="6559826" y="0"/>
                </a:lnTo>
                <a:lnTo>
                  <a:pt x="65598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pic>
        <p:nvPicPr>
          <p:cNvPr id="26" name="图片 25"/>
          <p:cNvPicPr/>
          <p:nvPr/>
        </p:nvPicPr>
        <p:blipFill>
          <a:blip r:embed="rId18"/>
          <a:stretch>
            <a:fillRect/>
          </a:stretch>
        </p:blipFill>
        <p:spPr>
          <a:xfrm>
            <a:off x="9192260" y="1729740"/>
            <a:ext cx="3234055" cy="3300730"/>
          </a:xfrm>
          <a:prstGeom prst="rect">
            <a:avLst/>
          </a:prstGeom>
        </p:spPr>
      </p:pic>
      <p:pic>
        <p:nvPicPr>
          <p:cNvPr id="29" name="图片 28"/>
          <p:cNvPicPr/>
          <p:nvPr/>
        </p:nvPicPr>
        <p:blipFill>
          <a:blip r:embed="rId19"/>
          <a:stretch>
            <a:fillRect/>
          </a:stretch>
        </p:blipFill>
        <p:spPr>
          <a:xfrm>
            <a:off x="13182600" y="4031615"/>
            <a:ext cx="3201670" cy="3254375"/>
          </a:xfrm>
          <a:prstGeom prst="rect">
            <a:avLst/>
          </a:prstGeom>
        </p:spPr>
      </p:pic>
      <p:pic>
        <p:nvPicPr>
          <p:cNvPr id="30" name="图片 29"/>
          <p:cNvPicPr/>
          <p:nvPr/>
        </p:nvPicPr>
        <p:blipFill>
          <a:blip r:embed="rId20"/>
          <a:stretch>
            <a:fillRect/>
          </a:stretch>
        </p:blipFill>
        <p:spPr>
          <a:xfrm>
            <a:off x="9192260" y="5988050"/>
            <a:ext cx="3232150" cy="32581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14949" y="3085872"/>
            <a:ext cx="6182355" cy="5552879"/>
          </a:xfrm>
          <a:custGeom>
            <a:avLst/>
            <a:gdLst/>
            <a:ahLst/>
            <a:cxnLst/>
            <a:rect l="l" t="t" r="r" b="b"/>
            <a:pathLst>
              <a:path w="6182355" h="5552879">
                <a:moveTo>
                  <a:pt x="0" y="0"/>
                </a:moveTo>
                <a:lnTo>
                  <a:pt x="6182355" y="0"/>
                </a:lnTo>
                <a:lnTo>
                  <a:pt x="6182355" y="5552878"/>
                </a:lnTo>
                <a:lnTo>
                  <a:pt x="0" y="555287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15903" y="1339005"/>
            <a:ext cx="11206163" cy="114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安全保密和使用方便</a:t>
            </a:r>
            <a:r>
              <a:rPr lang="zh-CN" altLang="en-US" sz="6400" b="1">
                <a:solidFill>
                  <a:srgbClr val="D65449"/>
                </a:solidFill>
                <a:latin typeface="Lora Bold" panose="00000800000000000000"/>
                <a:ea typeface="Lora Bold" panose="00000800000000000000"/>
                <a:cs typeface="Lora Bold" panose="00000800000000000000"/>
                <a:sym typeface="Lora Bold" panose="00000800000000000000"/>
              </a:rPr>
              <a:t>性</a:t>
            </a:r>
            <a:endParaRPr lang="zh-CN" altLang="en-US" sz="6400" b="1">
              <a:solidFill>
                <a:srgbClr val="D65449"/>
              </a:solidFill>
              <a:latin typeface="Lora Bold" panose="00000800000000000000"/>
              <a:ea typeface="Lora Bold" panose="00000800000000000000"/>
              <a:cs typeface="Lora Bold" panose="00000800000000000000"/>
              <a:sym typeface="Lora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38028" y="2629110"/>
            <a:ext cx="6885386" cy="258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  <a:sym typeface="Canva Sans" panose="020B0503030501040103"/>
              </a:rPr>
              <a:t>严格的用户隐私保护措施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  <a:sym typeface="Canva Sans" panose="020B0503030501040103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  <a:sym typeface="Canva Sans" panose="020B0503030501040103"/>
              </a:rPr>
              <a:t>防止消息内容被非法获取或篡改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  <a:sym typeface="Canva Sans" panose="020B0503030501040103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  <a:sym typeface="Canva Sans" panose="020B0503030501040103"/>
              </a:rPr>
              <a:t>界面简洁直观，操作流程顺畅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  <a:sym typeface="Canva Sans" panose="020B0503030501040103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  <a:sym typeface="Canva Sans" panose="020B0503030501040103"/>
              </a:rPr>
              <a:t>提供新手指南和帮助文档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5" name="Freeform 5"/>
          <p:cNvSpPr/>
          <p:nvPr/>
        </p:nvSpPr>
        <p:spPr>
          <a:xfrm flipH="1" flipV="1">
            <a:off x="15603146" y="-1734419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559827" y="0"/>
                </a:lnTo>
                <a:lnTo>
                  <a:pt x="6559827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5702941" y="7734192"/>
            <a:ext cx="6559826" cy="4114800"/>
          </a:xfrm>
          <a:custGeom>
            <a:avLst/>
            <a:gdLst/>
            <a:ahLst/>
            <a:cxnLst/>
            <a:rect l="l" t="t" r="r" b="b"/>
            <a:pathLst>
              <a:path w="6559826" h="4114800">
                <a:moveTo>
                  <a:pt x="6559826" y="0"/>
                </a:moveTo>
                <a:lnTo>
                  <a:pt x="0" y="0"/>
                </a:lnTo>
                <a:lnTo>
                  <a:pt x="0" y="4114800"/>
                </a:lnTo>
                <a:lnTo>
                  <a:pt x="6559826" y="4114800"/>
                </a:lnTo>
                <a:lnTo>
                  <a:pt x="65598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文本框 6"/>
          <p:cNvSpPr txBox="1"/>
          <p:nvPr/>
        </p:nvSpPr>
        <p:spPr>
          <a:xfrm>
            <a:off x="10668000" y="5448300"/>
            <a:ext cx="6071235" cy="4423410"/>
          </a:xfrm>
          <a:prstGeom prst="rect">
            <a:avLst/>
          </a:prstGeom>
        </p:spPr>
        <p:txBody>
          <a:bodyPr wrap="square">
            <a:noAutofit/>
          </a:bodyPr>
          <a:p>
            <a:pPr marL="0" algn="l" defTabSz="914400">
              <a:lnSpc>
                <a:spcPct val="150000"/>
              </a:lnSpc>
              <a:spcBef>
                <a:spcPts val="700"/>
              </a:spcBef>
              <a:buClrTx/>
              <a:buSzTx/>
              <a:buNone/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</a:rPr>
              <a:t>运行控制：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</a:endParaRPr>
          </a:p>
          <a:p>
            <a:pPr algn="l" defTabSz="914400">
              <a:lnSpc>
                <a:spcPct val="150000"/>
              </a:lnSpc>
              <a:spcBef>
                <a:spcPts val="700"/>
              </a:spcBef>
              <a:buClrTx/>
              <a:buSzTx/>
              <a:buNone/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</a:rPr>
              <a:t>服务器通过运维平台进行监控和管理。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</a:endParaRPr>
          </a:p>
          <a:p>
            <a:pPr algn="l" defTabSz="914400">
              <a:lnSpc>
                <a:spcPct val="150000"/>
              </a:lnSpc>
              <a:spcBef>
                <a:spcPts val="700"/>
              </a:spcBef>
              <a:buClrTx/>
              <a:buSzTx/>
              <a:buNone/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</a:rPr>
              <a:t>支持命令行和图形界面的管理工具。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</a:endParaRPr>
          </a:p>
          <a:p>
            <a:pPr marL="0" algn="l" defTabSz="914400">
              <a:lnSpc>
                <a:spcPct val="150000"/>
              </a:lnSpc>
              <a:spcBef>
                <a:spcPts val="700"/>
              </a:spcBef>
              <a:buClrTx/>
              <a:buSzTx/>
              <a:buNone/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</a:rPr>
              <a:t>控制信号来源：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</a:endParaRPr>
          </a:p>
          <a:p>
            <a:pPr algn="l" defTabSz="914400">
              <a:lnSpc>
                <a:spcPct val="150000"/>
              </a:lnSpc>
              <a:spcBef>
                <a:spcPts val="700"/>
              </a:spcBef>
              <a:buClrTx/>
              <a:buSzTx/>
              <a:buNone/>
            </a:pPr>
            <a:r>
              <a:rPr lang="zh-CN" altLang="en-US" sz="2800">
                <a:solidFill>
                  <a:srgbClr val="000000"/>
                </a:solidFill>
                <a:latin typeface="华文仿宋" panose="02010600040101010101" charset="-122"/>
                <a:ea typeface="华文仿宋" panose="02010600040101010101" charset="-122"/>
                <a:cs typeface="Canva Sans" panose="020B0503030501040103"/>
              </a:rPr>
              <a:t>系统管理员通过SSH、远程桌面等方式发送控制命令。</a:t>
            </a:r>
            <a:endParaRPr lang="zh-CN" altLang="en-US" sz="2800">
              <a:solidFill>
                <a:srgbClr val="000000"/>
              </a:solidFill>
              <a:latin typeface="华文仿宋" panose="02010600040101010101" charset="-122"/>
              <a:ea typeface="华文仿宋" panose="02010600040101010101" charset="-122"/>
              <a:cs typeface="Canva Sans" panose="020B0503030501040103"/>
            </a:endParaRPr>
          </a:p>
          <a:p>
            <a:pPr marL="266700" indent="266700" algn="just" defTabSz="266700">
              <a:lnSpc>
                <a:spcPct val="150000"/>
              </a:lnSpc>
              <a:spcBef>
                <a:spcPts val="700"/>
              </a:spcBef>
              <a:spcAft>
                <a:spcPct val="0"/>
              </a:spcAft>
            </a:pP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ags/tag10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ags/tag11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ags/tag12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ags/tag13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14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15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16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17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18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19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2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ags/tag20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21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22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23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24.xml><?xml version="1.0" encoding="utf-8"?>
<p:tagLst xmlns:p="http://schemas.openxmlformats.org/presentationml/2006/main">
  <p:tag name="KSO_WM_DIAGRAM_VIRTUALLY_FRAME" val="{&quot;height&quot;:458.01425196850397,&quot;left&quot;:-40.872125984251966,&quot;top&quot;:265.6363779527559,&quot;width&quot;:710.2649606299212}"/>
</p:tagLst>
</file>

<file path=ppt/tags/tag25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26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27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28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29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3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ags/tag30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31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32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33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34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35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36.xml><?xml version="1.0" encoding="utf-8"?>
<p:tagLst xmlns:p="http://schemas.openxmlformats.org/presentationml/2006/main">
  <p:tag name="KSO_WM_DIAGRAM_VIRTUALLY_FRAME" val="{&quot;height&quot;:441.6855905511811,&quot;left&quot;:3.9370078729916715e-05,&quot;top&quot;:287.3144094488189,&quot;width&quot;:1359}"/>
</p:tagLst>
</file>

<file path=ppt/tags/tag4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ags/tag5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ags/tag6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ags/tag7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ags/tag8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ags/tag9.xml><?xml version="1.0" encoding="utf-8"?>
<p:tagLst xmlns:p="http://schemas.openxmlformats.org/presentationml/2006/main">
  <p:tag name="KSO_WM_DIAGRAM_VIRTUALLY_FRAME" val="{&quot;height&quot;:497.0248818897638,&quot;left&quot;:111.09094488188975,&quot;top&quot;:231.97511811023622,&quot;width&quot;:608.9090551181102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989</Words>
  <Application>WPS 演示</Application>
  <PresentationFormat>On-screen Show (4:3)</PresentationFormat>
  <Paragraphs>122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Arial</vt:lpstr>
      <vt:lpstr>宋体</vt:lpstr>
      <vt:lpstr>Wingdings</vt:lpstr>
      <vt:lpstr>Lora Bold</vt:lpstr>
      <vt:lpstr>Open Sans Bold</vt:lpstr>
      <vt:lpstr>Canva Sans</vt:lpstr>
      <vt:lpstr>Canva Sans Bold</vt:lpstr>
      <vt:lpstr>微软雅黑</vt:lpstr>
      <vt:lpstr>Arial Unicode MS</vt:lpstr>
      <vt:lpstr>Calibri</vt:lpstr>
      <vt:lpstr>汉仪书魂体简</vt:lpstr>
      <vt:lpstr>方正仿宋_GB2312</vt:lpstr>
      <vt:lpstr>汉仪行楷简</vt:lpstr>
      <vt:lpstr>华文中宋</vt:lpstr>
      <vt:lpstr>华文仿宋</vt:lpstr>
      <vt:lpstr>华文宋体</vt:lpstr>
      <vt:lpstr>汉仪黑方简</vt:lpstr>
      <vt:lpstr>汉仪程行简</vt:lpstr>
      <vt:lpstr>标准粗黑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讯聊即时通讯平台</dc:title>
  <dc:creator/>
  <cp:lastModifiedBy>微信用户</cp:lastModifiedBy>
  <cp:revision>6</cp:revision>
  <dcterms:created xsi:type="dcterms:W3CDTF">2006-08-16T00:00:00Z</dcterms:created>
  <dcterms:modified xsi:type="dcterms:W3CDTF">2024-11-26T11:54:42Z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30B32800AA14468CB4F3E785DDB45EFF_12</vt:lpwstr>
  </property>
  <property fmtid="{D5CDD505-2E9C-101B-9397-08002B2CF9AE}" pid="3" name="KSOProductBuildVer">
    <vt:lpwstr>2052-12.1.0.19302</vt:lpwstr>
  </property>
</Properties>
</file>