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78" r:id="rId4"/>
    <p:sldId id="279" r:id="rId5"/>
    <p:sldId id="282" r:id="rId6"/>
    <p:sldId id="283" r:id="rId7"/>
    <p:sldId id="284" r:id="rId8"/>
    <p:sldId id="285" r:id="rId9"/>
    <p:sldId id="280" r:id="rId10"/>
    <p:sldId id="28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6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0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89C065E-7D49-4D0C-A451-152685A5454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ABCA0A-361F-4C2F-9C95-2092F3FD6E8C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1D79FD-F67A-48BE-BFCC-0F7FE2063EB4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8A4A84-623B-4DFC-9785-021ACAA6793F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C02D5C5-35C6-4989-9546-571315AC055A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1F255C-A9D7-4B78-9677-E1FC4ECB1E29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8612903-CC07-4EC3-B206-E745BC722B97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5D0A60-EB00-4748-8A7F-61894FB8D55F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3514E2-3D6C-4289-9584-95B1977F9950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B93215-22B6-4925-B2B2-0D06B4758709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47A0DC-54A8-4D74-A423-65FCAAEDA8C6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362E68-0125-4A27-B6E4-D217FF6B5A3A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ADEFD5C-483D-4BD2-A710-11B04F7B05B3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3435CD-54A3-4A54-9865-5A384CB0CBBE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4FA139-4951-468A-964D-BE250A951BEB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DFBA6F-3A71-46C5-B225-C646A0F4A3C8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F04F18D-129D-45EB-B95A-4EDDC51568D6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2E73E7-2BED-4DB7-BA1A-9C653CEC222A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A56D9BD-E2BB-4B5F-A335-D4AF765E407D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E0B30D-3F8F-47E2-89E5-39171F1B4306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5C77EC-3951-4557-A6AA-B8436D74F7EE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07FFEA-D6C7-4274-991F-DD171BB9EAB9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1B07F7-5E66-408B-BAAA-096262391A8F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CCBE14C-538C-41E4-9FB7-FBA195C3BB03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ED55DC-9E2D-472C-A271-48D58C31F416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3CFD7B-3C52-4325-8FC1-3AD1F2A8AEFA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D2B94A3-5866-41FF-9543-8DABABAAA3AB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8CE25E-7A3C-4F02-9D28-5632DE94E755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CF6493F-3970-459C-AA6D-CFAF79135A70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E5B106-3CE5-4AB1-B875-7D27EE5F7FAA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9D8968-8C8C-4318-81B6-6D3A133F68E3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7360A-68D9-4873-9A7F-5C60E24A813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03F2E-4CB8-492D-8CE4-AE937265B4C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383F9-45F2-4FBF-AB84-9D49AF3023D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2543F-D1F1-480D-B2CC-E89A914D0A2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B5854-C951-48CC-BB68-1AFCD17F7C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9378D-BA85-4A35-BE25-1403C6D30FE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9E804-91B2-4C58-AB54-2A8C2A12496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AA2CB-7AE6-4EF7-A2B3-2B1D479F876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C0D9A-407E-4F47-BE9B-3FECD047754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8EE68-899C-4922-A0F8-E254169E36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A2C87-3DF0-4B3D-B332-718248B5A1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3D829-ACF0-4051-B130-D644C7A4420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717281C1-B009-4535-A226-1EC11915A32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2_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ordakademie-einfuehrung-java/uebung_2_1" TargetMode="External"/><Relationship Id="rId3" Type="http://schemas.openxmlformats.org/officeDocument/2006/relationships/hyperlink" Target="https://github.com/nordakademie-einfuehrung-java" TargetMode="External"/><Relationship Id="rId7" Type="http://schemas.openxmlformats.org/officeDocument/2006/relationships/hyperlink" Target="https://github.com/nordakademie-einfuehrung-java/uebung_1_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nordakademie-einfuehrung-java/uebung_1_1" TargetMode="External"/><Relationship Id="rId5" Type="http://schemas.openxmlformats.org/officeDocument/2006/relationships/hyperlink" Target="https://github.com/nordakademie-einfuehrung-java/vorlesungsskript" TargetMode="External"/><Relationship Id="rId10" Type="http://schemas.openxmlformats.org/officeDocument/2006/relationships/hyperlink" Target="https://github.com/nordakademie-einfuehrung-java/studenten" TargetMode="External"/><Relationship Id="rId4" Type="http://schemas.openxmlformats.org/officeDocument/2006/relationships/hyperlink" Target="https://github.com/nordakademie-einfuehrung-java/syllabus" TargetMode="External"/><Relationship Id="rId9" Type="http://schemas.openxmlformats.org/officeDocument/2006/relationships/hyperlink" Target="https://github.com/nordakademie-einfuehrung-java/beispielloesunge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2_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nordakademie-einfuehrung-java/uebung_1_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Kapitel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BFFB779-45AE-4AC0-B721-BDB8930F3ED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Im folgenden Dialog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 „Commit Message“ das was Sie gemacht haben kurz zusammenfassen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im unteren Dialogteil alle Dateien selektieren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und „Commit and Push“ drücken!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Falls ein Login-Fenster aufgeht dort nochmal mit den eigenen GitHub-Accountdaten anmelden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Analog zur Übung letzte Woche: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Erstellen Sie einen Pull Request für Ihre Änderung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Warten Sie ein paar Tage, bis ich Ihnen Feedback zu Ihrem Programm gebe…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B595101D-C3E2-48BC-B9B2-F97BE4F0EF5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Kapitel 2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Die ersten beiden Programme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CE000A7A-10C2-48D9-A26B-791F4679A1E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12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"HalloWelt" (1)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Betrachten wir das Programm „HalloWelt“ aus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dem letzten Kapitel genauer: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public class HalloWelt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	public static void main(String[] args)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		System.out.println("Hallo Welt!");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	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36A6E3E-E248-4C2E-8C70-000890DF8F2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13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"HalloWelt" (2)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public</a:t>
            </a:r>
            <a:r>
              <a:rPr lang="de-DE" altLang="de-DE"/>
              <a:t>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Hierbei handelt es sich um einen sogenannten „Zugriffsmodifizierer“. Er bestimmt, von wo aus ein Programmbestandteil von einem anderen verwendet werden darf.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Vorerst verwenden wir grundsätzlich </a:t>
            </a:r>
            <a:r>
              <a:rPr lang="de-DE" altLang="de-DE" sz="2800">
                <a:latin typeface="Courier New" pitchFamily="49" charset="0"/>
              </a:rPr>
              <a:t>public</a:t>
            </a:r>
            <a:r>
              <a:rPr lang="de-DE" altLang="de-DE" sz="2800"/>
              <a:t>, d. h. "öffentlich". Es gibt hierbei keine Zugriffsbeschrän-</a:t>
            </a:r>
            <a:br>
              <a:rPr lang="de-DE" altLang="de-DE" sz="2800"/>
            </a:br>
            <a:r>
              <a:rPr lang="de-DE" altLang="de-DE" sz="2800"/>
              <a:t>kungen.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B68C3503-C50D-41A3-BFA2-5D41A5B258A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14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"HalloWelt" (3)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5775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class HalloWelt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 großes und komplexes Javaprogramm teilt sich auf mehrere sogenannte "Klassen" auf.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Für die ersten Schritte sei vorweggenommen, dass alles in einem Javaprogramm Bestandteil einer Klasse sein muss, und wir uns mit unserem kleinen Programm auf nur eine Klasse beschränken.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Der Klassenname ist selbst wählbar, unterliegt jedoch kleinen Einschränkungen: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Er muss mit einem (großen) Buchstaben beginnen.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Einige Wörter sind für besondere Zwecke reserviert und dürfen nicht verwendet werden (z. B. "public").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67B785E-13AC-41F6-B971-9A9E5650C67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15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"HalloWelt" (4)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{</a:t>
            </a:r>
            <a:r>
              <a:rPr lang="de-DE" altLang="de-DE"/>
              <a:t> </a:t>
            </a:r>
            <a:r>
              <a:rPr lang="de-DE" altLang="de-DE" sz="2800"/>
              <a:t>und</a:t>
            </a:r>
            <a:r>
              <a:rPr lang="de-DE" altLang="de-DE"/>
              <a:t> </a:t>
            </a:r>
            <a:r>
              <a:rPr lang="de-DE" altLang="de-DE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geschweiften Klammern werden dazu verwendet, zusammengehörige Einheiten eines Programms zu markieren, sogenannte "Blöcke".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geschweifte Klammer direkt hinter </a:t>
            </a:r>
            <a:r>
              <a:rPr lang="de-DE" altLang="de-DE" sz="2800">
                <a:latin typeface="Courier New" pitchFamily="49" charset="0"/>
              </a:rPr>
              <a:t>public class HalloWelt</a:t>
            </a:r>
            <a:r>
              <a:rPr lang="de-DE" altLang="de-DE" sz="2800"/>
              <a:t> umfasst alles, was zu der Klasse "HalloWelt" gehört.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C58BC287-9C7D-466D-8973-FB492577A32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16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"HalloWelt" (5)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92750"/>
          </a:xfrm>
        </p:spPr>
        <p:txBody>
          <a:bodyPr tIns="33264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public static void main(String[] args) { ... 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Diese Zeile definiert die sogenannte „main-Methode“. Jedes Java-Programm muss mindestens eine Klasse mit einer main-Methode haben. Sie ist der Startpunkt eines jeden Javaprogramms.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tiefere Bedeutung der Bestandteile </a:t>
            </a:r>
            <a:r>
              <a:rPr lang="de-DE" altLang="de-DE" sz="2800">
                <a:latin typeface="Courier New" pitchFamily="49" charset="0"/>
              </a:rPr>
              <a:t>static</a:t>
            </a:r>
            <a:r>
              <a:rPr lang="de-DE" altLang="de-DE" sz="2800"/>
              <a:t>, </a:t>
            </a:r>
            <a:r>
              <a:rPr lang="de-DE" altLang="de-DE" sz="2800">
                <a:latin typeface="Courier New" pitchFamily="49" charset="0"/>
              </a:rPr>
              <a:t>void</a:t>
            </a:r>
            <a:r>
              <a:rPr lang="de-DE" altLang="de-DE" sz="2800"/>
              <a:t>, </a:t>
            </a:r>
            <a:r>
              <a:rPr lang="de-DE" altLang="de-DE" sz="2800">
                <a:latin typeface="Courier New" pitchFamily="49" charset="0"/>
              </a:rPr>
              <a:t>String</a:t>
            </a:r>
            <a:r>
              <a:rPr lang="de-DE" altLang="de-DE" sz="2800"/>
              <a:t>, </a:t>
            </a:r>
            <a:r>
              <a:rPr lang="de-DE" altLang="de-DE" sz="2800">
                <a:latin typeface="Courier New" pitchFamily="49" charset="0"/>
              </a:rPr>
              <a:t>[]</a:t>
            </a:r>
            <a:r>
              <a:rPr lang="de-DE" altLang="de-DE" sz="2800"/>
              <a:t> und </a:t>
            </a:r>
            <a:r>
              <a:rPr lang="de-DE" altLang="de-DE" sz="2800">
                <a:latin typeface="Courier New" pitchFamily="49" charset="0"/>
              </a:rPr>
              <a:t>args</a:t>
            </a:r>
            <a:r>
              <a:rPr lang="de-DE" altLang="de-DE" sz="2800"/>
              <a:t> werden noch ausführlich behandelt, vorerst begnügen wir uns damit, dass wir bei der main-Methode ohnehin keine andere Wahl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geschweiften Klammern umfassen alle Anweisungen der main-Methode.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D3D0737-C01A-4D45-8B84-504E646FE54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17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"HalloWelt" (6)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System.out.println(...)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Bei </a:t>
            </a:r>
            <a:r>
              <a:rPr lang="de-DE" altLang="de-DE" sz="2800">
                <a:latin typeface="Courier New" pitchFamily="49" charset="0"/>
              </a:rPr>
              <a:t>System</a:t>
            </a:r>
            <a:r>
              <a:rPr lang="de-DE" altLang="de-DE" sz="2800"/>
              <a:t> handelt es sich um eine von Java zur Verfügung gestellte Klasse, die Zugriff auf systemnahe Komponenten und Funktionen bietet.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out</a:t>
            </a:r>
            <a:r>
              <a:rPr lang="de-DE" altLang="de-DE" sz="2800"/>
              <a:t> ist ein Bestandteil von </a:t>
            </a:r>
            <a:r>
              <a:rPr lang="de-DE" altLang="de-DE" sz="2800">
                <a:latin typeface="Courier New" pitchFamily="49" charset="0"/>
              </a:rPr>
              <a:t>System</a:t>
            </a:r>
            <a:r>
              <a:rPr lang="de-DE" altLang="de-DE" sz="2800"/>
              <a:t>, mit dem Textausgaben durchgeführt werden können.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println(...)</a:t>
            </a:r>
            <a:r>
              <a:rPr lang="de-DE" altLang="de-DE" sz="2800"/>
              <a:t> ist der Aufruf einer Methode (eines Befehls), der auf </a:t>
            </a:r>
            <a:r>
              <a:rPr lang="de-DE" altLang="de-DE" sz="2800">
                <a:latin typeface="Courier New" pitchFamily="49" charset="0"/>
              </a:rPr>
              <a:t>System.out</a:t>
            </a:r>
            <a:r>
              <a:rPr lang="de-DE" altLang="de-DE" sz="2800"/>
              <a:t> aufgerufen werden kann. Dieser Befehl veranlasst eine Textausgabe.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C6890FF-5E5D-426C-9407-BC162527C14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18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"HalloWelt" (7)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System.out.println(...)</a:t>
            </a:r>
            <a:r>
              <a:rPr lang="de-DE" altLang="de-DE"/>
              <a:t> </a:t>
            </a:r>
            <a:r>
              <a:rPr lang="de-DE" altLang="de-DE" sz="2800"/>
              <a:t>- Fortsetzung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Zwischen den runden Klammern werden etwaige Parameter zur Ausführung einer Methode (eines Befehls) übergeben - in diesem Fall der auszugebende Text.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Es gibt Methoden, die keine Parameter benötigen. Die runden Klammern müssen trotzdem angegeben werden, sie bleiben nur leer.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8833AA9-6BE9-4E77-96BA-6C4D0D459BF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19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"HalloWelt" (8)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038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"Hallo Welt!"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Text, der in </a:t>
            </a:r>
            <a:r>
              <a:rPr lang="de-DE" altLang="de-DE" sz="2800">
                <a:latin typeface="Courier New" pitchFamily="49" charset="0"/>
              </a:rPr>
              <a:t>""</a:t>
            </a:r>
            <a:r>
              <a:rPr lang="de-DE" altLang="de-DE" sz="2800"/>
              <a:t> steht, wird nicht als Befehl betrachtet, sondern als eine Information bestehend aus Zeichen, die in dem Programm (z. B. zwecks Ausgabe) verwendet wird. Dies wird "Zeichenkette" oder auch "String" genannt.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800"/>
              <a:t>Bestimmte Zeichen können in einer Zeichenkette nicht direkt verwendet werden, z. B. Zeilenumbrüche, Tabstopps oder " selbst. (Es gibt jedoch Wege, diese indirekt einzufügen, aber dazu später mehr.)</a:t>
            </a:r>
            <a:r>
              <a:rPr lang="ar-SA" altLang="de-DE" sz="2800">
                <a:cs typeface="Arial" charset="0"/>
              </a:rPr>
              <a:t>‏</a:t>
            </a:r>
            <a:br>
              <a:rPr lang="de-DE" altLang="de-DE"/>
            </a:b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DD42CE1-46AC-44C5-BAF9-B1585DD6266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Warum GitHub statt Moodle / GitLab?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err="1"/>
              <a:t>GitHub</a:t>
            </a:r>
            <a:r>
              <a:rPr lang="de-DE" altLang="de-DE" dirty="0"/>
              <a:t> bietet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Versionskontrolle (</a:t>
            </a:r>
            <a:r>
              <a:rPr lang="de-DE" altLang="de-DE" dirty="0" err="1"/>
              <a:t>Git</a:t>
            </a:r>
            <a:r>
              <a:rPr lang="de-DE" altLang="de-DE" dirty="0"/>
              <a:t>) </a:t>
            </a:r>
            <a:r>
              <a:rPr lang="de-DE" altLang="de-DE" i="1" dirty="0">
                <a:sym typeface="Wingdings" panose="05000000000000000000" pitchFamily="2" charset="2"/>
              </a:rPr>
              <a:t> Hausarbeit!</a:t>
            </a:r>
            <a:endParaRPr lang="de-DE" altLang="de-DE" i="1" dirty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und Kollaboration (Wikis, </a:t>
            </a:r>
            <a:r>
              <a:rPr lang="de-DE" altLang="de-DE" dirty="0" err="1"/>
              <a:t>Issues</a:t>
            </a:r>
            <a:r>
              <a:rPr lang="de-DE" altLang="de-DE" dirty="0"/>
              <a:t>, „</a:t>
            </a:r>
            <a:r>
              <a:rPr lang="de-DE" altLang="de-DE" dirty="0" err="1"/>
              <a:t>Likes</a:t>
            </a:r>
            <a:r>
              <a:rPr lang="de-DE" altLang="de-DE" dirty="0"/>
              <a:t>“, Reviews)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aus einem Guss und VPN-unabhängig erreichbar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Es gibt viele externe Drittanbieter-Services, die super mit </a:t>
            </a:r>
            <a:r>
              <a:rPr lang="de-DE" altLang="de-DE" dirty="0" err="1"/>
              <a:t>GitHub</a:t>
            </a:r>
            <a:r>
              <a:rPr lang="de-DE" altLang="de-DE" dirty="0"/>
              <a:t> integrieren, z.B.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Travis-CI (automatisches Kompilieren von Projekten)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Gitter.im (Chat inkl. mobile Apps für Android/iOS)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err="1"/>
              <a:t>Coverity</a:t>
            </a:r>
            <a:r>
              <a:rPr lang="de-DE" altLang="de-DE" dirty="0"/>
              <a:t> Scan (statische Codeanalyse in der Cloud)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902C8F6-69A0-4A11-B6C0-0D5A702B14A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20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"HalloWelt" (9)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 Semikolon dient zum Abschluss einer Anweisung. Der exakte Begriff der Anweisung wird erst im weiteren Verlauf der Vorlesung definiert.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In unserem Beispiel lautet die Anweisung:</a:t>
            </a:r>
            <a:br>
              <a:rPr lang="de-DE" altLang="de-DE" sz="2800"/>
            </a:br>
            <a:r>
              <a:rPr lang="de-DE" altLang="de-DE" sz="2800"/>
              <a:t>'Greife über die Klasse </a:t>
            </a:r>
            <a:r>
              <a:rPr lang="de-DE" altLang="de-DE" sz="2800">
                <a:latin typeface="Courier New" pitchFamily="49" charset="0"/>
              </a:rPr>
              <a:t>System</a:t>
            </a:r>
            <a:r>
              <a:rPr lang="de-DE" altLang="de-DE" sz="2800"/>
              <a:t> auf die Komponente für Textausgaben zu und rufe die Methode zur Ausgabe des Textes "Hallo Welt!" auf.'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17CA7F5A-2377-46DE-8B7B-FBBCDDE3576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21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2700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Neues Beispielprogramm:</a:t>
            </a:r>
            <a:br>
              <a:rPr lang="de-DE" altLang="de-DE" sz="4000">
                <a:solidFill>
                  <a:srgbClr val="FFFFFF"/>
                </a:solidFill>
              </a:rPr>
            </a:br>
            <a:r>
              <a:rPr lang="de-DE" altLang="de-DE" sz="4000">
                <a:solidFill>
                  <a:srgbClr val="FFFFFF"/>
                </a:solidFill>
              </a:rPr>
              <a:t>Quadratische Gleichungen lösen</a:t>
            </a:r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39863"/>
            <a:ext cx="8099425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81EFEED-1241-45A5-B7F0-CC5E56A7937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22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"PQFormel" (1)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double p = 8;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Mit dieser Anweisung wird eine sogenannte "Variable" definiert, die fortan mit dem Namen </a:t>
            </a:r>
            <a:r>
              <a:rPr lang="de-DE" altLang="de-DE" sz="2800">
                <a:latin typeface="Courier New" pitchFamily="49" charset="0"/>
              </a:rPr>
              <a:t>p</a:t>
            </a:r>
            <a:r>
              <a:rPr lang="de-DE" altLang="de-DE" sz="2800"/>
              <a:t> angesprochen wird. Eine Variable ist ein Platzhalter für einen Wert.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double</a:t>
            </a:r>
            <a:r>
              <a:rPr lang="de-DE" altLang="de-DE" sz="2800"/>
              <a:t> bestimmt den sog. "Typ" der Variable, </a:t>
            </a:r>
            <a:br>
              <a:rPr lang="de-DE" altLang="de-DE" sz="2800"/>
            </a:br>
            <a:r>
              <a:rPr lang="de-DE" altLang="de-DE" sz="2800"/>
              <a:t>d. h. welche Werte diese Variable grundsätzlich annehmen kann.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p</a:t>
            </a:r>
            <a:r>
              <a:rPr lang="de-DE" altLang="de-DE" sz="2800"/>
              <a:t> ist der selbstgewählte Name.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</a:t>
            </a:r>
            <a:r>
              <a:rPr lang="de-DE" altLang="de-DE" sz="2800">
                <a:latin typeface="Courier New" pitchFamily="49" charset="0"/>
              </a:rPr>
              <a:t>= 8</a:t>
            </a:r>
            <a:r>
              <a:rPr lang="de-DE" altLang="de-DE" sz="2800"/>
              <a:t>" weist der Variablen vorerst den Wert 8 zu.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3FEC624F-FF04-4205-A03D-6ECABB6FB54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23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"PQFormel" (2)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9499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double p = 8;</a:t>
            </a:r>
            <a:r>
              <a:rPr lang="de-DE" altLang="de-DE"/>
              <a:t> </a:t>
            </a:r>
            <a:r>
              <a:rPr lang="de-DE" altLang="de-DE" sz="2800"/>
              <a:t>- Fortsetzung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Eine Variable des Typs "double" kann Kommazahlen enthalten.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800"/>
              <a:t>Variablen können auch definiert werden, ohne gleich einen Wert zuzuweisen:</a:t>
            </a:r>
            <a:br>
              <a:rPr lang="en-GB" altLang="de-DE" sz="2800"/>
            </a:br>
            <a:br>
              <a:rPr lang="en-GB" altLang="de-DE" sz="2800"/>
            </a:br>
            <a:r>
              <a:rPr lang="en-GB" altLang="de-DE" sz="2800">
                <a:latin typeface="Courier New" pitchFamily="49" charset="0"/>
              </a:rPr>
              <a:t>double p;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br>
              <a:rPr lang="en-GB" altLang="de-DE" sz="2800"/>
            </a:br>
            <a:r>
              <a:rPr lang="en-GB" altLang="de-DE" sz="2800"/>
              <a:t>Es gibt jedoch keine Zusicherung, dass diese dann mit </a:t>
            </a:r>
            <a:r>
              <a:rPr lang="en-GB" altLang="de-DE" sz="2800">
                <a:latin typeface="Courier New" pitchFamily="49" charset="0"/>
              </a:rPr>
              <a:t>0</a:t>
            </a:r>
            <a:r>
              <a:rPr lang="en-GB" altLang="de-DE" sz="2800"/>
              <a:t> vorbelegt werden! Solange die Variable keinen Wert zugewiesen bekommt, führt eine Verwendung zu einem Fehler.</a:t>
            </a:r>
            <a:br>
              <a:rPr lang="en-GB" altLang="de-DE" sz="2800"/>
            </a:br>
            <a:br>
              <a:rPr lang="en-GB" altLang="de-DE" sz="2600"/>
            </a:br>
            <a:endParaRPr lang="en-GB" altLang="de-DE" sz="2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478AB45-9E93-4479-92C2-7CA26C4D812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24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"PQFormel" (3)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8480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((p/2)*(p/2))-q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Hierbei handelt es sich um einen sogenannten „Ausdruck“. Ein Ausdruck ist eine Befehlsfolge, die einen Wert zurückliefert.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In diesem Fall werden Rechenoperationen ausgeführt. Bekannt sind in Java die folgenden Rechen-</a:t>
            </a:r>
            <a:br>
              <a:rPr lang="de-DE" altLang="de-DE" sz="2800"/>
            </a:br>
            <a:r>
              <a:rPr lang="de-DE" altLang="de-DE" sz="2800"/>
              <a:t>operationen:</a:t>
            </a:r>
          </a:p>
          <a:p>
            <a:pPr marL="485775" lvl="1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/</a:t>
            </a:r>
            <a:r>
              <a:rPr lang="de-DE" altLang="de-DE"/>
              <a:t> und </a:t>
            </a:r>
            <a:r>
              <a:rPr lang="de-DE" altLang="de-DE">
                <a:latin typeface="Courier New" pitchFamily="49" charset="0"/>
              </a:rPr>
              <a:t>*</a:t>
            </a:r>
            <a:r>
              <a:rPr lang="de-DE" altLang="de-DE"/>
              <a:t> für Division und Multiplikation</a:t>
            </a:r>
          </a:p>
          <a:p>
            <a:pPr marL="485775" lvl="1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+</a:t>
            </a:r>
            <a:r>
              <a:rPr lang="de-DE" altLang="de-DE"/>
              <a:t> und </a:t>
            </a:r>
            <a:r>
              <a:rPr lang="de-DE" altLang="de-DE">
                <a:latin typeface="Courier New" pitchFamily="49" charset="0"/>
              </a:rPr>
              <a:t>–</a:t>
            </a:r>
            <a:r>
              <a:rPr lang="de-DE" altLang="de-DE"/>
              <a:t> für Addition und Subtraktion</a:t>
            </a:r>
          </a:p>
          <a:p>
            <a:pPr marL="485775" lvl="1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%</a:t>
            </a:r>
            <a:r>
              <a:rPr lang="de-DE" altLang="de-DE"/>
              <a:t> für Restberechnung einer Ganzzahldivision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3479794-EC63-4008-AE05-681D5676776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25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"PQFormel" (4)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8610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Math.sqrt(</a:t>
            </a:r>
            <a:r>
              <a:rPr lang="de-DE" altLang="de-DE" sz="2800"/>
              <a:t>unterDerWurzel</a:t>
            </a:r>
            <a:r>
              <a:rPr lang="de-DE" altLang="de-DE">
                <a:latin typeface="Courier New" pitchFamily="49" charset="0"/>
              </a:rPr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Komplexe mathematische Funktionen stellt die Klasse </a:t>
            </a:r>
            <a:r>
              <a:rPr lang="de-DE" altLang="de-DE">
                <a:latin typeface="Courier New" pitchFamily="49" charset="0"/>
              </a:rPr>
              <a:t>Math</a:t>
            </a:r>
            <a:r>
              <a:rPr lang="de-DE" altLang="de-DE"/>
              <a:t> zur Verfügung. In diesem Fall wird die Methode </a:t>
            </a:r>
            <a:r>
              <a:rPr lang="de-DE" altLang="de-DE">
                <a:latin typeface="Courier New" pitchFamily="49" charset="0"/>
              </a:rPr>
              <a:t>sqrt(...)</a:t>
            </a:r>
            <a:r>
              <a:rPr lang="de-DE" altLang="de-DE"/>
              <a:t> verwendet, welche der Wurzelberechnung dient.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Hierbei handelt es sich ebenfalls um einen Ausdruck, da ein Ergebnis zurückgeliefert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Weitere Funktionen von </a:t>
            </a:r>
            <a:r>
              <a:rPr lang="de-DE" altLang="de-DE">
                <a:latin typeface="Courier New" pitchFamily="49" charset="0"/>
              </a:rPr>
              <a:t>Math</a:t>
            </a:r>
            <a:r>
              <a:rPr lang="de-DE" altLang="de-DE"/>
              <a:t> sind z. B. Logarithmus- und Exponential- sowie trigonometrische Funktionen.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br>
              <a:rPr lang="en-GB" altLang="de-DE" sz="2600"/>
            </a:br>
            <a:endParaRPr lang="en-GB" altLang="de-DE" sz="2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F97FC69-5995-4EF5-987B-47FBC9C4CE5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26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Bestandteile von "PQFormel" (5)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038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latin typeface="Courier New" pitchFamily="49" charset="0"/>
              </a:rPr>
              <a:t>"x1 = " + loesung1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Hierbei handelt es sich um eine Sonderfunktion des "</a:t>
            </a:r>
            <a:r>
              <a:rPr lang="de-DE" altLang="de-DE" sz="2800">
                <a:latin typeface="Courier New" pitchFamily="49" charset="0"/>
              </a:rPr>
              <a:t>+</a:t>
            </a:r>
            <a:r>
              <a:rPr lang="de-DE" altLang="de-DE" sz="2800"/>
              <a:t>"-Zeichens: Ist ein Additionsparameter eine Zeichenkette, so wird der andere Parameter ebenfalls in eine Zeichenkette umgewandelt und an die erste angehängt.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Wichtig: Zahlen und Zeichenketten sind etwas völlig Unterschiedliches. Beispiele: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1 + 2			ergibt 3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"1" + "2"		ergibt "12"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5901C79-029D-454D-A9E0-F7085032AB3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27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5725"/>
            <a:ext cx="9070975" cy="1262063"/>
          </a:xfrm>
        </p:spPr>
        <p:txBody>
          <a:bodyPr tIns="65520"/>
          <a:lstStyle/>
          <a:p>
            <a:pPr algn="l" eaLnBrk="1">
              <a:lnSpc>
                <a:spcPct val="8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4000">
                <a:solidFill>
                  <a:srgbClr val="FFFFFF"/>
                </a:solidFill>
              </a:rPr>
              <a:t>Zusammenfassung:</a:t>
            </a:r>
            <a:br>
              <a:rPr lang="en-GB" altLang="de-DE" sz="4000">
                <a:solidFill>
                  <a:srgbClr val="FFFFFF"/>
                </a:solidFill>
              </a:rPr>
            </a:br>
            <a:r>
              <a:rPr lang="en-GB" altLang="de-DE" sz="4000">
                <a:solidFill>
                  <a:srgbClr val="FFFFFF"/>
                </a:solidFill>
              </a:rPr>
              <a:t>Was können wir bereits?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Eclipse ausreichend bedienen, um ein Projekt und eine einfache Klasse anzulegen sowie ein Programm zu starten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Variablen definieren (nur mit dem Typ </a:t>
            </a:r>
            <a:r>
              <a:rPr lang="de-DE" altLang="de-DE">
                <a:latin typeface="Courier New" pitchFamily="49" charset="0"/>
              </a:rPr>
              <a:t>double</a:t>
            </a:r>
            <a:r>
              <a:rPr lang="de-DE" altLang="de-DE"/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Einfache mathematische Berechnungen durchführen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Ausgaben durchführen</a:t>
            </a:r>
            <a:br>
              <a:rPr lang="en-GB" altLang="de-DE" sz="2600"/>
            </a:br>
            <a:endParaRPr lang="en-GB" altLang="de-DE" sz="260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sz="2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35BF017-7FDA-49EB-A4D6-E8B8B1B085A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28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Mehr Variablentypen und ihre Eigenheiten kennenlernen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Sogenannte Fallunterscheidungen durchführen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Programmschleifen programmieren</a:t>
            </a:r>
            <a:br>
              <a:rPr lang="en-GB" altLang="de-DE" sz="2600"/>
            </a:br>
            <a:endParaRPr lang="en-GB" altLang="de-DE" sz="2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8E0337B-3271-4A8D-90D0-75097018120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29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21702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Quadratische Gleichungen lösen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/>
              <a:t>Starten Sie </a:t>
            </a:r>
            <a:r>
              <a:rPr lang="de-DE" dirty="0" err="1"/>
              <a:t>Eclipse</a:t>
            </a:r>
            <a:endParaRPr lang="en-GB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/>
              <a:t>Erstellen Sie ein neues Projekt</a:t>
            </a:r>
            <a:endParaRPr lang="en-GB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/>
              <a:t>Erstellen Sie eine Klasse mit dem Namen „</a:t>
            </a:r>
            <a:r>
              <a:rPr lang="de-DE" dirty="0" err="1"/>
              <a:t>PQFormel</a:t>
            </a:r>
            <a:r>
              <a:rPr lang="de-DE" dirty="0"/>
              <a:t>“ (wie bereits bekannt)</a:t>
            </a:r>
            <a:endParaRPr lang="en-GB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/>
              <a:t>Richten Sie eine Laufzeitumgebung ein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/>
              <a:t>Starten Sie das Programm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400" dirty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400" dirty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400" dirty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>
                <a:hlinkClick r:id="rId3"/>
              </a:rPr>
              <a:t>https://github.com/nordakademie-einfuehrung-java/uebung_2_1</a:t>
            </a:r>
            <a:endParaRPr lang="en-GB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dirty="0"/>
          </a:p>
        </p:txBody>
      </p:sp>
      <p:pic>
        <p:nvPicPr>
          <p:cNvPr id="62471" name="Picture 2" descr="(a-b)^2 = a^2 - 2 \cdot a \cdot b + b^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2" name="Picture 4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3" name="Picture 7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E8C5D22B-CA42-4A1A-B41F-B0FA8DE92CA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Kleiner Rundgang durch unser GitHub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Die Vorlesung ist in Form einer Organisation bei GitHub registriert: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hlinkClick r:id="rId3"/>
              </a:rPr>
              <a:t>https://github.com/nordakademie-einfuehrung-java</a:t>
            </a: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Die Organisation enthält Repositories für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Syllabus </a:t>
            </a:r>
            <a:r>
              <a:rPr lang="de-DE" altLang="de-DE" sz="1400"/>
              <a:t>(</a:t>
            </a:r>
            <a:r>
              <a:rPr lang="de-DE" altLang="de-DE" sz="1400">
                <a:hlinkClick r:id="rId4"/>
              </a:rPr>
              <a:t>https://github.com/nordakademie-einfuehrung-java/syllabus</a:t>
            </a:r>
            <a:r>
              <a:rPr lang="de-DE" altLang="de-DE" sz="1400"/>
              <a:t>)</a:t>
            </a:r>
            <a:endParaRPr lang="de-DE" altLang="de-DE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Vorlesungsskript </a:t>
            </a:r>
            <a:r>
              <a:rPr lang="de-DE" altLang="de-DE" sz="1400"/>
              <a:t>(</a:t>
            </a:r>
            <a:r>
              <a:rPr lang="de-DE" altLang="de-DE" sz="1400">
                <a:hlinkClick r:id="rId5"/>
              </a:rPr>
              <a:t>https://github.com/nordakademie-einfuehrung-java/vorlesungsskript</a:t>
            </a:r>
            <a:r>
              <a:rPr lang="de-DE" altLang="de-DE" sz="1400"/>
              <a:t>)</a:t>
            </a:r>
            <a:endParaRPr lang="de-DE" altLang="de-DE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Übungsaufgaben </a:t>
            </a:r>
            <a:r>
              <a:rPr lang="de-DE" altLang="de-DE" sz="1400"/>
              <a:t>(</a:t>
            </a:r>
            <a:r>
              <a:rPr lang="de-DE" altLang="de-DE" sz="1400">
                <a:hlinkClick r:id="rId6"/>
              </a:rPr>
              <a:t>/uebung_1_1</a:t>
            </a:r>
            <a:r>
              <a:rPr lang="de-DE" altLang="de-DE" sz="1400"/>
              <a:t>, </a:t>
            </a:r>
            <a:r>
              <a:rPr lang="de-DE" altLang="de-DE" sz="1400">
                <a:hlinkClick r:id="rId7"/>
              </a:rPr>
              <a:t>/uebung_1_2</a:t>
            </a:r>
            <a:r>
              <a:rPr lang="de-DE" altLang="de-DE" sz="1400"/>
              <a:t>, </a:t>
            </a:r>
            <a:r>
              <a:rPr lang="de-DE" altLang="de-DE" sz="1400">
                <a:hlinkClick r:id="rId8"/>
              </a:rPr>
              <a:t>/uebung_2_1</a:t>
            </a:r>
            <a:r>
              <a:rPr lang="de-DE" altLang="de-DE" sz="1400"/>
              <a:t> usw.)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Beispiellösungen </a:t>
            </a:r>
            <a:r>
              <a:rPr lang="de-DE" altLang="de-DE" sz="1400"/>
              <a:t>(</a:t>
            </a:r>
            <a:r>
              <a:rPr lang="de-DE" altLang="de-DE" sz="1400">
                <a:hlinkClick r:id="rId9"/>
              </a:rPr>
              <a:t>https://github.com/nordakademie-einfuehrung-java/beispielloesungen</a:t>
            </a:r>
            <a:r>
              <a:rPr lang="de-DE" altLang="de-DE" sz="1400"/>
              <a:t>)</a:t>
            </a:r>
          </a:p>
          <a:p>
            <a:pPr marL="669925" lvl="1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und ein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Probier-Projekt </a:t>
            </a:r>
            <a:r>
              <a:rPr lang="de-DE" altLang="de-DE" sz="1400"/>
              <a:t>(</a:t>
            </a:r>
            <a:r>
              <a:rPr lang="de-DE" altLang="de-DE" sz="1400">
                <a:hlinkClick r:id="rId10"/>
              </a:rPr>
              <a:t>https://github.com/nordakademie-einfuehrung-java/studenten</a:t>
            </a:r>
            <a:r>
              <a:rPr lang="de-DE" altLang="de-DE" sz="1400"/>
              <a:t>)</a:t>
            </a:r>
          </a:p>
          <a:p>
            <a:pPr marL="1069975" lvl="2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>
                <a:sym typeface="Wingdings" charset="2"/>
              </a:rPr>
              <a:t></a:t>
            </a:r>
            <a:r>
              <a:rPr lang="de-DE" altLang="de-DE"/>
              <a:t>Da haben Sie sich in der vorigen Vorlesung verewigt!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BDC99B2-1D10-4779-9E5C-EA1857203CF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30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Binomische Formel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Legen Sie ein neues Java-Projekt in </a:t>
            </a:r>
            <a:r>
              <a:rPr lang="de-DE" altLang="de-DE" dirty="0" err="1"/>
              <a:t>Eclipse</a:t>
            </a:r>
            <a:r>
              <a:rPr lang="de-DE" altLang="de-DE" dirty="0"/>
              <a:t> an</a:t>
            </a:r>
            <a:endParaRPr lang="en-GB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Erstellen Sie eine Klasse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BinomischeFormel</a:t>
            </a:r>
            <a:endParaRPr lang="de-DE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 err="1"/>
              <a:t>Berechnen</a:t>
            </a:r>
            <a:r>
              <a:rPr lang="en-GB" altLang="de-DE" dirty="0"/>
              <a:t> </a:t>
            </a:r>
            <a:r>
              <a:rPr lang="en-GB" altLang="de-DE" dirty="0" err="1"/>
              <a:t>Sie</a:t>
            </a:r>
            <a:r>
              <a:rPr lang="en-GB" altLang="de-DE" dirty="0"/>
              <a:t> die das </a:t>
            </a:r>
            <a:r>
              <a:rPr lang="en-GB" altLang="de-DE" dirty="0" err="1"/>
              <a:t>Ergebnis</a:t>
            </a:r>
            <a:r>
              <a:rPr lang="en-GB" altLang="de-DE" dirty="0"/>
              <a:t> </a:t>
            </a:r>
            <a:r>
              <a:rPr lang="en-GB" altLang="de-DE" dirty="0" err="1"/>
              <a:t>jeweils</a:t>
            </a:r>
            <a:r>
              <a:rPr lang="en-GB" altLang="de-DE" dirty="0"/>
              <a:t> </a:t>
            </a:r>
            <a:r>
              <a:rPr lang="en-GB" altLang="de-DE" dirty="0" err="1"/>
              <a:t>über</a:t>
            </a:r>
            <a:r>
              <a:rPr lang="en-GB" altLang="de-DE" dirty="0"/>
              <a:t> den </a:t>
            </a:r>
            <a:r>
              <a:rPr lang="en-GB" altLang="de-DE" dirty="0" err="1"/>
              <a:t>linken</a:t>
            </a:r>
            <a:r>
              <a:rPr lang="en-GB" altLang="de-DE" dirty="0"/>
              <a:t> und </a:t>
            </a:r>
            <a:r>
              <a:rPr lang="en-GB" altLang="de-DE" dirty="0" err="1"/>
              <a:t>rechten</a:t>
            </a:r>
            <a:r>
              <a:rPr lang="en-GB" altLang="de-DE" dirty="0"/>
              <a:t> </a:t>
            </a:r>
            <a:r>
              <a:rPr lang="en-GB" altLang="de-DE" dirty="0" err="1"/>
              <a:t>mathematischen</a:t>
            </a:r>
            <a:r>
              <a:rPr lang="en-GB" altLang="de-DE" dirty="0"/>
              <a:t> </a:t>
            </a:r>
            <a:r>
              <a:rPr lang="en-GB" altLang="de-DE" dirty="0" err="1"/>
              <a:t>Ausdruck</a:t>
            </a:r>
            <a:r>
              <a:rPr lang="en-GB" altLang="de-DE" dirty="0"/>
              <a:t>. </a:t>
            </a:r>
            <a:r>
              <a:rPr lang="en-GB" altLang="de-DE" dirty="0" err="1"/>
              <a:t>Verwenden</a:t>
            </a:r>
            <a:r>
              <a:rPr lang="en-GB" altLang="de-DE" dirty="0"/>
              <a:t> </a:t>
            </a:r>
            <a:r>
              <a:rPr lang="en-GB" altLang="de-DE" dirty="0" err="1"/>
              <a:t>Sie</a:t>
            </a:r>
            <a:r>
              <a:rPr lang="en-GB" altLang="de-DE" dirty="0"/>
              <a:t> </a:t>
            </a:r>
            <a:r>
              <a:rPr lang="en-GB" altLang="de-DE" dirty="0" err="1"/>
              <a:t>folgende</a:t>
            </a:r>
            <a:r>
              <a:rPr lang="en-GB" altLang="de-DE" dirty="0"/>
              <a:t> </a:t>
            </a:r>
            <a:r>
              <a:rPr lang="en-GB" altLang="de-DE" dirty="0" err="1"/>
              <a:t>Werte</a:t>
            </a:r>
            <a:r>
              <a:rPr lang="en-GB" altLang="de-DE" dirty="0"/>
              <a:t>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/>
              <a:t>a = 8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/>
              <a:t>b = 3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 err="1"/>
              <a:t>Geben</a:t>
            </a:r>
            <a:r>
              <a:rPr lang="en-GB" altLang="de-DE" dirty="0"/>
              <a:t> </a:t>
            </a:r>
            <a:r>
              <a:rPr lang="en-GB" altLang="de-DE" dirty="0" err="1"/>
              <a:t>Sie</a:t>
            </a:r>
            <a:r>
              <a:rPr lang="en-GB" altLang="de-DE" dirty="0"/>
              <a:t> die </a:t>
            </a:r>
            <a:r>
              <a:rPr lang="en-GB" altLang="de-DE" dirty="0" err="1"/>
              <a:t>Ergebnisse</a:t>
            </a:r>
            <a:r>
              <a:rPr lang="en-GB" altLang="de-DE" dirty="0"/>
              <a:t> auf der </a:t>
            </a:r>
            <a:r>
              <a:rPr lang="en-GB" altLang="de-DE" dirty="0" err="1"/>
              <a:t>Konsole</a:t>
            </a:r>
            <a:r>
              <a:rPr lang="en-GB" altLang="de-DE" dirty="0"/>
              <a:t> </a:t>
            </a:r>
            <a:r>
              <a:rPr lang="en-GB" altLang="de-DE" dirty="0" err="1"/>
              <a:t>aus</a:t>
            </a:r>
            <a:endParaRPr lang="en-GB" altLang="de-DE" dirty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sz="2400" dirty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sz="2400" dirty="0">
                <a:hlinkClick r:id="rId3"/>
              </a:rPr>
              <a:t>https://github.com/nordakademie-einfuehrung-java/uebung_2_2</a:t>
            </a:r>
            <a:endParaRPr lang="en-GB" altLang="de-DE" dirty="0"/>
          </a:p>
        </p:txBody>
      </p:sp>
      <p:pic>
        <p:nvPicPr>
          <p:cNvPr id="64519" name="Picture 2" descr="(a-b)^2 = a^2 - 2 \cdot a \cdot b + b^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0" name="Picture 4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1" name="Picture 7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11275" y="2555875"/>
            <a:ext cx="77612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4238" y="3851275"/>
            <a:ext cx="20288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1126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F1779B7-A0CD-47CC-AD88-B02D24D75AD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112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Melden Sie sich bei GitHub an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Öffnen Sie die das Repo zur „HalloWelt“-Übung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/>
              <a:t> </a:t>
            </a:r>
            <a:r>
              <a:rPr lang="de-DE" altLang="de-DE" sz="2000">
                <a:hlinkClick r:id="rId4"/>
              </a:rPr>
              <a:t>https://github.com/nordakademie-einfuehrung-java/uebung_1_1</a:t>
            </a:r>
            <a:endParaRPr lang="de-DE" altLang="de-DE" sz="20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Erstellen Sie einen Fork dieses Repositories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Kopieren Sie die Clone-URL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Öffnen Sie Eclipse und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wählen Sie „File“ &gt; „Import…“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danach „Projects from Git“ und „Next“</a:t>
            </a:r>
          </a:p>
        </p:txBody>
      </p:sp>
      <p:pic>
        <p:nvPicPr>
          <p:cNvPr id="112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6400" y="3349625"/>
            <a:ext cx="8937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6450" y="4932363"/>
            <a:ext cx="1628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C633D67-A1CB-4300-947F-61E92EE6673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Wählen Sie „Clone URI“ aus und dann „Next“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Im nächsten Fenster fügen Sie die kopierte Clone-URL in das Feld „URI“ ein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Die meisten anderen Felder füllen sich von selbst!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 „Authentication“ geben Sie ihre Account-Daten von GitHub ein und drücken „Next“</a:t>
            </a: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8200" y="3419475"/>
            <a:ext cx="3462338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36DD56AE-A44C-44AF-9862-670F021DAF4E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Lassen Sie im „Branch Selection“-Fenster nun einfach „master“ selektiert und drücken „Next“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 „Directory“ im „Local Destination“-Fenster nun noch dafür sorgen, dass der Ordner in Ihrem Eclipse-Workspace liegt und wieder „Next“</a:t>
            </a:r>
          </a:p>
        </p:txBody>
      </p:sp>
      <p:pic>
        <p:nvPicPr>
          <p:cNvPr id="153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3825" y="4211638"/>
            <a:ext cx="47815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3B3F9B1-4489-4E1D-9489-3D9C793760E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Um ein Eclipse-Projekt für die Übung zu erstellen, nun „Import using the New Project wizard“ auswählen und „Finish“ drücken</a:t>
            </a: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388" y="3194050"/>
            <a:ext cx="50006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D6F5A824-BBB5-42F9-AA16-98454445CCC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Im nächsten Fenster nun „Java Project“ auswählen und „Next“ drücken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 „Project name“ am besten den Übungs-Namen eintragen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Den Rest unverändert lassen und „Finish“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Geschafft!</a:t>
            </a:r>
            <a:r>
              <a:rPr lang="de-DE" altLang="de-DE"/>
              <a:t> Sie haben nun ein leeres Projekt mit Anbindung an ihr geforktes GitHub-Repository!</a:t>
            </a: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1562100"/>
            <a:ext cx="27797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1613" y="3089275"/>
            <a:ext cx="46196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/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325FD1E2-43E5-4DE3-B37D-EB5AACB8BE0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Programmieren Sie „HalloWelt“ schnell neu (oder kopieren die Klasse von letzter Woche in den Unterordner </a:t>
            </a:r>
            <a:r>
              <a:rPr lang="de-DE" altLang="de-DE">
                <a:latin typeface="Courier New" pitchFamily="49" charset="0"/>
                <a:cs typeface="Courier New" pitchFamily="49" charset="0"/>
              </a:rPr>
              <a:t>/src</a:t>
            </a:r>
            <a:r>
              <a:rPr lang="de-DE" altLang="de-DE"/>
              <a:t> des Eclipse-Projekts)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Ihr Projektordner müsste jetzt so aussehen: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Rechtsklick auf den Projektnamen und „Team &gt; Commit“ aufrufen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9463" y="3924300"/>
            <a:ext cx="33766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1723</Words>
  <Application>Microsoft Office PowerPoint</Application>
  <PresentationFormat>Benutzerdefiniert</PresentationFormat>
  <Paragraphs>302</Paragraphs>
  <Slides>30</Slides>
  <Notes>30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Larissa-Design</vt:lpstr>
      <vt:lpstr> </vt:lpstr>
      <vt:lpstr>Warum GitHub statt Moodle / GitLab?</vt:lpstr>
      <vt:lpstr>Kleiner Rundgang durch unser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Kapitel 2</vt:lpstr>
      <vt:lpstr>Bestandteile von "HalloWelt" (1)</vt:lpstr>
      <vt:lpstr>Bestandteile von "HalloWelt" (2)</vt:lpstr>
      <vt:lpstr>Bestandteile von "HalloWelt" (3)</vt:lpstr>
      <vt:lpstr>Bestandteile von "HalloWelt" (4)</vt:lpstr>
      <vt:lpstr>Bestandteile von "HalloWelt" (5)</vt:lpstr>
      <vt:lpstr>Bestandteile von "HalloWelt" (6)</vt:lpstr>
      <vt:lpstr>Bestandteile von "HalloWelt" (7)</vt:lpstr>
      <vt:lpstr>Bestandteile von "HalloWelt" (8)</vt:lpstr>
      <vt:lpstr>Bestandteile von "HalloWelt" (9)</vt:lpstr>
      <vt:lpstr>Neues Beispielprogramm: Quadratische Gleichungen lösen</vt:lpstr>
      <vt:lpstr>Bestandteile von "PQFormel" (1)</vt:lpstr>
      <vt:lpstr>Bestandteile von "PQFormel" (2)</vt:lpstr>
      <vt:lpstr>Bestandteile von "PQFormel" (3)</vt:lpstr>
      <vt:lpstr>Bestandteile von "PQFormel" (4)</vt:lpstr>
      <vt:lpstr>Bestandteile von "PQFormel" (5)</vt:lpstr>
      <vt:lpstr>Zusammenfassung: Was können wir bereits?</vt:lpstr>
      <vt:lpstr>Was kommt als nächstes?</vt:lpstr>
      <vt:lpstr>Übung: Quadratische Gleichungen lösen</vt:lpstr>
      <vt:lpstr>Übung: Binomische Formel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170</cp:revision>
  <cp:lastPrinted>2011-10-12T18:45:03Z</cp:lastPrinted>
  <dcterms:created xsi:type="dcterms:W3CDTF">2011-10-12T18:23:47Z</dcterms:created>
  <dcterms:modified xsi:type="dcterms:W3CDTF">2016-10-17T04:45:58Z</dcterms:modified>
</cp:coreProperties>
</file>