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79" r:id="rId4"/>
    <p:sldId id="280" r:id="rId5"/>
    <p:sldId id="28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7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3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18A8E8-2ECA-4CD9-AF8F-06F2EE29814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FA1752-423A-4F0F-839F-57757F48DED7}" type="slidenum">
              <a:rPr lang="de-DE"/>
              <a:pPr/>
              <a:t>1</a:t>
            </a:fld>
            <a:endParaRPr lang="de-DE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329AD1-BD64-44EC-B6D3-2269A527C992}" type="slidenum">
              <a:rPr lang="de-DE"/>
              <a:pPr/>
              <a:t>10</a:t>
            </a:fld>
            <a:endParaRPr lang="de-DE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5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BBA21C-7417-4A46-95D3-BFCD859BF79B}" type="slidenum">
              <a:rPr lang="de-DE"/>
              <a:pPr/>
              <a:t>11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2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69E54D-2BD1-4981-8E25-195EC5E14F9C}" type="slidenum">
              <a:rPr lang="de-DE"/>
              <a:pPr/>
              <a:t>12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5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13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53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38FE3-B377-4AFD-89D9-CF862998CE14}" type="slidenum">
              <a:rPr lang="de-DE"/>
              <a:pPr/>
              <a:t>14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6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9A719F-6EB8-49A4-8AE1-C342F92869DC}" type="slidenum">
              <a:rPr lang="de-DE"/>
              <a:pPr/>
              <a:t>15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01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343AC-65D3-42CF-9F22-129E68A1B082}" type="slidenum">
              <a:rPr lang="de-DE"/>
              <a:pPr/>
              <a:t>16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1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17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8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823628-EA2A-4819-869B-9CC766FF6F26}" type="slidenum">
              <a:rPr lang="de-DE"/>
              <a:pPr/>
              <a:t>18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6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00FB35-5104-4264-B022-5D554CC79B8E}" type="slidenum">
              <a:rPr lang="de-DE"/>
              <a:pPr/>
              <a:t>19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32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2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68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BAAC6-2ED0-462D-BB7B-36B9C39096C3}" type="slidenum">
              <a:rPr lang="de-DE"/>
              <a:pPr/>
              <a:t>20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145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18BD3C-41F6-4158-83A2-610F4EE83D0A}" type="slidenum">
              <a:rPr lang="de-DE"/>
              <a:pPr/>
              <a:t>21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31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344347-A1BE-4014-8309-A44D4AF8C4F7}" type="slidenum">
              <a:rPr lang="de-DE"/>
              <a:pPr/>
              <a:t>22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64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DEF7DC-2029-45BF-9C05-C7C792AB8724}" type="slidenum">
              <a:rPr lang="de-DE"/>
              <a:pPr/>
              <a:t>23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74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42B66-E58A-46EF-9B5F-C6DBCF47A411}" type="slidenum">
              <a:rPr lang="de-DE"/>
              <a:pPr/>
              <a:t>24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15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9CAD4E-6A53-4048-8B87-E2DFC48A6EC4}" type="slidenum">
              <a:rPr lang="de-DE"/>
              <a:pPr/>
              <a:t>25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4BC6E7-D035-4DB3-AAAE-F441886F8049}" type="slidenum">
              <a:rPr lang="de-DE"/>
              <a:pPr/>
              <a:t>26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9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3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01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4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69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5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78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B13AD-BF7C-42BC-9592-E21416890154}" type="slidenum">
              <a:rPr lang="de-DE"/>
              <a:pPr/>
              <a:t>6</a:t>
            </a:fld>
            <a:endParaRPr lang="de-DE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8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7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04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406293-54F0-410E-BF83-F4B308225105}" type="slidenum">
              <a:rPr lang="de-DE"/>
              <a:pPr/>
              <a:t>8</a:t>
            </a:fld>
            <a:endParaRPr lang="de-DE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4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FDCC4-DFAC-44C3-9F60-FC3AE2C52E58}" type="slidenum">
              <a:rPr lang="de-DE"/>
              <a:pPr/>
              <a:t>9</a:t>
            </a:fld>
            <a:endParaRPr lang="de-DE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6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2C814E-13B4-4C77-9C41-2C6D37BE49C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9E347E-7E4E-4638-BB45-CF26E214318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164A1A-DD5A-4EFE-9E68-A1795439C84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DCF238C2-0A01-4313-92F5-A72709CDAE3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F6AAB5-DF5B-4284-B253-2BF7D7E4239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AC319A-E35B-4915-B99B-80047B7321B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62CEE1-EE36-4A3B-9FE8-87953384A7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743612-3B86-4777-8235-0ABB9C42BD4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A43CD4-9880-470E-A08E-3B5BFCC6BEA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5C9C02-72AB-4B9F-B88F-516F5E62815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E74F19-9A1C-44DE-9C4C-104703B004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10DE7B-2BA1-4CD3-8877-87A8ADDBB92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172785C8-7E1A-461C-9FDA-26996DAC1A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ordakademie-einfuehrung-java/studenten/blob/master/zenturien/i99a/bkimminich.y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51DBF2-1C5C-4480-903A-667062B68881}" type="slidenum">
              <a:rPr lang="de-DE"/>
              <a:pPr/>
              <a:t>10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8707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Instanzvariablen</a:t>
            </a:r>
            <a:r>
              <a:rPr lang="de-DE" sz="28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Instanzvariable </a:t>
            </a:r>
            <a:r>
              <a:rPr lang="de-DE" sz="2800">
                <a:latin typeface="Courier New" pitchFamily="49" charset="0"/>
              </a:rPr>
              <a:t>kilometerstand</a:t>
            </a:r>
            <a:r>
              <a:rPr lang="de-DE" sz="2800"/>
              <a:t> kann nun durch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andere Klassen nicht mehr direkt verändert werden.</a:t>
            </a:r>
            <a:r>
              <a:rPr lang="de-DE" sz="2200">
                <a:latin typeface="Courier New" pitchFamily="49" charset="0"/>
              </a:rPr>
              <a:t/>
            </a:r>
            <a:br>
              <a:rPr lang="de-DE" sz="2200">
                <a:latin typeface="Courier New" pitchFamily="49" charset="0"/>
              </a:rPr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A717C8-2FF3-411D-ADCC-B38CA581746D}" type="slidenum">
              <a:rPr lang="de-DE"/>
              <a:pPr/>
              <a:t>11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28015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Methoden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(</a:t>
            </a:r>
            <a:r>
              <a:rPr lang="de-DE" sz="2800">
                <a:latin typeface="Courier New" pitchFamily="49" charset="0"/>
              </a:rPr>
              <a:t>gibTankinhaltAus()</a:t>
            </a:r>
            <a:r>
              <a:rPr lang="de-DE" sz="2800"/>
              <a:t> ist eine Hilfsmethode):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gibTankinhaltAus();	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void gibTankinhaltAus()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System.out.println("Tankinhalt: " + tankinhalt);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31DBF2-E824-4536-B974-6518989B80C3}" type="slidenum">
              <a:rPr lang="de-DE"/>
              <a:pPr/>
              <a:t>12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(6)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ist wichtig, die Zugriffsmöglichkeiten auf Instanzvariablen und Methoden genau zu überdenken.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Klasse sollte nur diejenigen Dinge für andere Klassen zugreifbar machen, die auch tatsächlich von diesen benötigt werden – alles andere sollte durch das Schlüsselwort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vor einem solchen Zugriff geschützt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13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Übung - </a:t>
            </a:r>
            <a:r>
              <a:rPr lang="de-DE" sz="4000" dirty="0" smtClean="0">
                <a:solidFill>
                  <a:srgbClr val="FFFFFF"/>
                </a:solidFill>
              </a:rPr>
              <a:t>private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Ändern Sie die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aus der vorangegangenen Veranstaltung derart, dass </a:t>
            </a:r>
            <a:r>
              <a:rPr lang="de-DE" sz="2800" dirty="0" smtClean="0"/>
              <a:t>Sie alle internen Details des Autos als 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2800" dirty="0" smtClean="0"/>
              <a:t> deklarieren und nur noch über Hilfsmethoden verändern oder ausgeben lassen.</a:t>
            </a: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Erstellen Sie wirklich nur Hilfsmethoden, wenn dies notwendig ist! Das Erstellen von Methoden „auf Verdacht“ oder „auf Vorrat“ ist schlechter Stil!</a:t>
            </a:r>
          </a:p>
        </p:txBody>
      </p:sp>
    </p:spTree>
    <p:extLst>
      <p:ext uri="{BB962C8B-B14F-4D97-AF65-F5344CB8AC3E}">
        <p14:creationId xmlns:p14="http://schemas.microsoft.com/office/powerpoint/2010/main" val="3974516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8BE305-21FC-4710-9B9C-6EA6816FBB03}" type="slidenum">
              <a:rPr lang="de-DE"/>
              <a:pPr/>
              <a:t>14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65838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( = "endgültig") bedeutet, dass sich der Wert eines Attributes niemals verändern darf (außer während der Erzeugung eines Objektes).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Unter "ändern" werden dabei nur neue Zuweisungen an das Attribut verstanden. Ist ein Attribut ein Objekt, kann dessen Zustand über seine Methoden verändert werden: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verboten:</a:t>
            </a:r>
            <a:r>
              <a:rPr lang="de-DE" sz="2800"/>
              <a:t>	</a:t>
            </a:r>
            <a:r>
              <a:rPr lang="de-DE" sz="2200">
                <a:latin typeface="Courier New" pitchFamily="49" charset="0"/>
              </a:rPr>
              <a:t>einFinalesAttribut = neuerWert;</a:t>
            </a: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erlaubt:</a:t>
            </a:r>
            <a:r>
              <a:rPr lang="de-DE" sz="2800"/>
              <a:t>		</a:t>
            </a:r>
            <a:r>
              <a:rPr lang="de-DE" sz="2200">
                <a:latin typeface="Courier New" pitchFamily="49" charset="0"/>
              </a:rPr>
              <a:t>einFinalesAttribut.veraendereDich();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16F8FE-5A0E-4AF9-AC86-FDE2D3365E11}" type="slidenum">
              <a:rPr lang="de-DE"/>
              <a:pPr/>
              <a:t>15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Attribut wird als "final" gekennzeichnet, indem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unmittelbar nach dem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bzw.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verwendet wird: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private final double PI = 3.14159;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Im übrigen kann jede Variablen- oder Attributsdefinition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"final"-markiert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CAD378-2514-49C1-8B3A-CA3B30598B84}" type="slidenum">
              <a:rPr lang="de-DE"/>
              <a:pPr/>
              <a:t>16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Variable als "final" zu markieren, scheint zuerst einmal nur einzuschränken, aber: Es schützt vor Fehlern!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Wenn Sie feststellen, dass eine bestimmte Variable den Charakter einer Konstanten hat, markieren Sie sie als solche.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Es kann Ihnen nicht der Fehler unterlaufen, dass Sie den Inhalt aus Versehen in einem anderen Programmteil verändern.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17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final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Ändern Sie die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aus der vorangegangenen Veranstaltung derart, dass sich der Verbrauch eines Autos nach der Erzeugung eines Objektes nicht mehr verändern kann.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AB23E-6FB1-4427-927A-46B7C816D0E7}" type="slidenum">
              <a:rPr lang="de-DE"/>
              <a:pPr/>
              <a:t>18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959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haben in der letzten Veranstaltung das Definieren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von Klassen kennengelernt, mit dem Ziel, Objekte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dieser Klassen zu erstellen: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Auto testwagen = new Auto();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testwagen.fahre();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testwagen.tanke();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 ist insbesondere deshalb sinnvoll, da es auch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mehrere Autos mit jeweils individuellem Zustand geben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kann.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4CC7AC-653C-4438-B18D-4330F87D86E1}" type="slidenum">
              <a:rPr lang="de-DE"/>
              <a:pPr/>
              <a:t>19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99075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fahre()</a:t>
            </a:r>
            <a:r>
              <a:rPr lang="de-DE" sz="2800"/>
              <a:t> und </a:t>
            </a:r>
            <a:r>
              <a:rPr lang="de-DE" sz="2800">
                <a:latin typeface="Courier New" pitchFamily="49" charset="0"/>
              </a:rPr>
              <a:t>tanke()</a:t>
            </a:r>
            <a:r>
              <a:rPr lang="de-DE" sz="2800"/>
              <a:t> sind jeweils abhängig vom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jeweiligen Zustand des Auto-Objektes, auf dem sie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wurden.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Funktionen, die unabhängig vom Zustand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einzelnen Objektes sind, können mit 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gekennzeichnet werden.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Gleiches gilt für Variablen, die kein Attribut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speziellen Objektes sind, sondern global für alle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 einer Klasse gleich sind.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2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Versionsk</a:t>
            </a:r>
            <a:r>
              <a:rPr lang="de-DE" sz="4000" dirty="0" smtClean="0">
                <a:solidFill>
                  <a:srgbClr val="FFFFFF"/>
                </a:solidFill>
              </a:rPr>
              <a:t>onflikte auflösen (1)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Wenn man alleine auf nur einem Rechner mit </a:t>
            </a: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800" dirty="0" smtClean="0"/>
              <a:t> und </a:t>
            </a:r>
            <a:r>
              <a:rPr lang="de-DE" sz="2800" dirty="0" err="1" smtClean="0"/>
              <a:t>GitHub</a:t>
            </a:r>
            <a:r>
              <a:rPr lang="de-DE" sz="2800" dirty="0" smtClean="0"/>
              <a:t> arbeitet, funktioniert eigentlich alles reibungslos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Sobald man alleine an wechselnden Rechnern arbeitet, kann es vereinzelt zu Konflikten kommen,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wenn man vergisst, auf dem Zweitrechner zuerst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de-DE" sz="2400" dirty="0" smtClean="0"/>
              <a:t> aufzurufen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wenn man vergessen hat, seinen Zwischenstand zu </a:t>
            </a:r>
            <a:r>
              <a:rPr lang="de-DE" sz="2400" dirty="0" err="1" smtClean="0"/>
              <a:t>GitHub</a:t>
            </a:r>
            <a:r>
              <a:rPr lang="de-DE" sz="2400" dirty="0" smtClean="0"/>
              <a:t> zu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de-DE" sz="2400" dirty="0" smtClean="0"/>
              <a:t>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0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Häufiger werden Konflikte erst, wenn man mit mehreren Personen am selben Repository arbeitet,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bei vielen </a:t>
            </a:r>
            <a:r>
              <a:rPr lang="de-DE" sz="2400" dirty="0" err="1" smtClean="0"/>
              <a:t>Forks</a:t>
            </a:r>
            <a:r>
              <a:rPr lang="de-DE" sz="2400" dirty="0" smtClean="0"/>
              <a:t> und Pull </a:t>
            </a:r>
            <a:r>
              <a:rPr lang="de-DE" sz="2400" dirty="0" err="1" smtClean="0"/>
              <a:t>Requests</a:t>
            </a:r>
            <a:r>
              <a:rPr lang="de-DE" sz="2400" dirty="0" smtClean="0"/>
              <a:t>, wie bei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studenten</a:t>
            </a:r>
            <a:endParaRPr lang="de-D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bei der Semesterarbeit, mit einem Repository pro Gruppe</a:t>
            </a: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143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B486B3-A0F1-4547-ACA0-EC7512856E02}" type="slidenum">
              <a:rPr lang="de-DE"/>
              <a:pPr/>
              <a:t>20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Methode oder ein Attribut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zu machen,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bedeutet, dass sie/es nicht zum Bauplan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Objektes gehört.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Man spricht von "statischen" Methoden und Attributen.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Werden Objekte der Klasse erzeugt, so werden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static-Methoden und -Attribute kein individueller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Bestandteil der späteren Objekte.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C66F19-8651-414C-A55F-2D70CE8E3023}" type="slidenum">
              <a:rPr lang="de-DE"/>
              <a:pPr/>
              <a:t>21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657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Statische Methoden können unmittelbar auf einer Klasse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werden – ohne ein Objekt zu erzeugen.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bietet eine ganze Reihe statischer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Methoden – Sie müssen kein Math-Objekt erzeugen,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um sie zu benutzen: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siebenQuadrat = Math.pow(7,2);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CAF801-9AD8-4BD5-B19A-C0BFEF8B5015}" type="slidenum">
              <a:rPr lang="de-DE"/>
              <a:pPr/>
              <a:t>22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static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Modifizieren </a:t>
            </a:r>
            <a:r>
              <a:rPr lang="de-DE" sz="2800" dirty="0"/>
              <a:t>Sie Ihre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derart, dass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Tankvolumen als statische Variable implementiert ist.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Jedes </a:t>
            </a:r>
            <a:r>
              <a:rPr lang="de-DE" sz="2800" dirty="0"/>
              <a:t>Auto soll dasselbe Tankvolumen haben,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Tankvolumen darf nicht mehr individuell verschieden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sein.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49E9A8-7C5E-40DF-8837-0C53252841C1}" type="slidenum">
              <a:rPr lang="de-DE"/>
              <a:pPr/>
              <a:t>23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Weitere Beispiele für statische Methoden in Java: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Methoden der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sind allesamt statisch.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Für jeden primitiven Datentyp gibt es eine korrespondierende Klasse, die u. a. statische Methoden anbietet: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Double.valueOf("0.1");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0258F3-5C4C-489E-82D6-CE6671241802}" type="slidenum">
              <a:rPr lang="de-DE"/>
              <a:pPr/>
              <a:t>24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final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70563"/>
          </a:xfrm>
          <a:prstGeom prst="rect">
            <a:avLst/>
          </a:prstGeom>
          <a:noFill/>
          <a:ln/>
        </p:spPr>
        <p:txBody>
          <a:bodyPr lIns="0" tIns="33264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wird verwendet, um Konstanten, d. h. unveränderliche Werte, zu definieren. In Java sind z. B. bereits definiert:</a:t>
            </a:r>
            <a:br>
              <a:rPr lang="de-DE" sz="2400"/>
            </a:br>
            <a:r>
              <a:rPr lang="de-DE" sz="2400"/>
              <a:t/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Math.PI            	</a:t>
            </a:r>
            <a:r>
              <a:rPr lang="de-DE" sz="2400"/>
              <a:t>die Kreiszahl Pi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Math.E             	</a:t>
            </a:r>
            <a:r>
              <a:rPr lang="de-DE" sz="2400"/>
              <a:t>die Eulersche Zahl e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Integer.MAX_VALUE</a:t>
            </a:r>
            <a:r>
              <a:rPr lang="de-DE" sz="2400"/>
              <a:t>		größtmögliche int-Zahl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Es gilt als guter Stil, solche Konstanten grundsätzlich komplett groß zu schreiben, damit man sie auf Anhieb als Konstanten erkennt.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Felder einer Klasse, die </a:t>
            </a: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sind, können gefahrlos </a:t>
            </a:r>
            <a:r>
              <a:rPr lang="de-DE" sz="2400">
                <a:latin typeface="Courier New" pitchFamily="49" charset="0"/>
              </a:rPr>
              <a:t>public</a:t>
            </a:r>
            <a:r>
              <a:rPr lang="de-DE" sz="2400"/>
              <a:t> definiert werden! (Sie sind keine Attribute.)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249F48-CCA8-49FA-9181-35B029C79B52}" type="slidenum">
              <a:rPr lang="de-DE"/>
              <a:pPr/>
              <a:t>25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425"/>
            <a:ext cx="9070975" cy="1701800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  <a:br>
              <a:rPr lang="de-DE" sz="4000">
                <a:solidFill>
                  <a:srgbClr val="FFFFFF"/>
                </a:solidFill>
              </a:rPr>
            </a:b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Zugriffsbeschränkungen: </a:t>
            </a:r>
            <a:r>
              <a:rPr lang="de-DE">
                <a:latin typeface="Courier New" pitchFamily="49" charset="0"/>
              </a:rPr>
              <a:t>private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Definition konstanter Werte: </a:t>
            </a:r>
            <a:r>
              <a:rPr lang="de-DE">
                <a:latin typeface="Courier New" pitchFamily="49" charset="0"/>
              </a:rPr>
              <a:t>final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Differenzierung zwischen statischen und 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nicht-statischen Zugriffen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39F735-96B3-489A-8F12-B7A3596834C3}" type="slidenum">
              <a:rPr lang="de-DE"/>
              <a:pPr/>
              <a:t>26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 und ihre Objekte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Pakete und Importe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Benutzerein- und ausgabe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Versionsk</a:t>
            </a:r>
            <a:r>
              <a:rPr lang="de-DE" sz="4000" dirty="0" smtClean="0">
                <a:solidFill>
                  <a:srgbClr val="FFFFFF"/>
                </a:solidFill>
              </a:rPr>
              <a:t>onflikte auflösen (2)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800" dirty="0" smtClean="0"/>
              <a:t> ist gut darin, Konflikte selbst aufzulösen, sofern diese überschneidungsfrei sind,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weil unterschiedliche Dateien bearbeitet wurden, oder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weil eine Datei an unterschiedlichen Stellen bearbeitet wurde</a:t>
            </a:r>
          </a:p>
        </p:txBody>
      </p:sp>
      <p:pic>
        <p:nvPicPr>
          <p:cNvPr id="1026" name="Picture 2" descr="https://www.atlassian.com/pt/git/workflows/pageSections/00/contentFullWidth/0/tabs/00/pageSections/09/contentFullWidth/0/content_files/file2/document/git-workflow-svn-managingconflic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4"/>
          <a:stretch/>
        </p:blipFill>
        <p:spPr bwMode="auto">
          <a:xfrm>
            <a:off x="503808" y="3707829"/>
            <a:ext cx="3096344" cy="24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tlassian.com/pt/git/workflows/pageSections/00/contentFullWidth/0/tabs/00/pageSections/05/contentFullWidth/00/content_files/file1/document/git-workflow-svn-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0"/>
          <a:stretch/>
        </p:blipFill>
        <p:spPr bwMode="auto">
          <a:xfrm>
            <a:off x="5358709" y="3681150"/>
            <a:ext cx="4434131" cy="249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672160" y="5075981"/>
            <a:ext cx="3318537" cy="441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</a:rPr>
              <a:t> pull --rebase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7413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4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Versionsk</a:t>
            </a:r>
            <a:r>
              <a:rPr lang="de-DE" sz="4000" dirty="0" smtClean="0">
                <a:solidFill>
                  <a:srgbClr val="FFFFFF"/>
                </a:solidFill>
              </a:rPr>
              <a:t>onflikte auflösen (3)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Wenn automatisches Zusammenführen („</a:t>
            </a:r>
            <a:r>
              <a:rPr lang="de-DE" sz="2800" dirty="0" err="1" smtClean="0"/>
              <a:t>merge</a:t>
            </a:r>
            <a:r>
              <a:rPr lang="de-DE" sz="2800" dirty="0" smtClean="0"/>
              <a:t>“) nicht funktioniert, muss der Anwender eingreifen, und sich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für eine der beiden Versionen entscheiden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oder manuell die endgültige Version aus beiden Konfliktversionen ableiten</a:t>
            </a:r>
            <a:endParaRPr lang="de-DE" dirty="0"/>
          </a:p>
        </p:txBody>
      </p:sp>
      <p:pic>
        <p:nvPicPr>
          <p:cNvPr id="2050" name="Picture 2" descr="https://www.atlassian.com/pt/git/workflows/pageSections/00/contentFullWidth/0/tabs/00/pageSections/06/contentFullWidth/00/content_files/file1/document/git-workflow-svn-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1"/>
          <a:stretch/>
        </p:blipFill>
        <p:spPr bwMode="auto">
          <a:xfrm>
            <a:off x="1007864" y="3635821"/>
            <a:ext cx="5848350" cy="297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5592905" y="4490947"/>
            <a:ext cx="4055919" cy="441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</a:rPr>
              <a:t> rebase --continue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7267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5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Simulierter Beispiel-Konflikt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7" y="2123653"/>
            <a:ext cx="8764707" cy="170462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72068" y="3861917"/>
            <a:ext cx="87607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r>
              <a:rPr lang="de-DE" dirty="0"/>
              <a:t> </a:t>
            </a:r>
            <a:r>
              <a:rPr lang="de-DE" sz="1200" dirty="0"/>
              <a:t>(</a:t>
            </a:r>
            <a:r>
              <a:rPr lang="de-DE" sz="1200" dirty="0">
                <a:hlinkClick r:id="rId4"/>
              </a:rPr>
              <a:t>https://</a:t>
            </a:r>
            <a:r>
              <a:rPr lang="de-DE" sz="1200" dirty="0" smtClean="0">
                <a:hlinkClick r:id="rId4"/>
              </a:rPr>
              <a:t>github.com/nordakademie-einfuehrung-java/studenten/blob/master/zenturien/i99a/bkimminich.yml</a:t>
            </a:r>
            <a:r>
              <a:rPr lang="de-DE" sz="12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4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A6EB5A-C9B7-4BC7-9383-3ABE06A3E280}" type="slidenum">
              <a:rPr lang="de-DE"/>
              <a:pPr/>
              <a:t>6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7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private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final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static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7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Rückblick auf die Objektorientierung:</a:t>
            </a:r>
            <a:br>
              <a:rPr lang="de-DE" sz="2800"/>
            </a:br>
            <a:r>
              <a:rPr lang="de-DE" sz="2800"/>
              <a:t>Bisher haben wir für Attribute (Instanzvariablen) und </a:t>
            </a:r>
            <a:br>
              <a:rPr lang="de-DE" sz="2800"/>
            </a:br>
            <a:r>
              <a:rPr lang="de-DE" sz="2800"/>
              <a:t>Operationen (Methoden) ausschließlich den Zugriffsmodifizierer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verwendet.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bedeutet "öffentlich" – es gibt somit keine Zugriffsbeschränkungen. Dies hat zur Folge, dass andere Klassen auf entsprechend deklarierte Attribute und Operationen ungehindert zugreifen können.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A04BF5-C6C1-43C2-A505-D91D748B2F3D}" type="slidenum">
              <a:rPr lang="de-DE"/>
              <a:pPr/>
              <a:t>8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88962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Rückblick auf unsere ursprüngliche Klasse </a:t>
            </a:r>
            <a:r>
              <a:rPr lang="de-DE" sz="2400">
                <a:latin typeface="Courier New" pitchFamily="49" charset="0"/>
              </a:rPr>
              <a:t>Auto</a:t>
            </a:r>
            <a:r>
              <a:rPr lang="de-DE" sz="24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tankinhalt = 40;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tankinhalt = tankinhalt - (kilometer * 0.1);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Auf die Instanzvariablen </a:t>
            </a:r>
            <a:r>
              <a:rPr lang="de-DE" sz="2400">
                <a:latin typeface="Courier New" pitchFamily="49" charset="0"/>
              </a:rPr>
              <a:t>kilometerstand</a:t>
            </a:r>
            <a:r>
              <a:rPr lang="de-DE" sz="2400"/>
              <a:t> und </a:t>
            </a:r>
            <a:r>
              <a:rPr lang="de-DE" sz="2400">
                <a:latin typeface="Courier New" pitchFamily="49" charset="0"/>
              </a:rPr>
              <a:t>tankinhalt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sowie die Methode </a:t>
            </a:r>
            <a:r>
              <a:rPr lang="de-DE" sz="2400">
                <a:latin typeface="Courier New" pitchFamily="49" charset="0"/>
              </a:rPr>
              <a:t>fahre(...)</a:t>
            </a:r>
            <a:r>
              <a:rPr lang="de-DE" sz="2400"/>
              <a:t> kann von außen durch andere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Klassen ungehindert zugegriffen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9FA7CE-EF2C-463D-8FAF-9412BAC4D200}" type="slidenum">
              <a:rPr lang="de-DE"/>
              <a:pPr/>
              <a:t>9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04507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Manchmal ist es allerdings wünschenswert, dass ein ungehinderter Zugriff durch andere Klassen nicht möglich ist.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Instanzvariablen</a:t>
            </a:r>
            <a:r>
              <a:rPr lang="de-DE" sz="2400"/>
              <a:t> kann man ein direktes Lesen und vor allem ein direktes Schreiben durch andere Klassen verhindern – man spricht hier vom "Geheimnisprinzip", denn nur die Klasse, in der die Instanzvariable deklariert ist, hat direkten Zugriff.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Methode</a:t>
            </a:r>
            <a:r>
              <a:rPr lang="de-DE" sz="2400"/>
              <a:t> kann eine direkte Benutzung durch andere Klassen unterbunden werden. Dies ist sinnvoll für Hilfsmethoden, die eine Funktion anbieten, welche nur innerhalb der Klasse von Bedeutung ist.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996</Words>
  <Application>Microsoft Office PowerPoint</Application>
  <PresentationFormat>Benutzerdefiniert</PresentationFormat>
  <Paragraphs>271</Paragraphs>
  <Slides>26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Microsoft YaHei</vt:lpstr>
      <vt:lpstr>Arial</vt:lpstr>
      <vt:lpstr>Courier New</vt:lpstr>
      <vt:lpstr>Times New Roman</vt:lpstr>
      <vt:lpstr>Wingdings</vt:lpstr>
      <vt:lpstr>Larissa-Design</vt:lpstr>
      <vt:lpstr> </vt:lpstr>
      <vt:lpstr>Versionskonflikte auflösen (1)</vt:lpstr>
      <vt:lpstr>Versionskonflikte auflösen (2)</vt:lpstr>
      <vt:lpstr>Versionskonflikte auflösen (3)</vt:lpstr>
      <vt:lpstr>Simulierter Beispiel-Konflikt</vt:lpstr>
      <vt:lpstr>Kapitel 7</vt:lpstr>
      <vt:lpstr>private (1)</vt:lpstr>
      <vt:lpstr>private (2)</vt:lpstr>
      <vt:lpstr>private (3)</vt:lpstr>
      <vt:lpstr>private (4)</vt:lpstr>
      <vt:lpstr>private (5)</vt:lpstr>
      <vt:lpstr>private (6)</vt:lpstr>
      <vt:lpstr>Übung - private</vt:lpstr>
      <vt:lpstr>final (1)</vt:lpstr>
      <vt:lpstr>final (2)</vt:lpstr>
      <vt:lpstr>final (3)</vt:lpstr>
      <vt:lpstr>Übung - final</vt:lpstr>
      <vt:lpstr>static (1)</vt:lpstr>
      <vt:lpstr>static (2)</vt:lpstr>
      <vt:lpstr>static (3)</vt:lpstr>
      <vt:lpstr>static (4)</vt:lpstr>
      <vt:lpstr>Übung - static</vt:lpstr>
      <vt:lpstr>static (5)</vt:lpstr>
      <vt:lpstr>static final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241</cp:revision>
  <cp:lastPrinted>2011-10-12T19:45:03Z</cp:lastPrinted>
  <dcterms:created xsi:type="dcterms:W3CDTF">2011-10-12T19:23:47Z</dcterms:created>
  <dcterms:modified xsi:type="dcterms:W3CDTF">2015-11-29T19:26:47Z</dcterms:modified>
</cp:coreProperties>
</file>