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1684E144-4698-426D-A544-519B701BAB2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307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D907867-6904-448F-AFAA-8A88B9D23B21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18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2BCBA3-DC2E-4E67-9253-ABE4C0574C91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102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15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7D4A75-45E2-4872-8B16-BF389622EB3A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446FF71-71E3-401D-939B-D8E48D0AC5A8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95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B5D8974-B2FD-4A65-8814-ED4A95FAD951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0C08A44-DD07-480D-9DAB-CF8B8C6B9D8B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1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515780-CB5C-4E5C-882D-08294D0DD977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204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30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96CAC4E-4A44-4B00-B6D0-EF829B7B1A5B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25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48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A02862-3B2A-48A3-8FD1-4814A8F26C92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82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FECB28C-CB1B-4626-BD08-3C412B4843A9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6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44D29FC-3CD4-4B1C-BE91-13DFB7EEEF5C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DB79F72-6273-4B35-B419-31CBB1FE12FC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55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63CE382-B749-4C0C-9A99-E470DC268B3A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55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36FD91-456C-4BCB-AC37-ACEBD7803FDE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39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5DFE94E-8A59-4E81-8ADC-95C3DD204BE1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3A7E0D9-F9D3-41DE-A6F5-04D339EB5CE0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54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0173ACC-05D1-47F4-95DC-CB8C428F9613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59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1E10536-B16C-4A4D-A45C-6157E62E8213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011DED5-F08E-4C57-B339-4D42A32AFAFF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6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85D3FA0-964A-42BB-A4C7-A07C4FC01DAC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26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60F772-D64B-4470-9D95-82B4B4161F69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4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04E6E87-04A4-4B7D-BBB1-2112CB622469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40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A31A054-1551-4D80-B7D2-D958C45FF15D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69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5BDF204-FBD6-4D76-B969-15EB310C72E3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19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0DD9545-D8A8-4527-9041-2FA3CA88458E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22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B42987-4F97-4211-9980-E6086FC65EE8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593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47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53055A5-B4CA-4A54-B3CD-740F95CEAAA8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75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71977FF-515D-4985-BD7D-4A89D349B226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64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BA12EF-2C64-4FBA-80AD-959646FABC10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1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7DACD12-6D3D-47E8-B90C-22B761AFC41C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76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2053E9C-5956-4324-B624-D0B116C325A7}" type="slidenum">
              <a:rPr lang="de-DE" altLang="de-DE"/>
              <a:pPr/>
              <a:t>39</a:t>
            </a:fld>
            <a:endParaRPr lang="de-DE" altLang="de-DE"/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7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B3ABE88-FB4A-4EA6-90FF-4ABFD0702504}" type="slidenum">
              <a:rPr lang="de-DE" altLang="de-DE"/>
              <a:pPr/>
              <a:t>40</a:t>
            </a:fld>
            <a:endParaRPr lang="de-DE" altLang="de-DE"/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60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EFA95CB-0842-4236-AA4C-E59BAE75CD0F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61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4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D91FE9D-5BC9-454B-8FBD-C381D5577480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6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7D0C6-FD08-4A62-B5D3-4555DF0D339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25EF5-6EE8-4E49-B177-30DD2F9B60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438BB-ECE3-43DA-B07A-D8BB4DC81D5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8ED7E-BD78-4E71-98D7-A94EA665517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A7FAD-81FF-4152-85CA-655C5D92959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1963A-B17F-4052-80DB-D7819ED9FF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F1299-435D-47C9-AE40-1D53D7382E6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B0D12-94DB-43C5-807E-E3AC506CF35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3AFAA-D2B5-422A-98E0-1E716B77C29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D13A02-393D-46C4-95E9-89EE41BA25A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0733-F7EE-4583-A6A5-79EF8ABD4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C5626-84F3-47CD-BFB9-AEE3D3807B9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B742CB1-D301-4E48-9419-5C7B1F517B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1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_4_2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bkimmini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vorlesungsskrip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Kapitel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DC4347A-3544-40A2-8856-FE519B4FAB8C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switch-case-Anweisung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62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Einschränkungen sind: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kann immer nur gegen einen einzigen variablen Wert verglichen werden, der vom Typ </a:t>
            </a:r>
            <a:r>
              <a:rPr lang="de-DE" altLang="de-DE" sz="2400"/>
              <a:t>"</a:t>
            </a:r>
            <a:r>
              <a:rPr lang="de-DE" altLang="de-DE" sz="2800"/>
              <a:t>int</a:t>
            </a:r>
            <a:r>
              <a:rPr lang="de-DE" altLang="de-DE" sz="2400"/>
              <a:t>"</a:t>
            </a:r>
            <a:r>
              <a:rPr lang="de-DE" altLang="de-DE" sz="2800"/>
              <a:t> sein muss (oder als solcher darstellbar sein muss).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Jeder Vergleich erfolgt immer nur auf Gleichheit und immer gegen einen konstanten Wert (also keine Variable).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=&gt; switch-case ist nur sehr selten anwendbar, aber wenn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es anwendbar ist, ist es sehr übersichtlich.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66C1BB2-EE92-481D-82A3-FA4B362469CA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switch-case-Anweisung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Aufbau einer switch-case-Anweisung: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switch ( </a:t>
            </a:r>
            <a:r>
              <a:rPr lang="de-DE" altLang="de-DE" sz="2800"/>
              <a:t>&lt;wert&gt; </a:t>
            </a:r>
            <a:r>
              <a:rPr lang="de-DE" altLang="de-DE" sz="2800">
                <a:latin typeface="Courier New" pitchFamily="49" charset="0"/>
              </a:rPr>
              <a:t>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>
              <a:latin typeface="Courier New" pitchFamily="49" charset="0"/>
            </a:endParaRP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case </a:t>
            </a:r>
            <a:r>
              <a:rPr lang="de-DE" altLang="de-DE" sz="2800"/>
              <a:t>&lt;konstante1&gt;</a:t>
            </a:r>
            <a:r>
              <a:rPr lang="de-DE" altLang="de-DE" sz="2800">
                <a:latin typeface="Courier New" pitchFamily="49" charset="0"/>
              </a:rPr>
              <a:t> : </a:t>
            </a:r>
            <a:r>
              <a:rPr lang="de-DE" altLang="de-DE" sz="2800"/>
              <a:t>&lt;anweisungen1&gt;</a:t>
            </a:r>
            <a:r>
              <a:rPr lang="de-DE" altLang="de-DE" sz="280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case </a:t>
            </a:r>
            <a:r>
              <a:rPr lang="de-DE" altLang="de-DE" sz="2800"/>
              <a:t>&lt;konstante2&gt;</a:t>
            </a:r>
            <a:r>
              <a:rPr lang="de-DE" altLang="de-DE" sz="2800">
                <a:latin typeface="Courier New" pitchFamily="49" charset="0"/>
              </a:rPr>
              <a:t> : </a:t>
            </a:r>
            <a:r>
              <a:rPr lang="de-DE" altLang="de-DE" sz="2800"/>
              <a:t>&lt;anweisungen2&gt;</a:t>
            </a:r>
            <a:r>
              <a:rPr lang="de-DE" altLang="de-DE" sz="280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case </a:t>
            </a:r>
            <a:r>
              <a:rPr lang="de-DE" altLang="de-DE" sz="2800"/>
              <a:t>&lt;konstante3&gt;</a:t>
            </a:r>
            <a:r>
              <a:rPr lang="de-DE" altLang="de-DE" sz="2800">
                <a:latin typeface="Courier New" pitchFamily="49" charset="0"/>
              </a:rPr>
              <a:t> : </a:t>
            </a:r>
            <a:r>
              <a:rPr lang="de-DE" altLang="de-DE" sz="2800"/>
              <a:t>&lt;anweisungen3&gt;</a:t>
            </a:r>
            <a:r>
              <a:rPr lang="de-DE" altLang="de-DE" sz="2800">
                <a:latin typeface="Courier New" pitchFamily="49" charset="0"/>
              </a:rPr>
              <a:t> break;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default: </a:t>
            </a:r>
            <a:r>
              <a:rPr lang="de-DE" altLang="de-DE" sz="2800"/>
              <a:t>&lt;anweisungen&gt;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62ECC00-0E93-4B6C-9CD6-04B743A10741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switch-case-Anweisung (4)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Beispiel: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switch ( zahl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case 1 : System.out.println("Eins");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case 2 : System.out.println("Zwei");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case 3 : System.out.println("Drei"); break;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default: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2220EF4-2857-4E12-B95F-4DF622E3DF90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"if" und "switch-case"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93566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Beispiel-switch-case-Anweisung kann durch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folgendes "if" ersetzt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if (zahl == 1)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System.out.println("Eins");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} else if (zahl == 2)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System.out.println("Zwei");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} else if (zahl == 3)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System.out.println("Drei");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} else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System.out.println("????");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0D509AE-9536-47B1-87FB-8774E6678A31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Programmschleifen (1)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Programmschleifen dienen der unmittelbaren Wiederholung gleicher oder ähnlicher Anweisungen.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Simples Anwendungsbeispiel: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Ein Programm, welches 100x "Hallo Welt!" auf der Konsole ausgibt.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Anstatt 100 gleiche Programmzeilen zu schreiben, wäre ein Konstrukt wünschenswert, ein und dieselbe Programmzeile 100x auszuführen.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71B3E84-1731-4DC2-BEF3-254E79F3B8F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Programmschleifen (2)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Jedes Schleifenkonstrukt besteht aus mindestens zwei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Teilen: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Schleifeninhalt:</a:t>
            </a:r>
            <a:br>
              <a:rPr lang="de-DE" altLang="de-DE" sz="2600"/>
            </a:br>
            <a:br>
              <a:rPr lang="de-DE" altLang="de-DE" sz="2600"/>
            </a:br>
            <a:r>
              <a:rPr lang="de-DE" altLang="de-DE" sz="2600"/>
              <a:t>Der Schleifeninhalt sind die Anweisungen, die mehrfach ausgeführt werden sollen.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Schleifenbedingung:</a:t>
            </a:r>
            <a:br>
              <a:rPr lang="de-DE" altLang="de-DE" sz="2600"/>
            </a:br>
            <a:br>
              <a:rPr lang="de-DE" altLang="de-DE" sz="2600"/>
            </a:br>
            <a:r>
              <a:rPr lang="de-DE" altLang="de-DE" sz="2600"/>
              <a:t>Die Schleifenbedingung bestimmt, wann eine Schleife mit der Wiederholung des Inhalts aufhört. Die Schleifenbe-</a:t>
            </a:r>
            <a:br>
              <a:rPr lang="de-DE" altLang="de-DE" sz="2600"/>
            </a:br>
            <a:r>
              <a:rPr lang="de-DE" altLang="de-DE" sz="2600"/>
              <a:t>dingung ist immer ein boolescher Ausdruck.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FDA57B6-3410-4724-95EF-5E07B0151BBC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Programmschleifen (3)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086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Man unterscheidet zwischen zwei Schleifenarten: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Kopfgesteuerte Schleifen:</a:t>
            </a:r>
            <a:br>
              <a:rPr lang="de-DE" altLang="de-DE" sz="2600"/>
            </a:br>
            <a:br>
              <a:rPr lang="de-DE" altLang="de-DE" sz="2600"/>
            </a:br>
            <a:r>
              <a:rPr lang="de-DE" altLang="de-DE" sz="2600"/>
              <a:t>Bei kopfgesteuerten Schleifen wird zuerst die Schleifenbedingung ausgewertet und danach der Schleifeninhalt ausgeführt.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Fußgesteuerte Schleifen:</a:t>
            </a:r>
            <a:br>
              <a:rPr lang="de-DE" altLang="de-DE" sz="2600"/>
            </a:br>
            <a:br>
              <a:rPr lang="de-DE" altLang="de-DE" sz="2600"/>
            </a:br>
            <a:r>
              <a:rPr lang="de-DE" altLang="de-DE" sz="2600"/>
              <a:t>Bei fußgesteuerten Schleifen wird zuerst der Schleifeninhalt ausgeführt und danach die Schleifenbedingung ausgewertet.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A7928A6-2394-4420-B2C1-8E326FB141E4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Programmschleifen (4)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Java kennt vier Schleifenkonstrukte: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while-Schleife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do-while-Schleife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for-Schleife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for-each-Schleife</a:t>
            </a:r>
            <a:br>
              <a:rPr lang="de-DE" altLang="de-DE" sz="2800"/>
            </a:br>
            <a:r>
              <a:rPr lang="de-DE" altLang="de-DE" sz="2800"/>
              <a:t>(Diese werden wir vorerst jedoch auslassen)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8E2793E-ED1E-45EE-BD93-2D82D5B9B68A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while-Schleife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72088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Syntax der while-Schleife lautet wie folgt: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while ( </a:t>
            </a:r>
            <a:r>
              <a:rPr lang="de-DE" altLang="de-DE" sz="2800"/>
              <a:t>&lt;schleifenbedingung&gt;</a:t>
            </a:r>
            <a:r>
              <a:rPr lang="de-DE" altLang="de-DE" sz="2800">
                <a:latin typeface="Courier New" pitchFamily="49" charset="0"/>
              </a:rPr>
              <a:t>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 </a:t>
            </a:r>
            <a:r>
              <a:rPr lang="de-DE" altLang="de-DE" sz="2800"/>
              <a:t>&lt;schleifeninhalt&gt;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>
              <a:latin typeface="Courier New" pitchFamily="49" charset="0"/>
            </a:endParaRP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Also zum Beispiel: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int zahl =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while ( zahl &lt; 101 )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 System.out.println(zahl + ". Hallo Welt!");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 zahl = zahl + 1;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EE90AEF-7917-429A-A6FF-5BE1B4ABBD99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do-while-Schleife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05450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Die Syntax der do-while-Schleife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    </a:t>
            </a:r>
            <a:r>
              <a:rPr lang="de-DE" altLang="de-DE" sz="260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} while ( </a:t>
            </a:r>
            <a:r>
              <a:rPr lang="de-DE" altLang="de-DE" sz="2600"/>
              <a:t>&lt;schleifenbedingung&gt;</a:t>
            </a:r>
            <a:r>
              <a:rPr lang="de-DE" altLang="de-DE" sz="2600">
                <a:latin typeface="Courier New" pitchFamily="49" charset="0"/>
              </a:rPr>
              <a:t> )</a:t>
            </a:r>
            <a:r>
              <a:rPr lang="ar-SA" altLang="de-DE" sz="2600">
                <a:latin typeface="Courier New" pitchFamily="49" charset="0"/>
                <a:cs typeface="Arial" charset="0"/>
              </a:rPr>
              <a:t>‏</a:t>
            </a:r>
            <a:endParaRPr lang="de-DE" altLang="de-DE" sz="26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do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 System.out.println(zahl + ". Hallo Welt 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 zahl = zahl + 1;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} while ( zahl &lt; 101 )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Feintuning Ihres </a:t>
            </a:r>
            <a:r>
              <a:rPr lang="de-DE" altLang="de-DE" sz="4000" dirty="0" err="1">
                <a:solidFill>
                  <a:srgbClr val="FFFFFF"/>
                </a:solidFill>
              </a:rPr>
              <a:t>GitHub</a:t>
            </a:r>
            <a:r>
              <a:rPr lang="de-DE" altLang="de-DE" sz="4000" dirty="0">
                <a:solidFill>
                  <a:srgbClr val="FFFFFF"/>
                </a:solidFill>
              </a:rPr>
              <a:t>-Accounts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 err="1"/>
              <a:t>GitHub</a:t>
            </a:r>
            <a:r>
              <a:rPr lang="de-DE" altLang="de-DE" sz="2800" dirty="0"/>
              <a:t> bietet verschiedene Optionen gegen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 err="1"/>
              <a:t>Account</a:t>
            </a:r>
            <a:r>
              <a:rPr lang="de-DE" altLang="de-DE" sz="2400" dirty="0"/>
              <a:t>-Diebstahl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Mail-Spam durch </a:t>
            </a:r>
            <a:r>
              <a:rPr lang="de-DE" altLang="de-DE" sz="2400" dirty="0" err="1"/>
              <a:t>Issues</a:t>
            </a:r>
            <a:r>
              <a:rPr lang="de-DE" altLang="de-DE" sz="2400" dirty="0"/>
              <a:t>, Pull </a:t>
            </a:r>
            <a:r>
              <a:rPr lang="de-DE" altLang="de-DE" sz="2400" dirty="0" err="1"/>
              <a:t>Requests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Mentions</a:t>
            </a:r>
            <a:r>
              <a:rPr lang="de-DE" altLang="de-DE" sz="2400" dirty="0"/>
              <a:t> etc.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3000" dirty="0"/>
              <a:t>Diese finden Sie innerhalb der „Settings“</a:t>
            </a:r>
            <a:endParaRPr lang="de-DE" altLang="de-DE" sz="26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608" y="3419797"/>
            <a:ext cx="2038350" cy="315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AE5197-CD8E-481A-A696-73646486BA3F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Vergleich while- und do-while-Schleife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46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while-Schleife ist kopfgesteuert.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do-while-Schleife ist fußgesteuert.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Auswirkungen finden sich nur in einem kleinen Detail. Gehen wir einmal davon aus, die Bedingung  wäre schon zu Beginn "false" (z. B. "zahl" ist "123"):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while-Schleife führt den Inhalt gar nicht aus.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do-while-Schleife führt den Inhalt 1x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027AC2E-6627-4665-AB44-FFEC27491448}" type="slidenum">
              <a:rPr lang="de-DE" altLang="de-DE"/>
              <a:pPr/>
              <a:t>21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for-Schleife (1)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499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Eine for-Schleife wird auch "Zählschleife" genannt.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Sie eignet sich aufgrund ihrer Syntax besonders für Schleifen, in denen eine einzelne Zahl herauf- oder heruntergezählt wird, bis ein bestimmter Wert erreicht wird.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Neben der Schleifenbedingung und des Schleifeninhalts sieht Ihre Konstruktion noch Platz vor für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Definition einer Zählvariablen und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800"/>
              <a:t>die Zählanweisung für die Zählvariable.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2857BF6-B945-48C0-8CA8-C58B364D7925}" type="slidenum">
              <a:rPr lang="de-DE" altLang="de-DE"/>
              <a:pPr/>
              <a:t>22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for-Schleife (2)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30383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Syntax der for-Schleife lautet wie folgt: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for ( </a:t>
            </a:r>
            <a:r>
              <a:rPr lang="de-DE" altLang="de-DE" sz="2800"/>
              <a:t>&lt;Definition Zählvariable&gt;</a:t>
            </a:r>
            <a:r>
              <a:rPr lang="de-DE" altLang="de-DE" sz="280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   </a:t>
            </a:r>
            <a:r>
              <a:rPr lang="de-DE" altLang="de-DE" sz="2800"/>
              <a:t>&lt;Schleifenbedingung&gt;</a:t>
            </a:r>
            <a:r>
              <a:rPr lang="de-DE" altLang="de-DE" sz="2800">
                <a:latin typeface="Courier New" pitchFamily="49" charset="0"/>
              </a:rPr>
              <a:t> 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   </a:t>
            </a:r>
            <a:r>
              <a:rPr lang="de-DE" altLang="de-DE" sz="2800"/>
              <a:t>&lt;Zählanweisung für Zählvariable&gt;</a:t>
            </a:r>
            <a:r>
              <a:rPr lang="de-DE" altLang="de-DE" sz="2800">
                <a:latin typeface="Courier New" pitchFamily="49" charset="0"/>
              </a:rPr>
              <a:t> )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    </a:t>
            </a:r>
            <a:r>
              <a:rPr lang="de-DE" altLang="de-DE" sz="2800"/>
              <a:t>&lt;Schleifeninhalt&gt;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for-Schleife ist kopfgesteuert.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622670C-EC61-451F-A428-F7959182C09B}" type="slidenum">
              <a:rPr lang="de-DE" altLang="de-DE"/>
              <a:pPr/>
              <a:t>23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for-Schleife (3)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Also zum 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for ( int zahl = 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   zahl &lt; 101;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   zahl = zahl + 1 )</a:t>
            </a:r>
            <a:r>
              <a:rPr lang="ar-SA" altLang="de-DE" sz="2400">
                <a:latin typeface="Courier New" pitchFamily="49" charset="0"/>
                <a:cs typeface="Arial" charset="0"/>
              </a:rPr>
              <a:t>‏</a:t>
            </a:r>
            <a:endParaRPr lang="de-DE" altLang="de-DE" sz="24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    System.out.println(zahl + ". Hallo Welt!");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0C5AE9E-783A-46FC-9A60-B49043BA10A7}" type="slidenum">
              <a:rPr lang="de-DE" altLang="de-DE"/>
              <a:pPr/>
              <a:t>24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for-Schleife (4)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Abarbeitungsreihenfolge in einer for-Schleife ist wie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folgt:</a:t>
            </a:r>
          </a:p>
          <a:p>
            <a:pPr marL="449263" indent="-449263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Initialisierung der Zählvariablen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Prüfen der Schleifenbedingung</a:t>
            </a:r>
            <a:br>
              <a:rPr lang="de-DE" altLang="de-DE" sz="2800"/>
            </a:br>
            <a:r>
              <a:rPr lang="de-DE" altLang="de-DE" sz="2800"/>
              <a:t>(sofortiges Ende bei "false")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Ausführung des Schleifeninhalts</a:t>
            </a:r>
          </a:p>
          <a:p>
            <a:pPr marL="449263" indent="-449263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Ausführung der Zählanweisung</a:t>
            </a:r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449263" indent="-449263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=&gt; Dann wieder zu 2.</a:t>
            </a:r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449263" indent="-449263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F3EFA17-C2C0-4CCB-9E35-3B79D9061CE4}" type="slidenum">
              <a:rPr lang="de-DE" altLang="de-DE"/>
              <a:pPr/>
              <a:t>25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57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Häufige Fehlerquelle: </a:t>
            </a:r>
            <a:br>
              <a:rPr lang="de-DE" altLang="de-DE" sz="4000">
                <a:solidFill>
                  <a:srgbClr val="FFFFFF"/>
                </a:solidFill>
              </a:rPr>
            </a:br>
            <a:r>
              <a:rPr lang="de-DE" altLang="de-DE" sz="4000">
                <a:solidFill>
                  <a:srgbClr val="FFFFFF"/>
                </a:solidFill>
              </a:rPr>
              <a:t>Endlosschleifen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Endlosschleifen treten auf, wenn die Schleifenbedingung nie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"false" wird und die Schleife nie endet. Das Programm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"hängt sich auf" und muss manuell abgebrochen werden.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Typische Ursachen: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Die Schleifenbedingung ist fehlerhaft formuliert.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Es wurde vergessen, die Zählvariable auch hochzuzählen.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Das Kriterium zur Beendigung der Schleife kann grundsätzlich nicht erreicht werden (z. B. wird nach der Lösung eines Problems gesucht, zu dem gar keine Lösung existiert).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54F5058-C0FA-4053-BC6F-6051112692CA}" type="slidenum">
              <a:rPr lang="de-DE" altLang="de-DE"/>
              <a:pPr/>
              <a:t>26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Schachteln von Schleifen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26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Schleifen können (wie if-Bedingungen auch) beliebig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ineinander geschachtelt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for ( int a = 1; a &lt; 101; a = a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  for ( int b = 1; b &lt; 101; b = b + 1 ) {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        System.out.println("a="+a+" und b="+b);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  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>
              <a:latin typeface="Courier New" pitchFamily="49" charset="0"/>
            </a:endParaRP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}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40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4F89227-6B19-4349-8ADB-88773246E8FE}" type="slidenum">
              <a:rPr lang="de-DE" altLang="de-DE"/>
              <a:pPr/>
              <a:t>27</a:t>
            </a:fld>
            <a:endParaRPr lang="de-DE" altLang="de-DE"/>
          </a:p>
        </p:txBody>
      </p:sp>
      <p:sp>
        <p:nvSpPr>
          <p:cNvPr id="440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 zu Schleifen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/>
              <a:t>Definieren Sie zwei Variablen </a:t>
            </a:r>
            <a:r>
              <a:rPr lang="de-DE" altLang="de-DE" sz="2800" dirty="0" err="1">
                <a:latin typeface="Courier New" panose="02070309020205020404" pitchFamily="49" charset="0"/>
              </a:rPr>
              <a:t>maximum</a:t>
            </a:r>
            <a:r>
              <a:rPr lang="de-DE" altLang="de-DE" sz="2800" dirty="0"/>
              <a:t> und </a:t>
            </a:r>
            <a:r>
              <a:rPr lang="de-DE" altLang="de-DE" sz="2800" dirty="0">
                <a:latin typeface="Courier New" panose="02070309020205020404" pitchFamily="49" charset="0"/>
              </a:rPr>
              <a:t>summe</a:t>
            </a:r>
            <a:r>
              <a:rPr lang="de-DE" altLang="de-DE" sz="2800" dirty="0"/>
              <a:t> vom Typ </a:t>
            </a:r>
            <a:r>
              <a:rPr lang="de-DE" altLang="de-DE" sz="2800" dirty="0">
                <a:latin typeface="Courier New" panose="02070309020205020404" pitchFamily="49" charset="0"/>
              </a:rPr>
              <a:t>int</a:t>
            </a:r>
            <a:r>
              <a:rPr lang="de-DE" altLang="de-DE" sz="28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/>
              <a:t>Weisen Sie </a:t>
            </a:r>
            <a:r>
              <a:rPr lang="de-DE" altLang="de-DE" sz="2800" dirty="0" err="1">
                <a:latin typeface="Courier New" panose="02070309020205020404" pitchFamily="49" charset="0"/>
              </a:rPr>
              <a:t>maximum</a:t>
            </a:r>
            <a:r>
              <a:rPr lang="de-DE" altLang="de-DE" sz="2800" dirty="0"/>
              <a:t> einen großen positiven Wert zu und summe den Wert </a:t>
            </a:r>
            <a:r>
              <a:rPr lang="de-DE" altLang="de-DE" sz="2800" dirty="0">
                <a:latin typeface="Courier New" panose="02070309020205020404" pitchFamily="49" charset="0"/>
              </a:rPr>
              <a:t>0</a:t>
            </a:r>
            <a:r>
              <a:rPr lang="de-DE" altLang="de-DE" sz="2800" dirty="0"/>
              <a:t>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/>
              <a:t>Schreiben Sie dann ein Programm, welches auf </a:t>
            </a:r>
            <a:r>
              <a:rPr lang="de-DE" altLang="de-DE" sz="2800" dirty="0">
                <a:latin typeface="Courier New" panose="02070309020205020404" pitchFamily="49" charset="0"/>
              </a:rPr>
              <a:t>summe</a:t>
            </a:r>
            <a:r>
              <a:rPr lang="de-DE" altLang="de-DE" sz="2800" dirty="0"/>
              <a:t> erst die </a:t>
            </a:r>
            <a:r>
              <a:rPr lang="de-DE" altLang="de-DE" sz="2800" dirty="0">
                <a:latin typeface="Courier New" panose="02070309020205020404" pitchFamily="49" charset="0"/>
              </a:rPr>
              <a:t>1</a:t>
            </a:r>
            <a:r>
              <a:rPr lang="de-DE" altLang="de-DE" sz="2800" dirty="0"/>
              <a:t>, dann die </a:t>
            </a:r>
            <a:r>
              <a:rPr lang="de-DE" altLang="de-DE" sz="2800" dirty="0">
                <a:latin typeface="Courier New" panose="02070309020205020404" pitchFamily="49" charset="0"/>
              </a:rPr>
              <a:t>2</a:t>
            </a:r>
            <a:r>
              <a:rPr lang="de-DE" altLang="de-DE" sz="2800" dirty="0"/>
              <a:t>, dann die </a:t>
            </a:r>
            <a:r>
              <a:rPr lang="de-DE" altLang="de-DE" sz="2800" dirty="0">
                <a:latin typeface="Courier New" panose="02070309020205020404" pitchFamily="49" charset="0"/>
              </a:rPr>
              <a:t>3</a:t>
            </a:r>
            <a:r>
              <a:rPr lang="de-DE" altLang="de-DE" sz="2800" dirty="0"/>
              <a:t> usw. aufaddiert, bis </a:t>
            </a:r>
            <a:r>
              <a:rPr lang="de-DE" altLang="de-DE" sz="2800" dirty="0">
                <a:latin typeface="Courier New" panose="02070309020205020404" pitchFamily="49" charset="0"/>
              </a:rPr>
              <a:t>summe &gt;= </a:t>
            </a:r>
            <a:r>
              <a:rPr lang="de-DE" altLang="de-DE" sz="2800" dirty="0" err="1">
                <a:latin typeface="Courier New" panose="02070309020205020404" pitchFamily="49" charset="0"/>
              </a:rPr>
              <a:t>maximum</a:t>
            </a:r>
            <a:r>
              <a:rPr lang="de-DE" altLang="de-DE" sz="2800" dirty="0"/>
              <a:t> ist.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800" dirty="0"/>
              <a:t>Geben Sie jeden Rechenschritt ausführlich auf der Konsole aus.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/>
          </a:p>
          <a:p>
            <a:pPr marL="0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sz="2400" dirty="0">
                <a:hlinkClick r:id="rId3"/>
              </a:rPr>
              <a:t>https://github.com/nordakademie-einfuehrung-java/uebung_4_0</a:t>
            </a:r>
            <a:endParaRPr lang="de-DE" altLang="de-DE" sz="24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60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770B425-29FE-458E-B6AB-F3434D8C46ED}" type="slidenum">
              <a:rPr lang="de-DE" altLang="de-DE"/>
              <a:pPr/>
              <a:t>28</a:t>
            </a:fld>
            <a:endParaRPr lang="de-DE" altLang="de-DE"/>
          </a:p>
        </p:txBody>
      </p:sp>
      <p:sp>
        <p:nvSpPr>
          <p:cNvPr id="460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Statische Methoden schreiben (1)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4722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Motivation:</a:t>
            </a:r>
            <a:br>
              <a:rPr lang="de-DE" altLang="de-DE" sz="2600"/>
            </a:br>
            <a:r>
              <a:rPr lang="de-DE" altLang="de-DE" sz="2600"/>
              <a:t>Sie wollen eine komplizierte Anweisungsfolge an mehreren Stellen immer wieder verwenden.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Problem:</a:t>
            </a:r>
            <a:br>
              <a:rPr lang="de-DE" altLang="de-DE" sz="2600"/>
            </a:br>
            <a:r>
              <a:rPr lang="de-DE" altLang="de-DE" sz="2600"/>
              <a:t>Sie können keine Schleife verwenden, weil die Anweisungen nicht unmittelbar nacheinander ausgeführt werden sollen.</a:t>
            </a:r>
            <a:br>
              <a:rPr lang="de-DE" altLang="de-DE" sz="2600"/>
            </a:b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Lösung:</a:t>
            </a:r>
            <a:br>
              <a:rPr lang="de-DE" altLang="de-DE" sz="2600"/>
            </a:br>
            <a:r>
              <a:rPr lang="de-DE" altLang="de-DE" sz="2600"/>
              <a:t>Sie schreiben eine sogenannte Methode, d. h. Sie fassen die gewünschten Anweisungen zu einem eigenen "Befehl" zusammen, den Sie dann immer wieder verwenden können.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481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4AE00DE-EE1C-438C-86EB-1CF68744A636}" type="slidenum">
              <a:rPr lang="de-DE" altLang="de-DE"/>
              <a:pPr/>
              <a:t>29</a:t>
            </a:fld>
            <a:endParaRPr lang="de-DE" altLang="de-DE"/>
          </a:p>
        </p:txBody>
      </p:sp>
      <p:sp>
        <p:nvSpPr>
          <p:cNvPr id="481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Statische Methoden schreiben (2)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673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Eine Methode muss immer in einer Klasse definiert werden (aber ausserhalb von </a:t>
            </a:r>
            <a:r>
              <a:rPr lang="de-DE" altLang="de-DE" sz="2600">
                <a:latin typeface="Courier New" pitchFamily="49" charset="0"/>
              </a:rPr>
              <a:t>public static void main ...</a:t>
            </a:r>
            <a:r>
              <a:rPr lang="de-DE" altLang="de-DE" sz="2600"/>
              <a:t>).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Der Aufbau einer Methode sieht wie folgt aus: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400">
                <a:latin typeface="Courier New" pitchFamily="49" charset="0"/>
              </a:rPr>
              <a:t>public static </a:t>
            </a:r>
            <a:r>
              <a:rPr lang="de-DE" altLang="de-DE" sz="2400"/>
              <a:t>&lt;ergebnistyp&gt;</a:t>
            </a:r>
            <a:r>
              <a:rPr lang="de-DE" altLang="de-DE" sz="2400">
                <a:latin typeface="Courier New" pitchFamily="49" charset="0"/>
              </a:rPr>
              <a:t> </a:t>
            </a:r>
            <a:r>
              <a:rPr lang="de-DE" altLang="de-DE" sz="2400"/>
              <a:t>&lt;name&gt;</a:t>
            </a:r>
            <a:r>
              <a:rPr lang="de-DE" altLang="de-DE" sz="2400">
                <a:latin typeface="Courier New" pitchFamily="49" charset="0"/>
              </a:rPr>
              <a:t>(</a:t>
            </a:r>
            <a:r>
              <a:rPr lang="de-DE" altLang="de-DE" sz="2400"/>
              <a:t>&lt;parameter&gt;</a:t>
            </a:r>
            <a:r>
              <a:rPr lang="de-DE" altLang="de-DE" sz="2400">
                <a:latin typeface="Courier New" pitchFamily="49" charset="0"/>
              </a:rPr>
              <a:t>) {</a:t>
            </a:r>
            <a:br>
              <a:rPr lang="de-DE" altLang="de-DE" sz="2400">
                <a:latin typeface="Courier New" pitchFamily="49" charset="0"/>
              </a:rPr>
            </a:br>
            <a:r>
              <a:rPr lang="de-DE" altLang="de-DE" sz="2400">
                <a:latin typeface="Courier New" pitchFamily="49" charset="0"/>
              </a:rPr>
              <a:t>	</a:t>
            </a:r>
            <a:r>
              <a:rPr lang="de-DE" altLang="de-DE" sz="2400"/>
              <a:t>&lt;anweisung1&gt;</a:t>
            </a:r>
            <a:br>
              <a:rPr lang="de-DE" altLang="de-DE" sz="2400">
                <a:latin typeface="Courier New" pitchFamily="49" charset="0"/>
              </a:rPr>
            </a:br>
            <a:r>
              <a:rPr lang="de-DE" altLang="de-DE" sz="2400">
                <a:latin typeface="Courier New" pitchFamily="49" charset="0"/>
              </a:rPr>
              <a:t>	</a:t>
            </a:r>
            <a:r>
              <a:rPr lang="de-DE" altLang="de-DE" sz="2400"/>
              <a:t>&lt;anweisung2&gt;</a:t>
            </a:r>
            <a:br>
              <a:rPr lang="de-DE" altLang="de-DE" sz="2400">
                <a:latin typeface="Courier New" pitchFamily="49" charset="0"/>
              </a:rPr>
            </a:br>
            <a:r>
              <a:rPr lang="de-DE" altLang="de-DE" sz="2400">
                <a:latin typeface="Courier New" pitchFamily="49" charset="0"/>
              </a:rPr>
              <a:t>	</a:t>
            </a:r>
            <a:r>
              <a:rPr lang="de-DE" altLang="de-DE" sz="2400"/>
              <a:t>&lt;anweisung3&gt;</a:t>
            </a:r>
            <a:br>
              <a:rPr lang="de-DE" altLang="de-DE" sz="2400">
                <a:latin typeface="Courier New" pitchFamily="49" charset="0"/>
              </a:rPr>
            </a:br>
            <a:r>
              <a:rPr lang="de-DE" altLang="de-DE" sz="2400">
                <a:latin typeface="Courier New" pitchFamily="49" charset="0"/>
              </a:rPr>
              <a:t>	…</a:t>
            </a:r>
            <a:br>
              <a:rPr lang="de-DE" altLang="de-DE" sz="2400">
                <a:latin typeface="Courier New" pitchFamily="49" charset="0"/>
              </a:rPr>
            </a:br>
            <a:r>
              <a:rPr lang="de-DE" altLang="de-DE" sz="2400">
                <a:latin typeface="Courier New" pitchFamily="49" charset="0"/>
              </a:rPr>
              <a:t>	return </a:t>
            </a:r>
            <a:r>
              <a:rPr lang="de-DE" altLang="de-DE" sz="2400"/>
              <a:t>&lt;ergebnis&gt;</a:t>
            </a:r>
            <a:r>
              <a:rPr lang="de-DE" altLang="de-DE" sz="2400">
                <a:latin typeface="Courier New" pitchFamily="49" charset="0"/>
              </a:rPr>
              <a:t>;</a:t>
            </a:r>
            <a:br>
              <a:rPr lang="de-DE" altLang="de-DE" sz="2400">
                <a:latin typeface="Courier New" pitchFamily="49" charset="0"/>
              </a:rPr>
            </a:br>
            <a:r>
              <a:rPr lang="de-DE" altLang="de-DE" sz="2400">
                <a:latin typeface="Courier New" pitchFamily="49" charset="0"/>
              </a:rPr>
              <a:t>}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Zwei-Faktor-Authentifizierung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Öffnen Sie Ihre </a:t>
            </a:r>
            <a:r>
              <a:rPr lang="de-DE" altLang="de-DE" sz="2800" dirty="0" err="1"/>
              <a:t>GitHub</a:t>
            </a:r>
            <a:r>
              <a:rPr lang="de-DE" altLang="de-DE" sz="2800" dirty="0"/>
              <a:t>-Einstellungen über „Settings“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Wählen Sie im linken Menü „Security“ und dann…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„Set-</a:t>
            </a:r>
            <a:r>
              <a:rPr lang="de-DE" altLang="de-DE" sz="2800" dirty="0" err="1"/>
              <a:t>up</a:t>
            </a:r>
            <a:r>
              <a:rPr lang="de-DE" altLang="de-DE" sz="2800" dirty="0"/>
              <a:t> </a:t>
            </a:r>
            <a:r>
              <a:rPr lang="de-DE" altLang="de-DE" sz="2800" dirty="0" err="1"/>
              <a:t>two</a:t>
            </a:r>
            <a:r>
              <a:rPr lang="de-DE" altLang="de-DE" sz="2800" dirty="0"/>
              <a:t> </a:t>
            </a:r>
            <a:r>
              <a:rPr lang="de-DE" altLang="de-DE" sz="2800" dirty="0" err="1"/>
              <a:t>factor</a:t>
            </a:r>
            <a:r>
              <a:rPr lang="de-DE" altLang="de-DE" sz="2800" dirty="0"/>
              <a:t> </a:t>
            </a:r>
            <a:r>
              <a:rPr lang="de-DE" altLang="de-DE" sz="2800" dirty="0" err="1"/>
              <a:t>authentication</a:t>
            </a:r>
            <a:r>
              <a:rPr lang="de-DE" altLang="de-DE" sz="2800" dirty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Sie können via Google </a:t>
            </a:r>
            <a:r>
              <a:rPr lang="de-DE" altLang="de-DE" sz="2800" dirty="0" err="1"/>
              <a:t>Authenticator</a:t>
            </a:r>
            <a:r>
              <a:rPr lang="de-DE" altLang="de-DE" sz="2800" dirty="0"/>
              <a:t> App oder SMS…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…ihren Account vor Fremdzugriff schützen</a:t>
            </a:r>
            <a:endParaRPr lang="de-DE" altLang="de-DE" sz="26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6519" y="3707829"/>
            <a:ext cx="4437112" cy="298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017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1C81DEB-CCC5-4093-90B9-4080D69F00DF}" type="slidenum">
              <a:rPr lang="de-DE" altLang="de-DE"/>
              <a:pPr/>
              <a:t>30</a:t>
            </a:fld>
            <a:endParaRPr lang="de-DE" altLang="de-DE"/>
          </a:p>
        </p:txBody>
      </p:sp>
      <p:sp>
        <p:nvSpPr>
          <p:cNvPr id="5018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Statische Methoden schreiben (3)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6421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Der &lt;name&gt; einer Methode ist frei wählbar, er muss lediglich mit einem Buchstaben beginnen und darf keine Leerzeichen enthalten.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Der &lt;ergebnistyp&gt; einer Methode ist der Datentyp, den der Befehl als Ergebnis zurückliefert, z. B. </a:t>
            </a:r>
            <a:r>
              <a:rPr lang="de-DE" altLang="de-DE" sz="2600">
                <a:latin typeface="Courier New" pitchFamily="49" charset="0"/>
              </a:rPr>
              <a:t>double</a:t>
            </a:r>
            <a:r>
              <a:rPr lang="de-DE" altLang="de-DE" sz="2600"/>
              <a:t>. Soll eine Methode kein Ergebnis liefern, so ist hier das Schlüsselwort </a:t>
            </a:r>
            <a:r>
              <a:rPr lang="de-DE" altLang="de-DE" sz="2600">
                <a:latin typeface="Courier New" pitchFamily="49" charset="0"/>
              </a:rPr>
              <a:t>void</a:t>
            </a:r>
            <a:r>
              <a:rPr lang="de-DE" altLang="de-DE" sz="2600"/>
              <a:t> zu verwenden.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&lt;parameter&gt; ist eine Liste von Variablendefinitionen (jeweils mit einem Komma voneinander getrennt). Sie bestimmen, welche Werte eine Methode benötigt, um ausgeführt zu werden.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Mit </a:t>
            </a:r>
            <a:r>
              <a:rPr lang="de-DE" altLang="de-DE" sz="2600">
                <a:latin typeface="Courier New" pitchFamily="49" charset="0"/>
              </a:rPr>
              <a:t>return</a:t>
            </a:r>
            <a:r>
              <a:rPr lang="de-DE" altLang="de-DE" sz="2600"/>
              <a:t> wird ein Ergebnis zurückgeliefert. Es muss dem &lt;ergebnistyp&gt; entsprechen.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222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C047CC6-F374-4BD1-96A5-F2FFA299DBDC}" type="slidenum">
              <a:rPr lang="de-DE" altLang="de-DE"/>
              <a:pPr/>
              <a:t>31</a:t>
            </a:fld>
            <a:endParaRPr lang="de-DE" altLang="de-DE"/>
          </a:p>
        </p:txBody>
      </p:sp>
      <p:sp>
        <p:nvSpPr>
          <p:cNvPr id="5222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Statische Methoden schreiben (4)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Beispiel für eine Methode, die von zwei "double"-Werten immer den kleineren liefert: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public static double minimum(double a, double b)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double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if ( a &lt; b 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   min = a;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} else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   min = b;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}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   return min;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427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332812-634B-43FF-8E53-1A0C76445E87}" type="slidenum">
              <a:rPr lang="de-DE" altLang="de-DE"/>
              <a:pPr/>
              <a:t>32</a:t>
            </a:fld>
            <a:endParaRPr lang="de-DE" altLang="de-DE"/>
          </a:p>
        </p:txBody>
      </p:sp>
      <p:sp>
        <p:nvSpPr>
          <p:cNvPr id="5427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Statische Methoden schreiben (5)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02288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Eine Methode kann von fast überall verwendet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&lt;name&gt;( &lt;parameter&gt; );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Beispiel: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double rabatt = ...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>
                <a:latin typeface="Courier New" pitchFamily="49" charset="0"/>
              </a:rPr>
              <a:t>rabatt = minimum( 20, rabatt);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>
              <a:latin typeface="Courier New" pitchFamily="49" charset="0"/>
            </a:endParaRP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=&gt; Der Aufruf der Methode sorgt dafür, dass der in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Methode stehende Programmcode ausgeführt wird.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63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64A9EBC-9647-4DAF-A440-0287FDBC5E6A}" type="slidenum">
              <a:rPr lang="de-DE" altLang="de-DE"/>
              <a:pPr/>
              <a:t>33</a:t>
            </a:fld>
            <a:endParaRPr lang="de-DE" altLang="de-DE"/>
          </a:p>
        </p:txBody>
      </p:sp>
      <p:sp>
        <p:nvSpPr>
          <p:cNvPr id="563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Statische Methoden schreiben (6)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07853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Eine Methode kann nur genau einen Ergebnistyp haben.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Wird ein Ergebnistyp definiert, muss auch ein passender Wert zurückgegeben werden.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Die Ausführung einer Methode kann vorzeitig mit einer "return"-Anweisung abgebrochen werden.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Für jeden Parameter, den eine Methode erwartet, muss beim Aufruf auch ein passender Wert übergeben werden.</a:t>
            </a:r>
            <a:br>
              <a:rPr lang="de-DE" altLang="de-DE" sz="2600"/>
            </a:b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Bedenken Sie folgende Regel: "Variablen sind nur innerhalb der geschweiften Klammern gültig, in denen sie definiert wurden."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83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4AA74A2-F97F-4295-901E-F2E752F9A3B4}" type="slidenum">
              <a:rPr lang="de-DE" altLang="de-DE"/>
              <a:pPr/>
              <a:t>34</a:t>
            </a:fld>
            <a:endParaRPr lang="de-DE" altLang="de-DE"/>
          </a:p>
        </p:txBody>
      </p:sp>
      <p:sp>
        <p:nvSpPr>
          <p:cNvPr id="583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 (1a)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45163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/>
              <a:t>Schreiben Sie eine Methode </a:t>
            </a:r>
            <a:r>
              <a:rPr lang="de-DE" altLang="de-DE" sz="2600" dirty="0" err="1">
                <a:latin typeface="Courier New" pitchFamily="49" charset="0"/>
              </a:rPr>
              <a:t>bruchDarstellen</a:t>
            </a:r>
            <a:r>
              <a:rPr lang="de-DE" altLang="de-DE" sz="2600" dirty="0"/>
              <a:t>, die zwei Parameter vom Typ </a:t>
            </a:r>
            <a:r>
              <a:rPr lang="de-DE" altLang="de-DE" sz="2600" dirty="0" err="1">
                <a:latin typeface="Courier New" pitchFamily="49" charset="0"/>
              </a:rPr>
              <a:t>int</a:t>
            </a:r>
            <a:r>
              <a:rPr lang="de-DE" altLang="de-DE" sz="2600" dirty="0"/>
              <a:t> erwartet (</a:t>
            </a:r>
            <a:r>
              <a:rPr lang="de-DE" altLang="de-DE" sz="2600" dirty="0" err="1">
                <a:latin typeface="Courier New" pitchFamily="49" charset="0"/>
              </a:rPr>
              <a:t>zaehler</a:t>
            </a:r>
            <a:r>
              <a:rPr lang="de-DE" altLang="de-DE" sz="2600" dirty="0"/>
              <a:t> und </a:t>
            </a:r>
            <a:r>
              <a:rPr lang="de-DE" altLang="de-DE" sz="2600" dirty="0" err="1">
                <a:latin typeface="Courier New" pitchFamily="49" charset="0"/>
              </a:rPr>
              <a:t>nenner</a:t>
            </a:r>
            <a:r>
              <a:rPr lang="de-DE" altLang="de-DE" sz="2600" dirty="0"/>
              <a:t>) und kein Ergebnis liefert.</a:t>
            </a:r>
            <a:br>
              <a:rPr lang="de-DE" altLang="de-DE" sz="2600" dirty="0"/>
            </a:br>
            <a:endParaRPr lang="de-DE" altLang="de-DE" sz="26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/>
              <a:t>Diese Methode soll drei Zeilen auf der Konsole nach folgendem Muster ausgeben:</a:t>
            </a:r>
            <a:br>
              <a:rPr lang="de-DE" altLang="de-DE" sz="2600" dirty="0"/>
            </a:br>
            <a:br>
              <a:rPr lang="de-DE" altLang="de-DE" sz="2600" dirty="0"/>
            </a:br>
            <a:r>
              <a:rPr lang="de-DE" altLang="de-DE" sz="2600" dirty="0"/>
              <a:t>&lt;wert von </a:t>
            </a:r>
            <a:r>
              <a:rPr lang="de-DE" altLang="de-DE" sz="2600" dirty="0" err="1"/>
              <a:t>zaehler</a:t>
            </a:r>
            <a:r>
              <a:rPr lang="de-DE" altLang="de-DE" sz="2600" dirty="0"/>
              <a:t>&gt;</a:t>
            </a:r>
            <a:br>
              <a:rPr lang="de-DE" altLang="de-DE" sz="2600" dirty="0"/>
            </a:br>
            <a:r>
              <a:rPr lang="de-DE" altLang="de-DE" sz="2600" dirty="0"/>
              <a:t>--------------------------    =    &lt;kommazahl&gt;</a:t>
            </a:r>
            <a:br>
              <a:rPr lang="de-DE" altLang="de-DE" sz="2600" dirty="0"/>
            </a:br>
            <a:r>
              <a:rPr lang="de-DE" altLang="de-DE" sz="2600" dirty="0"/>
              <a:t>&lt;wert von </a:t>
            </a:r>
            <a:r>
              <a:rPr lang="de-DE" altLang="de-DE" sz="2600" dirty="0" err="1"/>
              <a:t>nenner</a:t>
            </a:r>
            <a:r>
              <a:rPr lang="de-DE" altLang="de-DE" sz="2600" dirty="0"/>
              <a:t>&gt;</a:t>
            </a:r>
            <a:br>
              <a:rPr lang="de-DE" altLang="de-DE" sz="2600" dirty="0"/>
            </a:br>
            <a:endParaRPr lang="de-DE" altLang="de-DE" sz="26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/>
              <a:t>Testen Sie die Methode, indem Sie sie mindestens dreimal verwenden.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dirty="0"/>
              <a:t>Bonus: Sorgen Sie für die richtige Länge des Bruchstrichs!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04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9A94E7B-86B3-44F6-94ED-3626399BD94E}" type="slidenum">
              <a:rPr lang="de-DE" altLang="de-DE"/>
              <a:pPr/>
              <a:t>35</a:t>
            </a:fld>
            <a:endParaRPr lang="de-DE" altLang="de-DE"/>
          </a:p>
        </p:txBody>
      </p:sp>
      <p:sp>
        <p:nvSpPr>
          <p:cNvPr id="604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 (1b)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097463"/>
          </a:xfrm>
        </p:spPr>
        <p:txBody>
          <a:bodyPr tIns="21168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Schreiben Sie ein Programm, welches näherungsweise 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"goldenen Schnitt" bestimmt. Dieser kann mit folgendem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Verfahren bestimmt werden: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Begonnen wird mit einem Bruch, bei dem Zähler und Nenner gleich 1 sind.</a:t>
            </a:r>
          </a:p>
          <a:p>
            <a:pPr marL="269875" indent="-269875" eaLnBrk="1">
              <a:spcAft>
                <a:spcPct val="0"/>
              </a:spcAft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Es wird ein neuer Bruch wie folgt ermittelt:</a:t>
            </a:r>
            <a:br>
              <a:rPr lang="de-DE" altLang="de-DE" sz="2400"/>
            </a:br>
            <a:br>
              <a:rPr lang="de-DE" altLang="de-DE" sz="2400"/>
            </a:br>
            <a:r>
              <a:rPr lang="de-DE" altLang="de-DE" sz="2400"/>
              <a:t>neuer Zaehler = alter Nenner</a:t>
            </a:r>
            <a:br>
              <a:rPr lang="de-DE" altLang="de-DE" sz="2400"/>
            </a:br>
            <a:r>
              <a:rPr lang="de-DE" altLang="de-DE" sz="2400"/>
              <a:t>neuer Nenner = alter Nenner + alter Zähler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Schritt 2 wird beliebig oft wiederholt, mit jeder Wiederholung wird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/>
              <a:t>das Ergebnis präziser.</a:t>
            </a: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>
              <a:hlinkClick r:id="rId3"/>
            </a:endParaRPr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hlinkClick r:id="rId3"/>
              </a:rPr>
              <a:t>https://github.com/nordakademie-einfuehrung-java/uebung_4_1</a:t>
            </a:r>
            <a:br>
              <a:rPr lang="de-DE" altLang="de-DE" sz="2400"/>
            </a:br>
            <a:endParaRPr lang="de-DE" altLang="de-DE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24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04485764-D6DB-4F5C-8BF5-E119C5896CDB}" type="slidenum">
              <a:rPr lang="de-DE" altLang="de-DE"/>
              <a:pPr/>
              <a:t>36</a:t>
            </a:fld>
            <a:endParaRPr lang="de-DE" altLang="de-DE"/>
          </a:p>
        </p:txBody>
      </p:sp>
      <p:sp>
        <p:nvSpPr>
          <p:cNvPr id="624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 (2a)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62499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Schreiben Sie eine Methode </a:t>
            </a:r>
            <a:r>
              <a:rPr lang="de-DE" altLang="de-DE" sz="2600">
                <a:latin typeface="Courier New" pitchFamily="49" charset="0"/>
              </a:rPr>
              <a:t>isPrimzahl</a:t>
            </a:r>
            <a:r>
              <a:rPr lang="de-DE" altLang="de-DE" sz="2600"/>
              <a:t>, die einen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Parameter vom Typ </a:t>
            </a:r>
            <a:r>
              <a:rPr lang="de-DE" altLang="de-DE" sz="2600">
                <a:latin typeface="Courier New" pitchFamily="49" charset="0"/>
              </a:rPr>
              <a:t>int</a:t>
            </a:r>
            <a:r>
              <a:rPr lang="de-DE" altLang="de-DE" sz="2600"/>
              <a:t> erwartet (</a:t>
            </a:r>
            <a:r>
              <a:rPr lang="de-DE" altLang="de-DE" sz="2600">
                <a:latin typeface="Courier New" pitchFamily="49" charset="0"/>
              </a:rPr>
              <a:t>testzahl</a:t>
            </a:r>
            <a:r>
              <a:rPr lang="de-DE" altLang="de-DE" sz="2600"/>
              <a:t>) und als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Ergebnis einen </a:t>
            </a:r>
            <a:r>
              <a:rPr lang="de-DE" altLang="de-DE" sz="2600">
                <a:latin typeface="Courier New" pitchFamily="49" charset="0"/>
              </a:rPr>
              <a:t>boolean</a:t>
            </a:r>
            <a:r>
              <a:rPr lang="de-DE" altLang="de-DE" sz="260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Diese Methode soll </a:t>
            </a:r>
            <a:r>
              <a:rPr lang="de-DE" altLang="de-DE" sz="2600">
                <a:latin typeface="Courier New" pitchFamily="49" charset="0"/>
              </a:rPr>
              <a:t>true</a:t>
            </a:r>
            <a:r>
              <a:rPr lang="de-DE" altLang="de-DE" sz="2600"/>
              <a:t> liefern, wenn die übergebene Zahl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eine Primzahl ist, sonst </a:t>
            </a:r>
            <a:r>
              <a:rPr lang="de-DE" altLang="de-DE" sz="2600">
                <a:latin typeface="Courier New" pitchFamily="49" charset="0"/>
              </a:rPr>
              <a:t>false</a:t>
            </a:r>
            <a:r>
              <a:rPr lang="de-DE" altLang="de-DE" sz="260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Tipp: Sie müssen für jede Zahl n zwischen </a:t>
            </a:r>
            <a:r>
              <a:rPr lang="de-DE" altLang="de-DE" sz="2600">
                <a:latin typeface="Courier New" pitchFamily="49" charset="0"/>
              </a:rPr>
              <a:t>2</a:t>
            </a:r>
            <a:r>
              <a:rPr lang="de-DE" altLang="de-DE" sz="2600"/>
              <a:t> und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testZahl-1</a:t>
            </a:r>
            <a:r>
              <a:rPr lang="de-DE" altLang="de-DE" sz="2600"/>
              <a:t> dahingehend prüfen, ob </a:t>
            </a:r>
            <a:r>
              <a:rPr lang="de-DE" altLang="de-DE" sz="2600">
                <a:latin typeface="Courier New" pitchFamily="49" charset="0"/>
              </a:rPr>
              <a:t>testZahl</a:t>
            </a:r>
            <a:r>
              <a:rPr lang="de-DE" altLang="de-DE" sz="2600"/>
              <a:t> durch </a:t>
            </a:r>
            <a:r>
              <a:rPr lang="de-DE" altLang="de-DE" sz="2600">
                <a:latin typeface="Courier New" pitchFamily="49" charset="0"/>
              </a:rPr>
              <a:t>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teilbar ist.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Tipp: Für die Prüfung "ist teilbar" eignet sich der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Restberechnungs-Operator </a:t>
            </a:r>
            <a:r>
              <a:rPr lang="de-DE" altLang="de-DE" sz="2600">
                <a:latin typeface="Courier New" pitchFamily="49" charset="0"/>
              </a:rPr>
              <a:t>%</a:t>
            </a:r>
            <a:r>
              <a:rPr lang="de-DE" altLang="de-DE" sz="2600"/>
              <a:t>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45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31A13F4-9B9A-4D90-82A7-6C8607A4D4FE}" type="slidenum">
              <a:rPr lang="de-DE" altLang="de-DE"/>
              <a:pPr/>
              <a:t>37</a:t>
            </a:fld>
            <a:endParaRPr lang="de-DE" altLang="de-DE"/>
          </a:p>
        </p:txBody>
      </p:sp>
      <p:sp>
        <p:nvSpPr>
          <p:cNvPr id="645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 (2b)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Schreiben Sie ein Programm, welches jede Zahl zwischen 2 und 10000 dahingehend prüft, ob sie eine Primzahl ist, und das Ergebnis für jede Zahl anzeigt.</a:t>
            </a:r>
            <a:br>
              <a:rPr lang="de-DE" altLang="de-DE" sz="2800"/>
            </a:b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Verwenden Sie dazu die Methode aus dem vorangegangenen Übungsteil.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Geben Sie am Ende zusätzlich aus, wieviele Primzahlen gefunden wurden und welchen Anteil in Prozent sie an den getesteten Zahlen haben.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65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02059BA-2ADC-4C79-9297-ACD4A34A9FFD}" type="slidenum">
              <a:rPr lang="de-DE" altLang="de-DE"/>
              <a:pPr/>
              <a:t>38</a:t>
            </a:fld>
            <a:endParaRPr lang="de-DE" altLang="de-DE"/>
          </a:p>
        </p:txBody>
      </p:sp>
      <p:sp>
        <p:nvSpPr>
          <p:cNvPr id="665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Übung (2c)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13375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Schreiben Sie eine Methode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ermittleAnzahlPrimzahlen</a:t>
            </a:r>
            <a:r>
              <a:rPr lang="de-DE" altLang="de-DE" sz="2600"/>
              <a:t>, welche zwei Parameter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vom Typ </a:t>
            </a:r>
            <a:r>
              <a:rPr lang="de-DE" altLang="de-DE" sz="2600">
                <a:latin typeface="Courier New" pitchFamily="49" charset="0"/>
              </a:rPr>
              <a:t>int</a:t>
            </a:r>
            <a:r>
              <a:rPr lang="de-DE" altLang="de-DE" sz="2600"/>
              <a:t> übergeben bekommt (</a:t>
            </a:r>
            <a:r>
              <a:rPr lang="de-DE" altLang="de-DE" sz="2600">
                <a:latin typeface="Courier New" pitchFamily="49" charset="0"/>
              </a:rPr>
              <a:t>von</a:t>
            </a:r>
            <a:r>
              <a:rPr lang="de-DE" altLang="de-DE" sz="2600"/>
              <a:t> und </a:t>
            </a:r>
            <a:r>
              <a:rPr lang="de-DE" altLang="de-DE" sz="2600">
                <a:latin typeface="Courier New" pitchFamily="49" charset="0"/>
              </a:rPr>
              <a:t>bis</a:t>
            </a:r>
            <a:r>
              <a:rPr lang="de-DE" altLang="de-DE" sz="2600"/>
              <a:t>) und einen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int</a:t>
            </a:r>
            <a:r>
              <a:rPr lang="de-DE" altLang="de-DE" sz="2600"/>
              <a:t> zurückliefert.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Diese Methode soll zählen, wieviele Primzahlen es zwischen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>
                <a:latin typeface="Courier New" pitchFamily="49" charset="0"/>
              </a:rPr>
              <a:t>von</a:t>
            </a:r>
            <a:r>
              <a:rPr lang="de-DE" altLang="de-DE" sz="2600"/>
              <a:t> und </a:t>
            </a:r>
            <a:r>
              <a:rPr lang="de-DE" altLang="de-DE" sz="2600">
                <a:latin typeface="Courier New" pitchFamily="49" charset="0"/>
              </a:rPr>
              <a:t>bis</a:t>
            </a:r>
            <a:r>
              <a:rPr lang="de-DE" altLang="de-DE" sz="2600"/>
              <a:t> gibt, und das Ergebnis zurückliefern.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 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Wenn dies funktionert, erweitern Sie das Programm, so dass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es jeweils 10 Zahlenblöcke mit jeweils 1000 Zahlen (von 1 bis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1000, 1001 bis 2000 usw.) dahingehend prüft, wieviele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/>
              <a:t>Primzahlen in dem jeweiligen Block existieren.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>
                <a:hlinkClick r:id="rId3"/>
              </a:rPr>
              <a:t>https://github.com/nordakademie-einfuehrung-java/uebung_4_2</a:t>
            </a:r>
            <a:endParaRPr lang="de-DE" altLang="de-DE" sz="26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686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8D62FDC-30DA-4EEA-8316-FA92B5734784}" type="slidenum">
              <a:rPr lang="de-DE" altLang="de-DE"/>
              <a:pPr/>
              <a:t>39</a:t>
            </a:fld>
            <a:endParaRPr lang="de-DE" altLang="de-DE"/>
          </a:p>
        </p:txBody>
      </p:sp>
      <p:sp>
        <p:nvSpPr>
          <p:cNvPr id="686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80963"/>
            <a:ext cx="9070975" cy="1701800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Zusammenfassung:</a:t>
            </a:r>
            <a:br>
              <a:rPr lang="de-DE" altLang="de-DE" sz="4000">
                <a:solidFill>
                  <a:srgbClr val="FFFFFF"/>
                </a:solidFill>
              </a:rPr>
            </a:br>
            <a:r>
              <a:rPr lang="de-DE" altLang="de-DE" sz="4000">
                <a:solidFill>
                  <a:srgbClr val="FFFFFF"/>
                </a:solidFill>
              </a:rPr>
              <a:t>Was haben wir gelernt?</a:t>
            </a:r>
            <a:br>
              <a:rPr lang="de-DE" altLang="de-DE" sz="4000">
                <a:solidFill>
                  <a:srgbClr val="FFFFFF"/>
                </a:solidFill>
              </a:rPr>
            </a:br>
            <a:endParaRPr lang="de-DE" altLang="de-DE" sz="4000">
              <a:solidFill>
                <a:srgbClr val="FFFFFF"/>
              </a:solidFill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switch-case-Anweisungen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Programmieren mit Programmschleifen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Schreiben eigener Methoden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Benachrichtigungen einstellen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Öffnen Sie Ihre </a:t>
            </a:r>
            <a:r>
              <a:rPr lang="de-DE" altLang="de-DE" sz="2800" dirty="0" err="1"/>
              <a:t>GitHub</a:t>
            </a:r>
            <a:r>
              <a:rPr lang="de-DE" altLang="de-DE" sz="2800" dirty="0"/>
              <a:t>-Einstellungen über „Settings“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Wählen Sie im linken Menü „</a:t>
            </a:r>
            <a:r>
              <a:rPr lang="de-DE" altLang="de-DE" sz="2800" dirty="0" err="1"/>
              <a:t>Notifications</a:t>
            </a:r>
            <a:r>
              <a:rPr lang="de-DE" altLang="de-DE" sz="2800" dirty="0"/>
              <a:t>“ aus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Hier können Sie steuern, wann Sie Nachrichten bekommen möchten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per Email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per Web-Oberfläche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48224" y="3011760"/>
            <a:ext cx="5019887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06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78C2654-2569-46E3-973E-6CF51F9A4ABD}" type="slidenum">
              <a:rPr lang="de-DE" altLang="de-DE"/>
              <a:pPr/>
              <a:t>40</a:t>
            </a:fld>
            <a:endParaRPr lang="de-DE" altLang="de-DE"/>
          </a:p>
        </p:txBody>
      </p:sp>
      <p:sp>
        <p:nvSpPr>
          <p:cNvPr id="706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Nächste Woche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Keine neuen Inhalte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Übungsaufgaben zum bisherigen Inhalt (Kapitel 1-4)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Übernächste Woche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Array-Datentypen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Einführung in die Objektorientierung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Mitkriegen was auf </a:t>
            </a:r>
            <a:r>
              <a:rPr lang="de-DE" altLang="de-DE" sz="4000" dirty="0" err="1">
                <a:solidFill>
                  <a:srgbClr val="FFFFFF"/>
                </a:solidFill>
              </a:rPr>
              <a:t>GitHub</a:t>
            </a:r>
            <a:r>
              <a:rPr lang="de-DE" altLang="de-DE" sz="4000" dirty="0">
                <a:solidFill>
                  <a:srgbClr val="FFFFFF"/>
                </a:solidFill>
              </a:rPr>
              <a:t> passiert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5255567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Wenn Sie über Aktivitäten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ihrer Kommilitonen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ihres Dozenten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dirty="0"/>
              <a:t>auf für Sie relevanten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	auf dem Laufenden bleiben möchten, können Sie dies über das Dashboard tun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Das Dashboard sehen Sie bei Aufruf von </a:t>
            </a:r>
            <a:r>
              <a:rPr lang="de-DE" altLang="de-DE" sz="2800" dirty="0">
                <a:hlinkClick r:id="rId3"/>
              </a:rPr>
              <a:t>http://github.com</a:t>
            </a:r>
            <a:r>
              <a:rPr lang="de-DE" altLang="de-DE" sz="2800" dirty="0"/>
              <a:t> in angemeldetem Zustand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392" y="1547589"/>
            <a:ext cx="4042921" cy="3456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Übung: </a:t>
            </a:r>
            <a:r>
              <a:rPr lang="de-DE" altLang="de-DE" sz="4000" dirty="0" err="1">
                <a:solidFill>
                  <a:srgbClr val="FFFFFF"/>
                </a:solidFill>
              </a:rPr>
              <a:t>GitHub</a:t>
            </a:r>
            <a:r>
              <a:rPr lang="de-DE" altLang="de-DE" sz="4000" dirty="0">
                <a:solidFill>
                  <a:srgbClr val="FFFFFF"/>
                </a:solidFill>
              </a:rPr>
              <a:t>-Stalking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1991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Besuchen Sie das Profil des Dozenten unter </a:t>
            </a:r>
            <a:r>
              <a:rPr lang="de-DE" altLang="de-DE" sz="2800" dirty="0">
                <a:hlinkClick r:id="rId3"/>
              </a:rPr>
              <a:t>http://github.com/bkimminich</a:t>
            </a:r>
            <a:r>
              <a:rPr lang="de-DE" altLang="de-DE" sz="2800" dirty="0"/>
              <a:t> und Klicken Sie „Follow“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Das gleiche können Sie beliebig bei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Ihren Kommilitonen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dirty="0"/>
              <a:t>oder auch bei wildfremden Menschen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	tun, so wie Sie das von </a:t>
            </a:r>
            <a:r>
              <a:rPr lang="de-DE" altLang="de-DE" sz="2800" dirty="0" err="1"/>
              <a:t>Facebook</a:t>
            </a:r>
            <a:r>
              <a:rPr lang="de-DE" altLang="de-DE" sz="2800" dirty="0"/>
              <a:t> gewohnt sind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Aktionen auf öffentlichen </a:t>
            </a:r>
            <a:r>
              <a:rPr lang="de-DE" altLang="de-DE" sz="2800" dirty="0" err="1"/>
              <a:t>Repositories</a:t>
            </a:r>
            <a:r>
              <a:rPr lang="de-DE" altLang="de-DE" sz="2800" dirty="0"/>
              <a:t> der User, denen Sie folgen, werden von nun an auf Ihrem Dashboard dargestellt, z.B.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Erstellen von </a:t>
            </a:r>
            <a:r>
              <a:rPr lang="de-DE" altLang="de-DE" sz="2000" dirty="0" err="1"/>
              <a:t>Repositories</a:t>
            </a:r>
            <a:endParaRPr lang="de-DE" altLang="de-DE" sz="2000" dirty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Forken von </a:t>
            </a:r>
            <a:r>
              <a:rPr lang="de-DE" altLang="de-DE" sz="2000" dirty="0" err="1"/>
              <a:t>Repositories</a:t>
            </a:r>
            <a:endParaRPr lang="de-DE" altLang="de-DE" sz="2000" dirty="0"/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dirty="0"/>
              <a:t>Stern für Repository vergeben</a:t>
            </a:r>
          </a:p>
          <a:p>
            <a:pPr marL="269875" indent="-269875" eaLnBrk="1">
              <a:spcAft>
                <a:spcPct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8746" y="1885316"/>
            <a:ext cx="1440160" cy="66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dirty="0">
                <a:solidFill>
                  <a:srgbClr val="FFFFFF"/>
                </a:solidFill>
              </a:rPr>
              <a:t>Übung: Glanzvolle </a:t>
            </a:r>
            <a:r>
              <a:rPr lang="de-DE" altLang="de-DE" sz="4000" dirty="0" err="1">
                <a:solidFill>
                  <a:srgbClr val="FFFFFF"/>
                </a:solidFill>
              </a:rPr>
              <a:t>GitHub</a:t>
            </a:r>
            <a:r>
              <a:rPr lang="de-DE" altLang="de-DE" sz="4000" dirty="0">
                <a:solidFill>
                  <a:srgbClr val="FFFFFF"/>
                </a:solidFill>
              </a:rPr>
              <a:t>-Sternchen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1991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Besuchen Sie ein für Sie interessantes Repository, z.B. </a:t>
            </a:r>
            <a:r>
              <a:rPr lang="de-DE" altLang="de-DE" sz="2000" dirty="0">
                <a:hlinkClick r:id="rId3"/>
              </a:rPr>
              <a:t>https://github.com/nordakademie-einfuehrung-java/vorlesungsskript</a:t>
            </a:r>
            <a:r>
              <a:rPr lang="de-DE" altLang="de-DE" sz="2800" dirty="0"/>
              <a:t> und lassen Sie sich über dortige Aktivitäten in wählbarer Häufigkeit informieren über „Watch/</a:t>
            </a:r>
            <a:r>
              <a:rPr lang="de-DE" altLang="de-DE" sz="2800" dirty="0" err="1"/>
              <a:t>Unwatch</a:t>
            </a:r>
            <a:r>
              <a:rPr lang="de-DE" altLang="de-DE" sz="2800" dirty="0"/>
              <a:t>“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dirty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dirty="0"/>
              <a:t>Finden Sie ein Repository besonders toll, oder wollen es sich für später „merken“, können Sie es mit einem Sternchen versehen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2735" y="3295659"/>
            <a:ext cx="293370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76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B655B64-C070-406E-9773-7E632624B8A1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Kapitel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switch-case-Anweisung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Programmschleifen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/>
              <a:t>eigene Methoden schreiben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de-DE" altLang="de-DE">
                <a:latin typeface="Arial" charset="0"/>
                <a:ea typeface="Microsoft YaHei" charset="-122"/>
              </a:rPr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66A8C37-9472-440A-B4DC-8A7573BAD4F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>
                <a:solidFill>
                  <a:srgbClr val="FFFFFF"/>
                </a:solidFill>
              </a:rPr>
              <a:t>switch-case-Anweisung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5213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switch-case-Anweisung soll stark verschachtelte </a:t>
            </a:r>
            <a:br>
              <a:rPr lang="de-DE" altLang="de-DE" sz="2800"/>
            </a:br>
            <a:r>
              <a:rPr lang="de-DE" altLang="de-DE" sz="2800"/>
              <a:t>if-Anweisungen vereinfachen.</a:t>
            </a:r>
            <a:br>
              <a:rPr lang="de-DE" altLang="de-DE" sz="2800"/>
            </a:br>
            <a:r>
              <a:rPr lang="de-DE" altLang="de-DE" sz="280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/>
              <a:t>Die Vereinfachung hat jedoch zur Folge, dass sie auch nur auf sehr einfache Probleme anwendbar ist:</a:t>
            </a:r>
            <a:br>
              <a:rPr lang="de-DE" altLang="de-DE" sz="2800"/>
            </a:br>
            <a:br>
              <a:rPr lang="de-DE" altLang="de-DE" sz="2800"/>
            </a:br>
            <a:r>
              <a:rPr lang="de-DE" altLang="de-DE" sz="2600"/>
              <a:t>switch-case unterliegt erheblichen Einschränkungen gegenüber verschachtelten if-Anweisungen.</a:t>
            </a:r>
            <a:br>
              <a:rPr lang="de-DE" altLang="de-DE" sz="2600"/>
            </a:br>
            <a:br>
              <a:rPr lang="de-DE" altLang="de-DE" sz="2600"/>
            </a:br>
            <a:r>
              <a:rPr lang="de-DE" altLang="de-DE" sz="2600"/>
              <a:t>Jedes switch-case kann immer durch entsprechende </a:t>
            </a:r>
            <a:br>
              <a:rPr lang="de-DE" altLang="de-DE" sz="2600"/>
            </a:br>
            <a:r>
              <a:rPr lang="de-DE" altLang="de-DE" sz="2600"/>
              <a:t>if-Anweisungen ersetzt werden, umgekehrt jedoch nicht.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1822</Words>
  <Application>Microsoft Office PowerPoint</Application>
  <PresentationFormat>Benutzerdefiniert</PresentationFormat>
  <Paragraphs>459</Paragraphs>
  <Slides>40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Microsoft YaHei</vt:lpstr>
      <vt:lpstr>Arial</vt:lpstr>
      <vt:lpstr>Courier New</vt:lpstr>
      <vt:lpstr>Times New Roman</vt:lpstr>
      <vt:lpstr>Wingdings</vt:lpstr>
      <vt:lpstr>Office Theme</vt:lpstr>
      <vt:lpstr> </vt:lpstr>
      <vt:lpstr>Feintuning Ihres GitHub-Accounts</vt:lpstr>
      <vt:lpstr>Zwei-Faktor-Authentifizierung</vt:lpstr>
      <vt:lpstr>Benachrichtigungen einstellen</vt:lpstr>
      <vt:lpstr>Mitkriegen was auf GitHub passiert</vt:lpstr>
      <vt:lpstr>Übung: GitHub-Stalking</vt:lpstr>
      <vt:lpstr>Übung: Glanzvolle GitHub-Sternchen</vt:lpstr>
      <vt:lpstr>Kapitel 4</vt:lpstr>
      <vt:lpstr>switch-case-Anweisung (1)</vt:lpstr>
      <vt:lpstr>switch-case-Anweisung (2)</vt:lpstr>
      <vt:lpstr>switch-case-Anweisung (3)</vt:lpstr>
      <vt:lpstr>switch-case-Anweisung (4)</vt:lpstr>
      <vt:lpstr>"if" und "switch-case"</vt:lpstr>
      <vt:lpstr>Programmschleifen (1)</vt:lpstr>
      <vt:lpstr>Programmschleifen (2)</vt:lpstr>
      <vt:lpstr>Programmschleifen (3)</vt:lpstr>
      <vt:lpstr>Programmschleifen (4)</vt:lpstr>
      <vt:lpstr>while-Schleife</vt:lpstr>
      <vt:lpstr>do-while-Schleife</vt:lpstr>
      <vt:lpstr>Vergleich while- und do-while-Schleife</vt:lpstr>
      <vt:lpstr>for-Schleife (1)</vt:lpstr>
      <vt:lpstr>for-Schleife (2)</vt:lpstr>
      <vt:lpstr>for-Schleife (3)</vt:lpstr>
      <vt:lpstr>for-Schleife (4)</vt:lpstr>
      <vt:lpstr>Häufige Fehlerquelle:  Endlosschleifen</vt:lpstr>
      <vt:lpstr>Schachteln von Schleifen</vt:lpstr>
      <vt:lpstr>Übung zu Schleifen</vt:lpstr>
      <vt:lpstr>Statische Methoden schreiben (1)</vt:lpstr>
      <vt:lpstr>Statische Methoden schreiben (2)</vt:lpstr>
      <vt:lpstr>Statische Methoden schreiben (3)</vt:lpstr>
      <vt:lpstr>Statische Methoden schreiben (4)</vt:lpstr>
      <vt:lpstr>Statische Methoden schreiben (5)</vt:lpstr>
      <vt:lpstr>Statische Methoden schreiben (6)</vt:lpstr>
      <vt:lpstr>Übung (1a)</vt:lpstr>
      <vt:lpstr>Übung (1b)</vt:lpstr>
      <vt:lpstr>Übung (2a)</vt:lpstr>
      <vt:lpstr>Übung (2b)</vt:lpstr>
      <vt:lpstr>Übung (2c)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 Kimminich</cp:lastModifiedBy>
  <cp:revision>248</cp:revision>
  <cp:lastPrinted>2011-10-12T19:45:03Z</cp:lastPrinted>
  <dcterms:created xsi:type="dcterms:W3CDTF">2011-10-12T19:23:47Z</dcterms:created>
  <dcterms:modified xsi:type="dcterms:W3CDTF">2016-11-01T08:03:33Z</dcterms:modified>
</cp:coreProperties>
</file>