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6"/>
  </p:notesMasterIdLst>
  <p:sldIdLst>
    <p:sldId id="256" r:id="rId2"/>
    <p:sldId id="299" r:id="rId3"/>
    <p:sldId id="300" r:id="rId4"/>
    <p:sldId id="296" r:id="rId5"/>
    <p:sldId id="297"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x="10080625" cy="7559675"/>
  <p:notesSz cx="7559675" cy="10691813"/>
  <p:defaultTextStyle>
    <a:defPPr>
      <a:defRPr lang="en-GB"/>
    </a:defPPr>
    <a:lvl1pPr algn="l" defTabSz="449263" rtl="0" eaLnBrk="0" fontAlgn="base" hangingPunct="0">
      <a:spcBef>
        <a:spcPct val="0"/>
      </a:spcBef>
      <a:spcAft>
        <a:spcPct val="0"/>
      </a:spcAft>
      <a:defRPr kern="1200">
        <a:solidFill>
          <a:schemeClr val="tx1"/>
        </a:solidFill>
        <a:latin typeface="Arial" charset="0"/>
        <a:ea typeface="Microsoft YaHei" charset="-122"/>
        <a:cs typeface="+mn-cs"/>
      </a:defRPr>
    </a:lvl1pPr>
    <a:lvl2pPr marL="742950" indent="-285750" algn="l" defTabSz="449263" rtl="0" eaLnBrk="0" fontAlgn="base" hangingPunct="0">
      <a:spcBef>
        <a:spcPct val="0"/>
      </a:spcBef>
      <a:spcAft>
        <a:spcPct val="0"/>
      </a:spcAft>
      <a:defRPr kern="1200">
        <a:solidFill>
          <a:schemeClr val="tx1"/>
        </a:solidFill>
        <a:latin typeface="Arial" charset="0"/>
        <a:ea typeface="Microsoft YaHei" charset="-122"/>
        <a:cs typeface="+mn-cs"/>
      </a:defRPr>
    </a:lvl2pPr>
    <a:lvl3pPr marL="1143000" indent="-228600" algn="l" defTabSz="449263" rtl="0" eaLnBrk="0" fontAlgn="base" hangingPunct="0">
      <a:spcBef>
        <a:spcPct val="0"/>
      </a:spcBef>
      <a:spcAft>
        <a:spcPct val="0"/>
      </a:spcAft>
      <a:defRPr kern="1200">
        <a:solidFill>
          <a:schemeClr val="tx1"/>
        </a:solidFill>
        <a:latin typeface="Arial" charset="0"/>
        <a:ea typeface="Microsoft YaHei" charset="-122"/>
        <a:cs typeface="+mn-cs"/>
      </a:defRPr>
    </a:lvl3pPr>
    <a:lvl4pPr marL="1600200" indent="-228600" algn="l" defTabSz="449263" rtl="0" eaLnBrk="0" fontAlgn="base" hangingPunct="0">
      <a:spcBef>
        <a:spcPct val="0"/>
      </a:spcBef>
      <a:spcAft>
        <a:spcPct val="0"/>
      </a:spcAft>
      <a:defRPr kern="1200">
        <a:solidFill>
          <a:schemeClr val="tx1"/>
        </a:solidFill>
        <a:latin typeface="Arial" charset="0"/>
        <a:ea typeface="Microsoft YaHei" charset="-122"/>
        <a:cs typeface="+mn-cs"/>
      </a:defRPr>
    </a:lvl4pPr>
    <a:lvl5pPr marL="2057400" indent="-228600" algn="l" defTabSz="449263" rtl="0" eaLnBrk="0" fontAlgn="base" hangingPunct="0">
      <a:spcBef>
        <a:spcPct val="0"/>
      </a:spcBef>
      <a:spcAft>
        <a:spcPct val="0"/>
      </a:spcAft>
      <a:defRPr kern="1200">
        <a:solidFill>
          <a:schemeClr val="tx1"/>
        </a:solidFill>
        <a:latin typeface="Arial" charset="0"/>
        <a:ea typeface="Microsoft YaHei" charset="-122"/>
        <a:cs typeface="+mn-cs"/>
      </a:defRPr>
    </a:lvl5pPr>
    <a:lvl6pPr marL="2286000" algn="l" defTabSz="914400" rtl="0" eaLnBrk="1" latinLnBrk="0" hangingPunct="1">
      <a:defRPr kern="1200">
        <a:solidFill>
          <a:schemeClr val="tx1"/>
        </a:solidFill>
        <a:latin typeface="Arial" charset="0"/>
        <a:ea typeface="Microsoft YaHei" charset="-122"/>
        <a:cs typeface="+mn-cs"/>
      </a:defRPr>
    </a:lvl6pPr>
    <a:lvl7pPr marL="2743200" algn="l" defTabSz="914400" rtl="0" eaLnBrk="1" latinLnBrk="0" hangingPunct="1">
      <a:defRPr kern="1200">
        <a:solidFill>
          <a:schemeClr val="tx1"/>
        </a:solidFill>
        <a:latin typeface="Arial" charset="0"/>
        <a:ea typeface="Microsoft YaHei" charset="-122"/>
        <a:cs typeface="+mn-cs"/>
      </a:defRPr>
    </a:lvl7pPr>
    <a:lvl8pPr marL="3200400" algn="l" defTabSz="914400" rtl="0" eaLnBrk="1" latinLnBrk="0" hangingPunct="1">
      <a:defRPr kern="1200">
        <a:solidFill>
          <a:schemeClr val="tx1"/>
        </a:solidFill>
        <a:latin typeface="Arial" charset="0"/>
        <a:ea typeface="Microsoft YaHei" charset="-122"/>
        <a:cs typeface="+mn-cs"/>
      </a:defRPr>
    </a:lvl8pPr>
    <a:lvl9pPr marL="3657600" algn="l" defTabSz="914400" rtl="0" eaLnBrk="1" latinLnBrk="0" hangingPunct="1">
      <a:defRPr kern="1200">
        <a:solidFill>
          <a:schemeClr val="tx1"/>
        </a:solidFill>
        <a:latin typeface="Arial" charset="0"/>
        <a:ea typeface="Microsoft YaHei"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302" y="-10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sldImg"/>
          </p:nvPr>
        </p:nvSpPr>
        <p:spPr bwMode="auto">
          <a:xfrm>
            <a:off x="1106488" y="812800"/>
            <a:ext cx="5343525" cy="4006850"/>
          </a:xfrm>
          <a:prstGeom prst="rect">
            <a:avLst/>
          </a:prstGeom>
          <a:noFill/>
          <a:ln w="9525">
            <a:noFill/>
            <a:round/>
            <a:headEnd/>
            <a:tailEnd/>
          </a:ln>
        </p:spPr>
      </p:sp>
      <p:sp>
        <p:nvSpPr>
          <p:cNvPr id="2"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de-DE" noProof="0"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Microsoft YaHei" charset="-122"/>
              </a:defRPr>
            </a:lvl1pPr>
          </a:lstStyle>
          <a:p>
            <a:pPr>
              <a:defRPr/>
            </a:pPr>
            <a:endParaRPr lang="de-DE"/>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Microsoft YaHei" charset="-122"/>
              </a:defRPr>
            </a:lvl1pPr>
          </a:lstStyle>
          <a:p>
            <a:pPr>
              <a:defRPr/>
            </a:pPr>
            <a:endParaRPr lang="de-DE"/>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Microsoft YaHei" charset="-122"/>
              </a:defRPr>
            </a:lvl1pPr>
          </a:lstStyle>
          <a:p>
            <a:pPr>
              <a:defRPr/>
            </a:pPr>
            <a:endParaRPr lang="de-DE"/>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defRPr>
            </a:lvl1pPr>
          </a:lstStyle>
          <a:p>
            <a:fld id="{11F16F69-575C-4454-AB70-B2CD3EC18F95}" type="slidenum">
              <a:rPr lang="de-DE" altLang="de-DE"/>
              <a:pPr/>
              <a:t>‹Nr.›</a:t>
            </a:fld>
            <a:endParaRPr lang="de-DE" altLang="de-DE"/>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625F46DA-E672-4EB9-A793-2B5C1516607C}" type="slidenum">
              <a:rPr lang="de-DE" altLang="de-DE"/>
              <a:pPr/>
              <a:t>1</a:t>
            </a:fld>
            <a:endParaRPr lang="de-DE" altLang="de-DE"/>
          </a:p>
        </p:txBody>
      </p:sp>
      <p:sp>
        <p:nvSpPr>
          <p:cNvPr id="4099"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100"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a:spLocks noGrp="1" noChangeArrowheads="1"/>
          </p:cNvSpPr>
          <p:nvPr>
            <p:ph type="sldNum" sz="quarter"/>
          </p:nvPr>
        </p:nvSpPr>
        <p:spPr>
          <a:noFill/>
        </p:spPr>
        <p:txBody>
          <a:bodyPr/>
          <a:lstStyle/>
          <a:p>
            <a:fld id="{1363D69D-F808-405B-B6EB-DEA9D0B38ED5}" type="slidenum">
              <a:rPr lang="de-DE" altLang="de-DE"/>
              <a:pPr/>
              <a:t>10</a:t>
            </a:fld>
            <a:endParaRPr lang="de-DE" altLang="de-DE"/>
          </a:p>
        </p:txBody>
      </p:sp>
      <p:sp>
        <p:nvSpPr>
          <p:cNvPr id="22531"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2532"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p:cNvSpPr>
            <a:spLocks noGrp="1" noChangeArrowheads="1"/>
          </p:cNvSpPr>
          <p:nvPr>
            <p:ph type="sldNum" sz="quarter"/>
          </p:nvPr>
        </p:nvSpPr>
        <p:spPr>
          <a:noFill/>
        </p:spPr>
        <p:txBody>
          <a:bodyPr/>
          <a:lstStyle/>
          <a:p>
            <a:fld id="{B8E18658-4E9F-43AE-A1EA-7AC4F149A4C7}" type="slidenum">
              <a:rPr lang="de-DE" altLang="de-DE"/>
              <a:pPr/>
              <a:t>11</a:t>
            </a:fld>
            <a:endParaRPr lang="de-DE" altLang="de-DE"/>
          </a:p>
        </p:txBody>
      </p:sp>
      <p:sp>
        <p:nvSpPr>
          <p:cNvPr id="24579"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4580"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p:cNvSpPr>
            <a:spLocks noGrp="1" noChangeArrowheads="1"/>
          </p:cNvSpPr>
          <p:nvPr>
            <p:ph type="sldNum" sz="quarter"/>
          </p:nvPr>
        </p:nvSpPr>
        <p:spPr>
          <a:noFill/>
        </p:spPr>
        <p:txBody>
          <a:bodyPr/>
          <a:lstStyle/>
          <a:p>
            <a:fld id="{6C85773B-0640-4A12-A9E6-24ECC877087C}" type="slidenum">
              <a:rPr lang="de-DE" altLang="de-DE"/>
              <a:pPr/>
              <a:t>12</a:t>
            </a:fld>
            <a:endParaRPr lang="de-DE" altLang="de-DE"/>
          </a:p>
        </p:txBody>
      </p:sp>
      <p:sp>
        <p:nvSpPr>
          <p:cNvPr id="26627"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6628"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a:spLocks noGrp="1" noChangeArrowheads="1"/>
          </p:cNvSpPr>
          <p:nvPr>
            <p:ph type="sldNum" sz="quarter"/>
          </p:nvPr>
        </p:nvSpPr>
        <p:spPr>
          <a:noFill/>
        </p:spPr>
        <p:txBody>
          <a:bodyPr/>
          <a:lstStyle/>
          <a:p>
            <a:fld id="{BF8D8B0C-AEC1-49CD-9632-345AAD2E176C}" type="slidenum">
              <a:rPr lang="de-DE" altLang="de-DE"/>
              <a:pPr/>
              <a:t>13</a:t>
            </a:fld>
            <a:endParaRPr lang="de-DE" altLang="de-DE"/>
          </a:p>
        </p:txBody>
      </p:sp>
      <p:sp>
        <p:nvSpPr>
          <p:cNvPr id="28675"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8676"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p:cNvSpPr>
            <a:spLocks noGrp="1" noChangeArrowheads="1"/>
          </p:cNvSpPr>
          <p:nvPr>
            <p:ph type="sldNum" sz="quarter"/>
          </p:nvPr>
        </p:nvSpPr>
        <p:spPr>
          <a:noFill/>
        </p:spPr>
        <p:txBody>
          <a:bodyPr/>
          <a:lstStyle/>
          <a:p>
            <a:fld id="{A7C51444-6062-4892-84B9-7962531AD3F5}" type="slidenum">
              <a:rPr lang="de-DE" altLang="de-DE"/>
              <a:pPr/>
              <a:t>14</a:t>
            </a:fld>
            <a:endParaRPr lang="de-DE" altLang="de-DE"/>
          </a:p>
        </p:txBody>
      </p:sp>
      <p:sp>
        <p:nvSpPr>
          <p:cNvPr id="30723"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0724"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p:cNvSpPr>
            <a:spLocks noGrp="1" noChangeArrowheads="1"/>
          </p:cNvSpPr>
          <p:nvPr>
            <p:ph type="sldNum" sz="quarter"/>
          </p:nvPr>
        </p:nvSpPr>
        <p:spPr>
          <a:noFill/>
        </p:spPr>
        <p:txBody>
          <a:bodyPr/>
          <a:lstStyle/>
          <a:p>
            <a:fld id="{FCDDC45B-008C-4D5B-8DB1-03E141D5F778}" type="slidenum">
              <a:rPr lang="de-DE" altLang="de-DE"/>
              <a:pPr/>
              <a:t>15</a:t>
            </a:fld>
            <a:endParaRPr lang="de-DE" altLang="de-DE"/>
          </a:p>
        </p:txBody>
      </p:sp>
      <p:sp>
        <p:nvSpPr>
          <p:cNvPr id="32771"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2772"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p:spPr>
        <p:txBody>
          <a:bodyPr/>
          <a:lstStyle/>
          <a:p>
            <a:fld id="{442B0A82-2A2C-490B-8AB7-CE4F33325D43}" type="slidenum">
              <a:rPr lang="de-DE" altLang="de-DE"/>
              <a:pPr/>
              <a:t>16</a:t>
            </a:fld>
            <a:endParaRPr lang="de-DE" altLang="de-DE"/>
          </a:p>
        </p:txBody>
      </p:sp>
      <p:sp>
        <p:nvSpPr>
          <p:cNvPr id="34819"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4820"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p:spPr>
        <p:txBody>
          <a:bodyPr/>
          <a:lstStyle/>
          <a:p>
            <a:fld id="{E97A68A7-05D7-41E0-AA1C-7993AA362943}" type="slidenum">
              <a:rPr lang="de-DE" altLang="de-DE"/>
              <a:pPr/>
              <a:t>17</a:t>
            </a:fld>
            <a:endParaRPr lang="de-DE" altLang="de-DE"/>
          </a:p>
        </p:txBody>
      </p:sp>
      <p:sp>
        <p:nvSpPr>
          <p:cNvPr id="36867"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6868"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p:spPr>
        <p:txBody>
          <a:bodyPr/>
          <a:lstStyle/>
          <a:p>
            <a:fld id="{095F8BF8-2F25-4F00-956C-CFD480D481A3}" type="slidenum">
              <a:rPr lang="de-DE" altLang="de-DE"/>
              <a:pPr/>
              <a:t>18</a:t>
            </a:fld>
            <a:endParaRPr lang="de-DE" altLang="de-DE"/>
          </a:p>
        </p:txBody>
      </p:sp>
      <p:sp>
        <p:nvSpPr>
          <p:cNvPr id="38915"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38916"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a:spLocks noGrp="1" noChangeArrowheads="1"/>
          </p:cNvSpPr>
          <p:nvPr>
            <p:ph type="sldNum" sz="quarter"/>
          </p:nvPr>
        </p:nvSpPr>
        <p:spPr>
          <a:noFill/>
        </p:spPr>
        <p:txBody>
          <a:bodyPr/>
          <a:lstStyle/>
          <a:p>
            <a:fld id="{FA3D4CCC-0BEF-4F86-8E8A-6BF4F359EB6A}" type="slidenum">
              <a:rPr lang="de-DE" altLang="de-DE"/>
              <a:pPr/>
              <a:t>19</a:t>
            </a:fld>
            <a:endParaRPr lang="de-DE" altLang="de-DE"/>
          </a:p>
        </p:txBody>
      </p:sp>
      <p:sp>
        <p:nvSpPr>
          <p:cNvPr id="40963"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0964"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p:spPr>
        <p:txBody>
          <a:bodyPr/>
          <a:lstStyle/>
          <a:p>
            <a:fld id="{F29FFBD6-C7EB-4819-9536-F453B863CEBF}" type="slidenum">
              <a:rPr lang="de-DE" altLang="de-DE"/>
              <a:pPr/>
              <a:t>2</a:t>
            </a:fld>
            <a:endParaRPr lang="de-DE" altLang="de-DE"/>
          </a:p>
        </p:txBody>
      </p:sp>
      <p:sp>
        <p:nvSpPr>
          <p:cNvPr id="6147"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8"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p:spPr>
        <p:txBody>
          <a:bodyPr/>
          <a:lstStyle/>
          <a:p>
            <a:fld id="{38F72D71-0B84-47E9-8808-43187BA6F172}" type="slidenum">
              <a:rPr lang="de-DE" altLang="de-DE"/>
              <a:pPr/>
              <a:t>20</a:t>
            </a:fld>
            <a:endParaRPr lang="de-DE" altLang="de-DE"/>
          </a:p>
        </p:txBody>
      </p:sp>
      <p:sp>
        <p:nvSpPr>
          <p:cNvPr id="43011"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3012"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p:spPr>
        <p:txBody>
          <a:bodyPr/>
          <a:lstStyle/>
          <a:p>
            <a:fld id="{A085315E-A2B0-464C-96B5-A8CDF5B45989}" type="slidenum">
              <a:rPr lang="de-DE" altLang="de-DE"/>
              <a:pPr/>
              <a:t>21</a:t>
            </a:fld>
            <a:endParaRPr lang="de-DE" altLang="de-DE"/>
          </a:p>
        </p:txBody>
      </p:sp>
      <p:sp>
        <p:nvSpPr>
          <p:cNvPr id="45059"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5060"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p:spPr>
        <p:txBody>
          <a:bodyPr/>
          <a:lstStyle/>
          <a:p>
            <a:fld id="{DA3B2D20-AAF8-4E6F-9AF6-32123E58C54E}" type="slidenum">
              <a:rPr lang="de-DE" altLang="de-DE"/>
              <a:pPr/>
              <a:t>22</a:t>
            </a:fld>
            <a:endParaRPr lang="de-DE" altLang="de-DE"/>
          </a:p>
        </p:txBody>
      </p:sp>
      <p:sp>
        <p:nvSpPr>
          <p:cNvPr id="47107"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7108"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p:spPr>
        <p:txBody>
          <a:bodyPr/>
          <a:lstStyle/>
          <a:p>
            <a:fld id="{4F13134B-43B2-4BB1-83D6-755DC1D48B11}" type="slidenum">
              <a:rPr lang="de-DE" altLang="de-DE"/>
              <a:pPr/>
              <a:t>23</a:t>
            </a:fld>
            <a:endParaRPr lang="de-DE" altLang="de-DE"/>
          </a:p>
        </p:txBody>
      </p:sp>
      <p:sp>
        <p:nvSpPr>
          <p:cNvPr id="49155"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9156"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p:spPr>
        <p:txBody>
          <a:bodyPr/>
          <a:lstStyle/>
          <a:p>
            <a:fld id="{71814B89-B257-4306-8ACE-18892C47E579}" type="slidenum">
              <a:rPr lang="de-DE" altLang="de-DE"/>
              <a:pPr/>
              <a:t>24</a:t>
            </a:fld>
            <a:endParaRPr lang="de-DE" altLang="de-DE"/>
          </a:p>
        </p:txBody>
      </p:sp>
      <p:sp>
        <p:nvSpPr>
          <p:cNvPr id="51203"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1204"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p:spPr>
        <p:txBody>
          <a:bodyPr/>
          <a:lstStyle/>
          <a:p>
            <a:fld id="{75EEB45F-25A7-495A-8D05-2CB20040B595}" type="slidenum">
              <a:rPr lang="de-DE" altLang="de-DE"/>
              <a:pPr/>
              <a:t>25</a:t>
            </a:fld>
            <a:endParaRPr lang="de-DE" altLang="de-DE"/>
          </a:p>
        </p:txBody>
      </p:sp>
      <p:sp>
        <p:nvSpPr>
          <p:cNvPr id="53251"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3252"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a:spLocks noGrp="1" noChangeArrowheads="1"/>
          </p:cNvSpPr>
          <p:nvPr>
            <p:ph type="sldNum" sz="quarter"/>
          </p:nvPr>
        </p:nvSpPr>
        <p:spPr>
          <a:noFill/>
        </p:spPr>
        <p:txBody>
          <a:bodyPr/>
          <a:lstStyle/>
          <a:p>
            <a:fld id="{7720C914-F065-4666-A438-86475EF5ACEB}" type="slidenum">
              <a:rPr lang="de-DE" altLang="de-DE"/>
              <a:pPr/>
              <a:t>26</a:t>
            </a:fld>
            <a:endParaRPr lang="de-DE" altLang="de-DE"/>
          </a:p>
        </p:txBody>
      </p:sp>
      <p:sp>
        <p:nvSpPr>
          <p:cNvPr id="55299"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5300"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a:spLocks noGrp="1" noChangeArrowheads="1"/>
          </p:cNvSpPr>
          <p:nvPr>
            <p:ph type="sldNum" sz="quarter"/>
          </p:nvPr>
        </p:nvSpPr>
        <p:spPr>
          <a:noFill/>
        </p:spPr>
        <p:txBody>
          <a:bodyPr/>
          <a:lstStyle/>
          <a:p>
            <a:fld id="{54227F8C-7EB1-42CF-B4B6-28C0795B348E}" type="slidenum">
              <a:rPr lang="de-DE" altLang="de-DE"/>
              <a:pPr/>
              <a:t>27</a:t>
            </a:fld>
            <a:endParaRPr lang="de-DE" altLang="de-DE"/>
          </a:p>
        </p:txBody>
      </p:sp>
      <p:sp>
        <p:nvSpPr>
          <p:cNvPr id="57347"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7348"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a:spLocks noGrp="1" noChangeArrowheads="1"/>
          </p:cNvSpPr>
          <p:nvPr>
            <p:ph type="sldNum" sz="quarter"/>
          </p:nvPr>
        </p:nvSpPr>
        <p:spPr>
          <a:noFill/>
        </p:spPr>
        <p:txBody>
          <a:bodyPr/>
          <a:lstStyle/>
          <a:p>
            <a:fld id="{955478CE-156B-455F-BEDF-B1CDE3A3DAFA}" type="slidenum">
              <a:rPr lang="de-DE" altLang="de-DE"/>
              <a:pPr/>
              <a:t>28</a:t>
            </a:fld>
            <a:endParaRPr lang="de-DE" altLang="de-DE"/>
          </a:p>
        </p:txBody>
      </p:sp>
      <p:sp>
        <p:nvSpPr>
          <p:cNvPr id="59395"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59396"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a:spLocks noGrp="1" noChangeArrowheads="1"/>
          </p:cNvSpPr>
          <p:nvPr>
            <p:ph type="sldNum" sz="quarter"/>
          </p:nvPr>
        </p:nvSpPr>
        <p:spPr>
          <a:noFill/>
        </p:spPr>
        <p:txBody>
          <a:bodyPr/>
          <a:lstStyle/>
          <a:p>
            <a:fld id="{74F6856E-D4E4-4CC6-BDBE-4B1B2121F619}" type="slidenum">
              <a:rPr lang="de-DE" altLang="de-DE"/>
              <a:pPr/>
              <a:t>29</a:t>
            </a:fld>
            <a:endParaRPr lang="de-DE" altLang="de-DE"/>
          </a:p>
        </p:txBody>
      </p:sp>
      <p:sp>
        <p:nvSpPr>
          <p:cNvPr id="61443"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1444"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p:nvPr>
        </p:nvSpPr>
        <p:spPr>
          <a:noFill/>
        </p:spPr>
        <p:txBody>
          <a:bodyPr/>
          <a:lstStyle/>
          <a:p>
            <a:fld id="{EA8E0DEB-85FA-4BAD-9DB4-4821063226C8}" type="slidenum">
              <a:rPr lang="de-DE" altLang="de-DE"/>
              <a:pPr/>
              <a:t>3</a:t>
            </a:fld>
            <a:endParaRPr lang="de-DE" altLang="de-DE"/>
          </a:p>
        </p:txBody>
      </p:sp>
      <p:sp>
        <p:nvSpPr>
          <p:cNvPr id="8195"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196"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a:spLocks noGrp="1" noChangeArrowheads="1"/>
          </p:cNvSpPr>
          <p:nvPr>
            <p:ph type="sldNum" sz="quarter"/>
          </p:nvPr>
        </p:nvSpPr>
        <p:spPr>
          <a:noFill/>
        </p:spPr>
        <p:txBody>
          <a:bodyPr/>
          <a:lstStyle/>
          <a:p>
            <a:fld id="{F946FC75-2441-4D3F-B247-1E7C492F5BCC}" type="slidenum">
              <a:rPr lang="de-DE" altLang="de-DE"/>
              <a:pPr/>
              <a:t>30</a:t>
            </a:fld>
            <a:endParaRPr lang="de-DE" altLang="de-DE"/>
          </a:p>
        </p:txBody>
      </p:sp>
      <p:sp>
        <p:nvSpPr>
          <p:cNvPr id="63491"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3492"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p:cNvSpPr>
            <a:spLocks noGrp="1" noChangeArrowheads="1"/>
          </p:cNvSpPr>
          <p:nvPr>
            <p:ph type="sldNum" sz="quarter"/>
          </p:nvPr>
        </p:nvSpPr>
        <p:spPr>
          <a:noFill/>
        </p:spPr>
        <p:txBody>
          <a:bodyPr/>
          <a:lstStyle/>
          <a:p>
            <a:fld id="{FF00ED7F-EE0A-494B-80A5-ED22FA211B68}" type="slidenum">
              <a:rPr lang="de-DE" altLang="de-DE"/>
              <a:pPr/>
              <a:t>31</a:t>
            </a:fld>
            <a:endParaRPr lang="de-DE" altLang="de-DE"/>
          </a:p>
        </p:txBody>
      </p:sp>
      <p:sp>
        <p:nvSpPr>
          <p:cNvPr id="65539"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5540"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6"/>
          <p:cNvSpPr>
            <a:spLocks noGrp="1" noChangeArrowheads="1"/>
          </p:cNvSpPr>
          <p:nvPr>
            <p:ph type="sldNum" sz="quarter"/>
          </p:nvPr>
        </p:nvSpPr>
        <p:spPr>
          <a:noFill/>
        </p:spPr>
        <p:txBody>
          <a:bodyPr/>
          <a:lstStyle/>
          <a:p>
            <a:fld id="{26642BC6-E6F8-4A61-BB3A-19A885D12C17}" type="slidenum">
              <a:rPr lang="de-DE" altLang="de-DE"/>
              <a:pPr/>
              <a:t>32</a:t>
            </a:fld>
            <a:endParaRPr lang="de-DE" altLang="de-DE"/>
          </a:p>
        </p:txBody>
      </p:sp>
      <p:sp>
        <p:nvSpPr>
          <p:cNvPr id="67587"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7588"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6"/>
          <p:cNvSpPr>
            <a:spLocks noGrp="1" noChangeArrowheads="1"/>
          </p:cNvSpPr>
          <p:nvPr>
            <p:ph type="sldNum" sz="quarter"/>
          </p:nvPr>
        </p:nvSpPr>
        <p:spPr>
          <a:noFill/>
        </p:spPr>
        <p:txBody>
          <a:bodyPr/>
          <a:lstStyle/>
          <a:p>
            <a:fld id="{950F4658-11F2-46AD-83EE-0E1B93538D25}" type="slidenum">
              <a:rPr lang="de-DE" altLang="de-DE"/>
              <a:pPr/>
              <a:t>33</a:t>
            </a:fld>
            <a:endParaRPr lang="de-DE" altLang="de-DE"/>
          </a:p>
        </p:txBody>
      </p:sp>
      <p:sp>
        <p:nvSpPr>
          <p:cNvPr id="69635"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69636"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6"/>
          <p:cNvSpPr>
            <a:spLocks noGrp="1" noChangeArrowheads="1"/>
          </p:cNvSpPr>
          <p:nvPr>
            <p:ph type="sldNum" sz="quarter"/>
          </p:nvPr>
        </p:nvSpPr>
        <p:spPr>
          <a:noFill/>
        </p:spPr>
        <p:txBody>
          <a:bodyPr/>
          <a:lstStyle/>
          <a:p>
            <a:fld id="{1B885452-E22A-4C6B-8365-E9DB3BFB244F}" type="slidenum">
              <a:rPr lang="de-DE" altLang="de-DE"/>
              <a:pPr/>
              <a:t>34</a:t>
            </a:fld>
            <a:endParaRPr lang="de-DE" altLang="de-DE"/>
          </a:p>
        </p:txBody>
      </p:sp>
      <p:sp>
        <p:nvSpPr>
          <p:cNvPr id="71683"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71684"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6"/>
          <p:cNvSpPr>
            <a:spLocks noGrp="1" noChangeArrowheads="1"/>
          </p:cNvSpPr>
          <p:nvPr>
            <p:ph type="sldNum" sz="quarter"/>
          </p:nvPr>
        </p:nvSpPr>
        <p:spPr>
          <a:noFill/>
        </p:spPr>
        <p:txBody>
          <a:bodyPr/>
          <a:lstStyle/>
          <a:p>
            <a:fld id="{8F07B0D5-45EF-44E4-8E42-7898250B7379}" type="slidenum">
              <a:rPr lang="de-DE" altLang="de-DE"/>
              <a:pPr/>
              <a:t>35</a:t>
            </a:fld>
            <a:endParaRPr lang="de-DE" altLang="de-DE"/>
          </a:p>
        </p:txBody>
      </p:sp>
      <p:sp>
        <p:nvSpPr>
          <p:cNvPr id="73731"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73732"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6"/>
          <p:cNvSpPr>
            <a:spLocks noGrp="1" noChangeArrowheads="1"/>
          </p:cNvSpPr>
          <p:nvPr>
            <p:ph type="sldNum" sz="quarter"/>
          </p:nvPr>
        </p:nvSpPr>
        <p:spPr>
          <a:noFill/>
        </p:spPr>
        <p:txBody>
          <a:bodyPr/>
          <a:lstStyle/>
          <a:p>
            <a:fld id="{DDCE3213-FEF4-422D-AA85-DB81387A2F25}" type="slidenum">
              <a:rPr lang="de-DE" altLang="de-DE"/>
              <a:pPr/>
              <a:t>36</a:t>
            </a:fld>
            <a:endParaRPr lang="de-DE" altLang="de-DE"/>
          </a:p>
        </p:txBody>
      </p:sp>
      <p:sp>
        <p:nvSpPr>
          <p:cNvPr id="75779"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75780"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6"/>
          <p:cNvSpPr>
            <a:spLocks noGrp="1" noChangeArrowheads="1"/>
          </p:cNvSpPr>
          <p:nvPr>
            <p:ph type="sldNum" sz="quarter"/>
          </p:nvPr>
        </p:nvSpPr>
        <p:spPr>
          <a:noFill/>
        </p:spPr>
        <p:txBody>
          <a:bodyPr/>
          <a:lstStyle/>
          <a:p>
            <a:fld id="{2E4A854A-9EDC-4721-8DDD-BE2617ECFF20}" type="slidenum">
              <a:rPr lang="de-DE" altLang="de-DE"/>
              <a:pPr/>
              <a:t>37</a:t>
            </a:fld>
            <a:endParaRPr lang="de-DE" altLang="de-DE"/>
          </a:p>
        </p:txBody>
      </p:sp>
      <p:sp>
        <p:nvSpPr>
          <p:cNvPr id="77827"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77828"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6"/>
          <p:cNvSpPr>
            <a:spLocks noGrp="1" noChangeArrowheads="1"/>
          </p:cNvSpPr>
          <p:nvPr>
            <p:ph type="sldNum" sz="quarter"/>
          </p:nvPr>
        </p:nvSpPr>
        <p:spPr>
          <a:noFill/>
        </p:spPr>
        <p:txBody>
          <a:bodyPr/>
          <a:lstStyle/>
          <a:p>
            <a:fld id="{D03E49E2-FCA3-4200-9F23-41587A8544D9}" type="slidenum">
              <a:rPr lang="de-DE" altLang="de-DE"/>
              <a:pPr/>
              <a:t>38</a:t>
            </a:fld>
            <a:endParaRPr lang="de-DE" altLang="de-DE"/>
          </a:p>
        </p:txBody>
      </p:sp>
      <p:sp>
        <p:nvSpPr>
          <p:cNvPr id="79875"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79876"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6"/>
          <p:cNvSpPr>
            <a:spLocks noGrp="1" noChangeArrowheads="1"/>
          </p:cNvSpPr>
          <p:nvPr>
            <p:ph type="sldNum" sz="quarter"/>
          </p:nvPr>
        </p:nvSpPr>
        <p:spPr>
          <a:noFill/>
        </p:spPr>
        <p:txBody>
          <a:bodyPr/>
          <a:lstStyle/>
          <a:p>
            <a:fld id="{EBCF6F99-3B9C-42F9-88CD-616728803A31}" type="slidenum">
              <a:rPr lang="de-DE" altLang="de-DE"/>
              <a:pPr/>
              <a:t>39</a:t>
            </a:fld>
            <a:endParaRPr lang="de-DE" altLang="de-DE"/>
          </a:p>
        </p:txBody>
      </p:sp>
      <p:sp>
        <p:nvSpPr>
          <p:cNvPr id="81923"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1924"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p:spPr>
        <p:txBody>
          <a:bodyPr/>
          <a:lstStyle/>
          <a:p>
            <a:fld id="{47636E76-1801-4883-A77A-98966AB0BE01}" type="slidenum">
              <a:rPr lang="de-DE" altLang="de-DE"/>
              <a:pPr/>
              <a:t>4</a:t>
            </a:fld>
            <a:endParaRPr lang="de-DE" altLang="de-DE"/>
          </a:p>
        </p:txBody>
      </p:sp>
      <p:sp>
        <p:nvSpPr>
          <p:cNvPr id="10243"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0244"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6"/>
          <p:cNvSpPr>
            <a:spLocks noGrp="1" noChangeArrowheads="1"/>
          </p:cNvSpPr>
          <p:nvPr>
            <p:ph type="sldNum" sz="quarter"/>
          </p:nvPr>
        </p:nvSpPr>
        <p:spPr>
          <a:noFill/>
        </p:spPr>
        <p:txBody>
          <a:bodyPr/>
          <a:lstStyle/>
          <a:p>
            <a:fld id="{E8885CAB-82F4-4221-B361-1C4968C2B92C}" type="slidenum">
              <a:rPr lang="de-DE" altLang="de-DE"/>
              <a:pPr/>
              <a:t>40</a:t>
            </a:fld>
            <a:endParaRPr lang="de-DE" altLang="de-DE"/>
          </a:p>
        </p:txBody>
      </p:sp>
      <p:sp>
        <p:nvSpPr>
          <p:cNvPr id="83971"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3972"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6"/>
          <p:cNvSpPr>
            <a:spLocks noGrp="1" noChangeArrowheads="1"/>
          </p:cNvSpPr>
          <p:nvPr>
            <p:ph type="sldNum" sz="quarter"/>
          </p:nvPr>
        </p:nvSpPr>
        <p:spPr>
          <a:noFill/>
        </p:spPr>
        <p:txBody>
          <a:bodyPr/>
          <a:lstStyle/>
          <a:p>
            <a:fld id="{C8640C0D-7937-4C9F-9FA4-BE0CB8973DCE}" type="slidenum">
              <a:rPr lang="de-DE" altLang="de-DE"/>
              <a:pPr/>
              <a:t>41</a:t>
            </a:fld>
            <a:endParaRPr lang="de-DE" altLang="de-DE"/>
          </a:p>
        </p:txBody>
      </p:sp>
      <p:sp>
        <p:nvSpPr>
          <p:cNvPr id="86019"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6020"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6"/>
          <p:cNvSpPr>
            <a:spLocks noGrp="1" noChangeArrowheads="1"/>
          </p:cNvSpPr>
          <p:nvPr>
            <p:ph type="sldNum" sz="quarter"/>
          </p:nvPr>
        </p:nvSpPr>
        <p:spPr>
          <a:noFill/>
        </p:spPr>
        <p:txBody>
          <a:bodyPr/>
          <a:lstStyle/>
          <a:p>
            <a:fld id="{55628AA5-AF35-40C3-96EA-BB917C632D96}" type="slidenum">
              <a:rPr lang="de-DE" altLang="de-DE"/>
              <a:pPr/>
              <a:t>42</a:t>
            </a:fld>
            <a:endParaRPr lang="de-DE" altLang="de-DE"/>
          </a:p>
        </p:txBody>
      </p:sp>
      <p:sp>
        <p:nvSpPr>
          <p:cNvPr id="88067"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88068"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6"/>
          <p:cNvSpPr>
            <a:spLocks noGrp="1" noChangeArrowheads="1"/>
          </p:cNvSpPr>
          <p:nvPr>
            <p:ph type="sldNum" sz="quarter"/>
          </p:nvPr>
        </p:nvSpPr>
        <p:spPr>
          <a:noFill/>
        </p:spPr>
        <p:txBody>
          <a:bodyPr/>
          <a:lstStyle/>
          <a:p>
            <a:fld id="{95751B25-10D4-4617-8A56-D4E17C183AA6}" type="slidenum">
              <a:rPr lang="de-DE" altLang="de-DE"/>
              <a:pPr/>
              <a:t>43</a:t>
            </a:fld>
            <a:endParaRPr lang="de-DE" altLang="de-DE"/>
          </a:p>
        </p:txBody>
      </p:sp>
      <p:sp>
        <p:nvSpPr>
          <p:cNvPr id="90115"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90116"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6"/>
          <p:cNvSpPr>
            <a:spLocks noGrp="1" noChangeArrowheads="1"/>
          </p:cNvSpPr>
          <p:nvPr>
            <p:ph type="sldNum" sz="quarter"/>
          </p:nvPr>
        </p:nvSpPr>
        <p:spPr>
          <a:noFill/>
        </p:spPr>
        <p:txBody>
          <a:bodyPr/>
          <a:lstStyle/>
          <a:p>
            <a:fld id="{BFB36344-67DE-4475-AFB5-C8C65260A7E7}" type="slidenum">
              <a:rPr lang="de-DE" altLang="de-DE"/>
              <a:pPr/>
              <a:t>44</a:t>
            </a:fld>
            <a:endParaRPr lang="de-DE" altLang="de-DE"/>
          </a:p>
        </p:txBody>
      </p:sp>
      <p:sp>
        <p:nvSpPr>
          <p:cNvPr id="92163"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92164"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a:spLocks noGrp="1" noChangeArrowheads="1"/>
          </p:cNvSpPr>
          <p:nvPr>
            <p:ph type="sldNum" sz="quarter"/>
          </p:nvPr>
        </p:nvSpPr>
        <p:spPr>
          <a:noFill/>
        </p:spPr>
        <p:txBody>
          <a:bodyPr/>
          <a:lstStyle/>
          <a:p>
            <a:fld id="{4E2A993E-AC2D-4912-A85C-3AC1FBE23E16}" type="slidenum">
              <a:rPr lang="de-DE" altLang="de-DE"/>
              <a:pPr/>
              <a:t>5</a:t>
            </a:fld>
            <a:endParaRPr lang="de-DE" altLang="de-DE"/>
          </a:p>
        </p:txBody>
      </p:sp>
      <p:sp>
        <p:nvSpPr>
          <p:cNvPr id="12291"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2292"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p:cNvSpPr>
            <a:spLocks noGrp="1" noChangeArrowheads="1"/>
          </p:cNvSpPr>
          <p:nvPr>
            <p:ph type="sldNum" sz="quarter"/>
          </p:nvPr>
        </p:nvSpPr>
        <p:spPr>
          <a:noFill/>
        </p:spPr>
        <p:txBody>
          <a:bodyPr/>
          <a:lstStyle/>
          <a:p>
            <a:fld id="{6AD7D869-40AB-4464-8C7C-C5533DA7C3CA}" type="slidenum">
              <a:rPr lang="de-DE" altLang="de-DE"/>
              <a:pPr/>
              <a:t>6</a:t>
            </a:fld>
            <a:endParaRPr lang="de-DE" altLang="de-DE"/>
          </a:p>
        </p:txBody>
      </p:sp>
      <p:sp>
        <p:nvSpPr>
          <p:cNvPr id="14339"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4340"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p:nvPr>
        </p:nvSpPr>
        <p:spPr>
          <a:noFill/>
        </p:spPr>
        <p:txBody>
          <a:bodyPr/>
          <a:lstStyle/>
          <a:p>
            <a:fld id="{BAEEB878-2759-4221-B139-B6A66F2C8BA9}" type="slidenum">
              <a:rPr lang="de-DE" altLang="de-DE"/>
              <a:pPr/>
              <a:t>7</a:t>
            </a:fld>
            <a:endParaRPr lang="de-DE" altLang="de-DE"/>
          </a:p>
        </p:txBody>
      </p:sp>
      <p:sp>
        <p:nvSpPr>
          <p:cNvPr id="16387"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6388"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a:spLocks noGrp="1" noChangeArrowheads="1"/>
          </p:cNvSpPr>
          <p:nvPr>
            <p:ph type="sldNum" sz="quarter"/>
          </p:nvPr>
        </p:nvSpPr>
        <p:spPr>
          <a:noFill/>
        </p:spPr>
        <p:txBody>
          <a:bodyPr/>
          <a:lstStyle/>
          <a:p>
            <a:fld id="{BC3940B1-DD1C-40C5-9517-A81632231F06}" type="slidenum">
              <a:rPr lang="de-DE" altLang="de-DE"/>
              <a:pPr/>
              <a:t>8</a:t>
            </a:fld>
            <a:endParaRPr lang="de-DE" altLang="de-DE"/>
          </a:p>
        </p:txBody>
      </p:sp>
      <p:sp>
        <p:nvSpPr>
          <p:cNvPr id="18435"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18436"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p:nvPr>
        </p:nvSpPr>
        <p:spPr>
          <a:noFill/>
        </p:spPr>
        <p:txBody>
          <a:bodyPr/>
          <a:lstStyle/>
          <a:p>
            <a:fld id="{788E14FF-AE10-45F8-83AF-63681EFE1FFC}" type="slidenum">
              <a:rPr lang="de-DE" altLang="de-DE"/>
              <a:pPr/>
              <a:t>9</a:t>
            </a:fld>
            <a:endParaRPr lang="de-DE" altLang="de-DE"/>
          </a:p>
        </p:txBody>
      </p:sp>
      <p:sp>
        <p:nvSpPr>
          <p:cNvPr id="20483" name="Rectangle 1"/>
          <p:cNvSpPr>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20484" name="Rectangle 2"/>
          <p:cNvSpPr>
            <a:spLocks noChangeArrowheads="1"/>
          </p:cNvSpPr>
          <p:nvPr>
            <p:ph type="body" idx="1"/>
          </p:nvPr>
        </p:nvSpPr>
        <p:spPr>
          <a:xfrm>
            <a:off x="755650" y="5078413"/>
            <a:ext cx="6048375" cy="4811712"/>
          </a:xfrm>
          <a:noFill/>
          <a:ln/>
        </p:spPr>
        <p:txBody>
          <a:bodyPr wrap="none" anchor="ctr"/>
          <a:lstStyle/>
          <a:p>
            <a:endParaRPr lang="de-DE" alt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fld id="{436AB644-1CDB-4588-87B6-5688706F841B}" type="slidenum">
              <a:rPr lang="de-DE" altLang="de-DE"/>
              <a:pPr/>
              <a:t>‹Nr.›</a:t>
            </a:fld>
            <a:endParaRPr lang="de-DE" alt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fld id="{F71D499E-9782-4C7A-BC90-B83C8DA5DF79}" type="slidenum">
              <a:rPr lang="de-DE" altLang="de-DE"/>
              <a:pPr/>
              <a:t>‹Nr.›</a:t>
            </a:fld>
            <a:endParaRPr lang="de-DE" alt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5675" y="301625"/>
            <a:ext cx="2266950" cy="645477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03238" y="301625"/>
            <a:ext cx="6650037" cy="645477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fld id="{A71CF8A5-CC3F-484E-BFB3-09CC78ADB63C}" type="slidenum">
              <a:rPr lang="de-DE" altLang="de-DE"/>
              <a:pPr/>
              <a:t>‹Nr.›</a:t>
            </a:fld>
            <a:endParaRPr lang="de-DE" alt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503238" y="301625"/>
            <a:ext cx="9069387" cy="1260475"/>
          </a:xfrm>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p>
        </p:txBody>
      </p:sp>
      <p:sp>
        <p:nvSpPr>
          <p:cNvPr id="4" name="Rectangle 4"/>
          <p:cNvSpPr>
            <a:spLocks noGrp="1" noChangeArrowheads="1"/>
          </p:cNvSpPr>
          <p:nvPr>
            <p:ph type="ftr" idx="11"/>
          </p:nvPr>
        </p:nvSpPr>
        <p:spPr>
          <a:ln/>
        </p:spPr>
        <p:txBody>
          <a:bodyPr/>
          <a:lstStyle>
            <a:lvl1pPr>
              <a:defRPr/>
            </a:lvl1pPr>
          </a:lstStyle>
          <a:p>
            <a:pPr>
              <a:defRPr/>
            </a:pPr>
            <a:endParaRPr lang="de-DE"/>
          </a:p>
        </p:txBody>
      </p:sp>
      <p:sp>
        <p:nvSpPr>
          <p:cNvPr id="5" name="Rectangle 5"/>
          <p:cNvSpPr>
            <a:spLocks noGrp="1" noChangeArrowheads="1"/>
          </p:cNvSpPr>
          <p:nvPr>
            <p:ph type="sldNum" idx="12"/>
          </p:nvPr>
        </p:nvSpPr>
        <p:spPr>
          <a:ln/>
        </p:spPr>
        <p:txBody>
          <a:bodyPr/>
          <a:lstStyle>
            <a:lvl1pPr>
              <a:defRPr/>
            </a:lvl1pPr>
          </a:lstStyle>
          <a:p>
            <a:fld id="{DCCF7E17-585D-4290-B528-D159FFD7D6DD}" type="slidenum">
              <a:rPr lang="de-DE" altLang="de-DE"/>
              <a:pPr/>
              <a:t>‹Nr.›</a:t>
            </a:fld>
            <a:endParaRPr lang="de-DE" alt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fld id="{87776B4C-6C34-4FBD-A541-57D85E204F1D}" type="slidenum">
              <a:rPr lang="de-DE" altLang="de-DE"/>
              <a:pPr/>
              <a:t>‹Nr.›</a:t>
            </a:fld>
            <a:endParaRPr lang="de-DE" alt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Textmasterformate durch Klicken bearbeiten</a:t>
            </a:r>
          </a:p>
        </p:txBody>
      </p:sp>
      <p:sp>
        <p:nvSpPr>
          <p:cNvPr id="4" name="Rectangle 3"/>
          <p:cNvSpPr>
            <a:spLocks noGrp="1" noChangeArrowheads="1"/>
          </p:cNvSpPr>
          <p:nvPr>
            <p:ph type="dt" idx="10"/>
          </p:nvPr>
        </p:nvSpPr>
        <p:spPr>
          <a:ln/>
        </p:spPr>
        <p:txBody>
          <a:bodyPr/>
          <a:lstStyle>
            <a:lvl1pPr>
              <a:defRPr/>
            </a:lvl1pPr>
          </a:lstStyle>
          <a:p>
            <a:pPr>
              <a:defRPr/>
            </a:pPr>
            <a:endParaRPr lang="de-DE"/>
          </a:p>
        </p:txBody>
      </p:sp>
      <p:sp>
        <p:nvSpPr>
          <p:cNvPr id="5" name="Rectangle 4"/>
          <p:cNvSpPr>
            <a:spLocks noGrp="1" noChangeArrowheads="1"/>
          </p:cNvSpPr>
          <p:nvPr>
            <p:ph type="ftr" idx="11"/>
          </p:nvPr>
        </p:nvSpPr>
        <p:spPr>
          <a:ln/>
        </p:spPr>
        <p:txBody>
          <a:bodyPr/>
          <a:lstStyle>
            <a:lvl1pPr>
              <a:defRPr/>
            </a:lvl1pPr>
          </a:lstStyle>
          <a:p>
            <a:pPr>
              <a:defRPr/>
            </a:pPr>
            <a:endParaRPr lang="de-DE"/>
          </a:p>
        </p:txBody>
      </p:sp>
      <p:sp>
        <p:nvSpPr>
          <p:cNvPr id="6" name="Rectangle 5"/>
          <p:cNvSpPr>
            <a:spLocks noGrp="1" noChangeArrowheads="1"/>
          </p:cNvSpPr>
          <p:nvPr>
            <p:ph type="sldNum" idx="12"/>
          </p:nvPr>
        </p:nvSpPr>
        <p:spPr>
          <a:ln/>
        </p:spPr>
        <p:txBody>
          <a:bodyPr/>
          <a:lstStyle>
            <a:lvl1pPr>
              <a:defRPr/>
            </a:lvl1pPr>
          </a:lstStyle>
          <a:p>
            <a:fld id="{0FEEF787-C8FA-46F7-AD35-5B982EF6FEE9}" type="slidenum">
              <a:rPr lang="de-DE" altLang="de-DE"/>
              <a:pPr/>
              <a:t>‹Nr.›</a:t>
            </a:fld>
            <a:endParaRPr lang="de-DE" alt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fld id="{7DE12FF5-F9E2-401C-B9F0-3062EAE45CA7}" type="slidenum">
              <a:rPr lang="de-DE" altLang="de-DE"/>
              <a:pPr/>
              <a:t>‹Nr.›</a:t>
            </a:fld>
            <a:endParaRPr lang="de-DE" alt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3"/>
          <p:cNvSpPr>
            <a:spLocks noGrp="1" noChangeArrowheads="1"/>
          </p:cNvSpPr>
          <p:nvPr>
            <p:ph type="dt" idx="10"/>
          </p:nvPr>
        </p:nvSpPr>
        <p:spPr>
          <a:ln/>
        </p:spPr>
        <p:txBody>
          <a:bodyPr/>
          <a:lstStyle>
            <a:lvl1pPr>
              <a:defRPr/>
            </a:lvl1pPr>
          </a:lstStyle>
          <a:p>
            <a:pPr>
              <a:defRPr/>
            </a:pPr>
            <a:endParaRPr lang="de-DE"/>
          </a:p>
        </p:txBody>
      </p:sp>
      <p:sp>
        <p:nvSpPr>
          <p:cNvPr id="8" name="Rectangle 4"/>
          <p:cNvSpPr>
            <a:spLocks noGrp="1" noChangeArrowheads="1"/>
          </p:cNvSpPr>
          <p:nvPr>
            <p:ph type="ftr" idx="11"/>
          </p:nvPr>
        </p:nvSpPr>
        <p:spPr>
          <a:ln/>
        </p:spPr>
        <p:txBody>
          <a:bodyPr/>
          <a:lstStyle>
            <a:lvl1pPr>
              <a:defRPr/>
            </a:lvl1pPr>
          </a:lstStyle>
          <a:p>
            <a:pPr>
              <a:defRPr/>
            </a:pPr>
            <a:endParaRPr lang="de-DE"/>
          </a:p>
        </p:txBody>
      </p:sp>
      <p:sp>
        <p:nvSpPr>
          <p:cNvPr id="9" name="Rectangle 5"/>
          <p:cNvSpPr>
            <a:spLocks noGrp="1" noChangeArrowheads="1"/>
          </p:cNvSpPr>
          <p:nvPr>
            <p:ph type="sldNum" idx="12"/>
          </p:nvPr>
        </p:nvSpPr>
        <p:spPr>
          <a:ln/>
        </p:spPr>
        <p:txBody>
          <a:bodyPr/>
          <a:lstStyle>
            <a:lvl1pPr>
              <a:defRPr/>
            </a:lvl1pPr>
          </a:lstStyle>
          <a:p>
            <a:fld id="{CB2A1F9D-5070-4B09-A679-006DAC4E5348}" type="slidenum">
              <a:rPr lang="de-DE" altLang="de-DE"/>
              <a:pPr/>
              <a:t>‹Nr.›</a:t>
            </a:fld>
            <a:endParaRPr lang="de-DE" alt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3"/>
          <p:cNvSpPr>
            <a:spLocks noGrp="1" noChangeArrowheads="1"/>
          </p:cNvSpPr>
          <p:nvPr>
            <p:ph type="dt" idx="10"/>
          </p:nvPr>
        </p:nvSpPr>
        <p:spPr>
          <a:ln/>
        </p:spPr>
        <p:txBody>
          <a:bodyPr/>
          <a:lstStyle>
            <a:lvl1pPr>
              <a:defRPr/>
            </a:lvl1pPr>
          </a:lstStyle>
          <a:p>
            <a:pPr>
              <a:defRPr/>
            </a:pPr>
            <a:endParaRPr lang="de-DE"/>
          </a:p>
        </p:txBody>
      </p:sp>
      <p:sp>
        <p:nvSpPr>
          <p:cNvPr id="4" name="Rectangle 4"/>
          <p:cNvSpPr>
            <a:spLocks noGrp="1" noChangeArrowheads="1"/>
          </p:cNvSpPr>
          <p:nvPr>
            <p:ph type="ftr" idx="11"/>
          </p:nvPr>
        </p:nvSpPr>
        <p:spPr>
          <a:ln/>
        </p:spPr>
        <p:txBody>
          <a:bodyPr/>
          <a:lstStyle>
            <a:lvl1pPr>
              <a:defRPr/>
            </a:lvl1pPr>
          </a:lstStyle>
          <a:p>
            <a:pPr>
              <a:defRPr/>
            </a:pPr>
            <a:endParaRPr lang="de-DE"/>
          </a:p>
        </p:txBody>
      </p:sp>
      <p:sp>
        <p:nvSpPr>
          <p:cNvPr id="5" name="Rectangle 5"/>
          <p:cNvSpPr>
            <a:spLocks noGrp="1" noChangeArrowheads="1"/>
          </p:cNvSpPr>
          <p:nvPr>
            <p:ph type="sldNum" idx="12"/>
          </p:nvPr>
        </p:nvSpPr>
        <p:spPr>
          <a:ln/>
        </p:spPr>
        <p:txBody>
          <a:bodyPr/>
          <a:lstStyle>
            <a:lvl1pPr>
              <a:defRPr/>
            </a:lvl1pPr>
          </a:lstStyle>
          <a:p>
            <a:fld id="{5AC64B1D-8986-43D5-AF35-65B046333281}" type="slidenum">
              <a:rPr lang="de-DE" altLang="de-DE"/>
              <a:pPr/>
              <a:t>‹Nr.›</a:t>
            </a:fld>
            <a:endParaRPr lang="de-DE" alt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de-DE"/>
          </a:p>
        </p:txBody>
      </p:sp>
      <p:sp>
        <p:nvSpPr>
          <p:cNvPr id="3" name="Rectangle 4"/>
          <p:cNvSpPr>
            <a:spLocks noGrp="1" noChangeArrowheads="1"/>
          </p:cNvSpPr>
          <p:nvPr>
            <p:ph type="ftr" idx="11"/>
          </p:nvPr>
        </p:nvSpPr>
        <p:spPr>
          <a:ln/>
        </p:spPr>
        <p:txBody>
          <a:bodyPr/>
          <a:lstStyle>
            <a:lvl1pPr>
              <a:defRPr/>
            </a:lvl1pPr>
          </a:lstStyle>
          <a:p>
            <a:pPr>
              <a:defRPr/>
            </a:pPr>
            <a:endParaRPr lang="de-DE"/>
          </a:p>
        </p:txBody>
      </p:sp>
      <p:sp>
        <p:nvSpPr>
          <p:cNvPr id="4" name="Rectangle 5"/>
          <p:cNvSpPr>
            <a:spLocks noGrp="1" noChangeArrowheads="1"/>
          </p:cNvSpPr>
          <p:nvPr>
            <p:ph type="sldNum" idx="12"/>
          </p:nvPr>
        </p:nvSpPr>
        <p:spPr>
          <a:ln/>
        </p:spPr>
        <p:txBody>
          <a:bodyPr/>
          <a:lstStyle>
            <a:lvl1pPr>
              <a:defRPr/>
            </a:lvl1pPr>
          </a:lstStyle>
          <a:p>
            <a:fld id="{A5963730-257C-4187-BA81-B387EE1EC52F}" type="slidenum">
              <a:rPr lang="de-DE" altLang="de-DE"/>
              <a:pPr/>
              <a:t>‹Nr.›</a:t>
            </a:fld>
            <a:endParaRPr lang="de-DE" alt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fld id="{4F5F9BA5-17C9-445B-8363-88306A69F59F}" type="slidenum">
              <a:rPr lang="de-DE" altLang="de-DE"/>
              <a:pPr/>
              <a:t>‹Nr.›</a:t>
            </a:fld>
            <a:endParaRPr lang="de-DE" alt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Rectangle 3"/>
          <p:cNvSpPr>
            <a:spLocks noGrp="1" noChangeArrowheads="1"/>
          </p:cNvSpPr>
          <p:nvPr>
            <p:ph type="dt" idx="10"/>
          </p:nvPr>
        </p:nvSpPr>
        <p:spPr>
          <a:ln/>
        </p:spPr>
        <p:txBody>
          <a:bodyPr/>
          <a:lstStyle>
            <a:lvl1pPr>
              <a:defRPr/>
            </a:lvl1pPr>
          </a:lstStyle>
          <a:p>
            <a:pPr>
              <a:defRPr/>
            </a:pPr>
            <a:endParaRPr lang="de-DE"/>
          </a:p>
        </p:txBody>
      </p:sp>
      <p:sp>
        <p:nvSpPr>
          <p:cNvPr id="6" name="Rectangle 4"/>
          <p:cNvSpPr>
            <a:spLocks noGrp="1" noChangeArrowheads="1"/>
          </p:cNvSpPr>
          <p:nvPr>
            <p:ph type="ftr" idx="11"/>
          </p:nvPr>
        </p:nvSpPr>
        <p:spPr>
          <a:ln/>
        </p:spPr>
        <p:txBody>
          <a:bodyPr/>
          <a:lstStyle>
            <a:lvl1pPr>
              <a:defRPr/>
            </a:lvl1pPr>
          </a:lstStyle>
          <a:p>
            <a:pPr>
              <a:defRPr/>
            </a:pPr>
            <a:endParaRPr lang="de-DE"/>
          </a:p>
        </p:txBody>
      </p:sp>
      <p:sp>
        <p:nvSpPr>
          <p:cNvPr id="7" name="Rectangle 5"/>
          <p:cNvSpPr>
            <a:spLocks noGrp="1" noChangeArrowheads="1"/>
          </p:cNvSpPr>
          <p:nvPr>
            <p:ph type="sldNum" idx="12"/>
          </p:nvPr>
        </p:nvSpPr>
        <p:spPr>
          <a:ln/>
        </p:spPr>
        <p:txBody>
          <a:bodyPr/>
          <a:lstStyle>
            <a:lvl1pPr>
              <a:defRPr/>
            </a:lvl1pPr>
          </a:lstStyle>
          <a:p>
            <a:fld id="{5589DDA1-725E-4B69-B44A-D8E8DB5D3894}" type="slidenum">
              <a:rPr lang="de-DE" altLang="de-DE"/>
              <a:pPr/>
              <a:t>‹Nr.›</a:t>
            </a:fld>
            <a:endParaRPr lang="de-DE" alt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altLang="de-DE" smtClean="0"/>
              <a:t>Klicken Sie, um das Format des Titeltextes zu bearbeiten</a:t>
            </a:r>
          </a:p>
        </p:txBody>
      </p:sp>
      <p:sp>
        <p:nvSpPr>
          <p:cNvPr id="1027" name="Rectangle 2"/>
          <p:cNvSpPr>
            <a:spLocks noGrp="1" noChangeArrowheads="1"/>
          </p:cNvSpPr>
          <p:nvPr>
            <p:ph type="body" idx="1"/>
          </p:nvPr>
        </p:nvSpPr>
        <p:spPr bwMode="auto">
          <a:xfrm>
            <a:off x="503238" y="1768475"/>
            <a:ext cx="9069387" cy="4987925"/>
          </a:xfrm>
          <a:prstGeom prst="rect">
            <a:avLst/>
          </a:prstGeom>
          <a:noFill/>
          <a:ln w="9525">
            <a:noFill/>
            <a:round/>
            <a:headEnd/>
            <a:tailEnd/>
          </a:ln>
        </p:spPr>
        <p:txBody>
          <a:bodyPr vert="horz" wrap="square" lIns="0" tIns="28224" rIns="0" bIns="0" numCol="1" anchor="t" anchorCtr="0" compatLnSpc="1">
            <a:prstTxWarp prst="textNoShape">
              <a:avLst/>
            </a:prstTxWarp>
          </a:bodyPr>
          <a:lstStyle/>
          <a:p>
            <a:pPr lvl="0"/>
            <a:r>
              <a:rPr lang="en-GB" altLang="de-DE" smtClean="0"/>
              <a:t>Klicken Sie, um die Formate des Gliederungstextes zu bearbeiten</a:t>
            </a:r>
          </a:p>
          <a:p>
            <a:pPr lvl="1"/>
            <a:r>
              <a:rPr lang="en-GB" altLang="de-DE" smtClean="0"/>
              <a:t>Zweite Gliederungsebene</a:t>
            </a:r>
          </a:p>
          <a:p>
            <a:pPr lvl="2"/>
            <a:r>
              <a:rPr lang="en-GB" altLang="de-DE" smtClean="0"/>
              <a:t>Dritte Gliederungsebene</a:t>
            </a:r>
          </a:p>
          <a:p>
            <a:pPr lvl="3"/>
            <a:r>
              <a:rPr lang="en-GB" altLang="de-DE" smtClean="0"/>
              <a:t>Vierte Gliederungsebene</a:t>
            </a:r>
          </a:p>
          <a:p>
            <a:pPr lvl="4"/>
            <a:r>
              <a:rPr lang="en-GB" altLang="de-DE" smtClean="0"/>
              <a:t>Fünfte Gliederungsebene</a:t>
            </a:r>
          </a:p>
          <a:p>
            <a:pPr lvl="4"/>
            <a:r>
              <a:rPr lang="en-GB" altLang="de-DE" smtClean="0"/>
              <a:t>Sechste Gliederungsebene</a:t>
            </a:r>
          </a:p>
          <a:p>
            <a:pPr lvl="4"/>
            <a:r>
              <a:rPr lang="en-GB" altLang="de-DE" smtClean="0"/>
              <a:t>Siebente Gliederungsebene</a:t>
            </a:r>
          </a:p>
          <a:p>
            <a:pPr lvl="4"/>
            <a:r>
              <a:rPr lang="en-GB" altLang="de-DE" smtClean="0"/>
              <a:t>Achte Gliederungsebene</a:t>
            </a:r>
          </a:p>
          <a:p>
            <a:pPr lvl="4"/>
            <a:r>
              <a:rPr lang="en-GB" altLang="de-DE" smtClean="0"/>
              <a:t>Neunte Gliederungsebene</a:t>
            </a:r>
          </a:p>
        </p:txBody>
      </p:sp>
      <p:sp>
        <p:nvSpPr>
          <p:cNvPr id="2"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pitchFamily="16" charset="0"/>
              <a:buNone/>
              <a:tabLst>
                <a:tab pos="723900" algn="l"/>
                <a:tab pos="1447800" algn="l"/>
                <a:tab pos="2171700" algn="l"/>
              </a:tabLst>
              <a:defRPr sz="1400">
                <a:solidFill>
                  <a:srgbClr val="000000"/>
                </a:solidFill>
                <a:latin typeface="Arial" charset="0"/>
                <a:ea typeface="Microsoft YaHei" charset="-122"/>
              </a:defRPr>
            </a:lvl1pPr>
          </a:lstStyle>
          <a:p>
            <a:pPr>
              <a:defRPr/>
            </a:pPr>
            <a:endParaRPr lang="de-DE"/>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eaLnBrk="1">
              <a:lnSpc>
                <a:spcPct val="93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Arial" charset="0"/>
                <a:ea typeface="Microsoft YaHei" charset="-122"/>
              </a:defRPr>
            </a:lvl1pPr>
          </a:lstStyle>
          <a:p>
            <a:pPr>
              <a:defRPr/>
            </a:pPr>
            <a:endParaRPr lang="de-DE"/>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pitchFamily="16" charset="0"/>
              <a:buNone/>
              <a:defRPr sz="1400">
                <a:solidFill>
                  <a:srgbClr val="000000"/>
                </a:solidFill>
              </a:defRPr>
            </a:lvl1pPr>
          </a:lstStyle>
          <a:p>
            <a:fld id="{D2806A31-29FE-4A2C-9C60-AEDE8C5AEE2B}" type="slidenum">
              <a:rPr lang="de-DE" altLang="de-DE"/>
              <a:pPr/>
              <a:t>‹Nr.›</a:t>
            </a:fld>
            <a:endParaRPr lang="de-DE" alt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Microsoft YaHei" charset="-122"/>
        </a:defRPr>
      </a:lvl9pPr>
    </p:titleStyle>
    <p:bodyStyle>
      <a:lvl1pPr marL="342900" indent="-342900" algn="l" defTabSz="449263" rtl="0" eaLnBrk="0" fontAlgn="base" hangingPunct="0">
        <a:lnSpc>
          <a:spcPct val="93000"/>
        </a:lnSpc>
        <a:spcBef>
          <a:spcPct val="0"/>
        </a:spcBef>
        <a:spcAft>
          <a:spcPts val="1413"/>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8" Type="http://schemas.openxmlformats.org/officeDocument/2006/relationships/hyperlink" Target="https://gitter.im/nordakademie-einfuehrung-java/syllabus" TargetMode="External"/><Relationship Id="rId3" Type="http://schemas.openxmlformats.org/officeDocument/2006/relationships/hyperlink" Target="https://github.com/nordakademie-einfuehrung-java/uebung_2_1/issues" TargetMode="External"/><Relationship Id="rId7" Type="http://schemas.openxmlformats.org/officeDocument/2006/relationships/hyperlink" Target="https://github.com/nordakademie-einfuehrung-java/syllabus"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hyperlink" Target="https://github.com/nordakademie-einfuehrung-java/vorlesungsskript" TargetMode="External"/><Relationship Id="rId5" Type="http://schemas.openxmlformats.org/officeDocument/2006/relationships/hyperlink" Target="https://github.com/nordakademie-einfuehrung-java/beispielloesungen/issues" TargetMode="External"/><Relationship Id="rId4" Type="http://schemas.openxmlformats.org/officeDocument/2006/relationships/hyperlink" Target="https://github.com/nordakademie-einfuehrung-java/uebung_2_2/issues"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hyperlink" Target="https://gitter.im/apps" TargetMode="External"/><Relationship Id="rId4" Type="http://schemas.openxmlformats.org/officeDocument/2006/relationships/hyperlink" Target="https://gitter.im/nordakademie-einfuehrung-java/syllabu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3075" name="Rectangle 2"/>
          <p:cNvSpPr>
            <a:spLocks noGrp="1" noChangeArrowheads="1"/>
          </p:cNvSpPr>
          <p:nvPr>
            <p:ph type="title"/>
          </p:nvPr>
        </p:nvSpPr>
        <p:spPr>
          <a:xfrm>
            <a:off x="503238" y="301625"/>
            <a:ext cx="9070975" cy="1262063"/>
          </a:xfrm>
        </p:spPr>
        <p:txBody>
          <a:bodyPr tIns="38808"/>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 </a:t>
            </a:r>
          </a:p>
        </p:txBody>
      </p:sp>
      <p:sp>
        <p:nvSpPr>
          <p:cNvPr id="3076" name="Rectangle 3"/>
          <p:cNvSpPr>
            <a:spLocks noGrp="1" noChangeArrowheads="1"/>
          </p:cNvSpPr>
          <p:nvPr>
            <p:ph type="subTitle" idx="4294967295"/>
          </p:nvPr>
        </p:nvSpPr>
        <p:spPr>
          <a:xfrm>
            <a:off x="503238" y="1768475"/>
            <a:ext cx="9070975" cy="4989513"/>
          </a:xfrm>
        </p:spPr>
        <p:txBody>
          <a:bodyPr anchor="ctr"/>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b="1" smtClean="0"/>
              <a:t>W120</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b="1"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b="1" smtClean="0"/>
              <a:t>Einführung in die Software-Entwicklung</a:t>
            </a:r>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Kapitel 3</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21507" name="Foliennummernplatzhalter 4"/>
          <p:cNvSpPr>
            <a:spLocks noGrp="1"/>
          </p:cNvSpPr>
          <p:nvPr>
            <p:ph type="sldNum" sz="quarter" idx="12"/>
          </p:nvPr>
        </p:nvSpPr>
        <p:spPr>
          <a:noFill/>
        </p:spPr>
        <p:txBody>
          <a:bodyPr/>
          <a:lstStyle/>
          <a:p>
            <a:pPr>
              <a:tabLst>
                <a:tab pos="723900" algn="l"/>
                <a:tab pos="1447800" algn="l"/>
                <a:tab pos="2171700" algn="l"/>
              </a:tabLst>
            </a:pPr>
            <a:fld id="{083A347E-884C-4197-9405-FE794CFE6153}" type="slidenum">
              <a:rPr lang="de-DE" altLang="de-DE"/>
              <a:pPr>
                <a:tabLst>
                  <a:tab pos="723900" algn="l"/>
                  <a:tab pos="1447800" algn="l"/>
                  <a:tab pos="2171700" algn="l"/>
                </a:tabLst>
              </a:pPr>
              <a:t>10</a:t>
            </a:fld>
            <a:endParaRPr lang="de-DE" altLang="de-DE"/>
          </a:p>
        </p:txBody>
      </p:sp>
      <p:sp>
        <p:nvSpPr>
          <p:cNvPr id="2150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2150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Gleitkommatypen</a:t>
            </a:r>
          </a:p>
        </p:txBody>
      </p:sp>
      <p:sp>
        <p:nvSpPr>
          <p:cNvPr id="21510" name="Rectangle 3"/>
          <p:cNvSpPr>
            <a:spLocks noGrp="1" noChangeArrowheads="1"/>
          </p:cNvSpPr>
          <p:nvPr>
            <p:ph type="subTitle" idx="4294967295"/>
          </p:nvPr>
        </p:nvSpPr>
        <p:spPr>
          <a:xfrm>
            <a:off x="504825" y="1619250"/>
            <a:ext cx="9070975" cy="6145213"/>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Gleitkommatypen dienen zur Abbildung von reellen Zahlen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mit unterschiedlicher Genauigkeit und unterschiedlichem</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Wertebereich. Java kennt zwei primitive Datentypen für reelle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Zahlen: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float    	von -3,4 · 10</a:t>
            </a:r>
            <a:r>
              <a:rPr lang="de-DE" altLang="de-DE" sz="2600" baseline="33000" smtClean="0"/>
              <a:t>38	</a:t>
            </a:r>
            <a:r>
              <a:rPr lang="de-DE" altLang="de-DE" sz="2600" smtClean="0"/>
              <a:t>		bis 3,4 · 10</a:t>
            </a:r>
            <a:r>
              <a:rPr lang="de-DE" altLang="de-DE" sz="2600" baseline="33000" smtClean="0"/>
              <a:t>38</a:t>
            </a:r>
            <a:r>
              <a:rPr lang="de-DE" altLang="de-DE" sz="2600" smtClean="0"/>
              <a:t/>
            </a:r>
            <a:br>
              <a:rPr lang="de-DE" altLang="de-DE" sz="2600" smtClean="0"/>
            </a:br>
            <a:r>
              <a:rPr lang="de-DE" altLang="de-DE" sz="2600" smtClean="0"/>
              <a:t>           	Genauigkeit: 7 Stellen</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double	von -1,7 · 10</a:t>
            </a:r>
            <a:r>
              <a:rPr lang="de-DE" altLang="de-DE" sz="2600" baseline="33000" smtClean="0"/>
              <a:t>308</a:t>
            </a:r>
            <a:r>
              <a:rPr lang="de-DE" altLang="de-DE" sz="2600" smtClean="0"/>
              <a:t> 		bis 1,7 · 10</a:t>
            </a:r>
            <a:r>
              <a:rPr lang="de-DE" altLang="de-DE" sz="2600" baseline="33000" smtClean="0"/>
              <a:t>308</a:t>
            </a:r>
            <a:br>
              <a:rPr lang="de-DE" altLang="de-DE" sz="2600" baseline="33000" smtClean="0"/>
            </a:br>
            <a:r>
              <a:rPr lang="de-DE" altLang="de-DE" sz="2600" baseline="33000" smtClean="0"/>
              <a:t>                   	</a:t>
            </a:r>
            <a:r>
              <a:rPr lang="de-DE" altLang="de-DE" sz="2600" smtClean="0"/>
              <a:t>Genauigkeit: 15 Stellen</a:t>
            </a:r>
            <a:br>
              <a:rPr lang="de-DE" altLang="de-DE" sz="2600" smtClean="0"/>
            </a:br>
            <a:endParaRPr lang="de-DE" altLang="de-DE" sz="2600" smtClean="0"/>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Die Zuweisbarkeit zwischen den beiden Typen verhält sich </a:t>
            </a:r>
          </a:p>
          <a:p>
            <a:pPr marL="269875" indent="-269875" eaLnBrk="1">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analog zu den Ganzzahltypen.</a:t>
            </a:r>
            <a:r>
              <a:rPr lang="de-DE" altLang="de-DE" sz="2800" smtClean="0"/>
              <a:t/>
            </a:r>
            <a:br>
              <a:rPr lang="de-DE" altLang="de-DE" sz="2800" smtClean="0"/>
            </a:br>
            <a:r>
              <a:rPr lang="de-DE" altLang="de-DE" sz="2800" smtClean="0"/>
              <a:t>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23555" name="Foliennummernplatzhalter 4"/>
          <p:cNvSpPr>
            <a:spLocks noGrp="1"/>
          </p:cNvSpPr>
          <p:nvPr>
            <p:ph type="sldNum" sz="quarter" idx="12"/>
          </p:nvPr>
        </p:nvSpPr>
        <p:spPr>
          <a:noFill/>
        </p:spPr>
        <p:txBody>
          <a:bodyPr/>
          <a:lstStyle/>
          <a:p>
            <a:pPr>
              <a:tabLst>
                <a:tab pos="723900" algn="l"/>
                <a:tab pos="1447800" algn="l"/>
                <a:tab pos="2171700" algn="l"/>
              </a:tabLst>
            </a:pPr>
            <a:fld id="{65E873F3-0EB8-4E4F-81B0-BFBF13267A5B}" type="slidenum">
              <a:rPr lang="de-DE" altLang="de-DE"/>
              <a:pPr>
                <a:tabLst>
                  <a:tab pos="723900" algn="l"/>
                  <a:tab pos="1447800" algn="l"/>
                  <a:tab pos="2171700" algn="l"/>
                </a:tabLst>
              </a:pPr>
              <a:t>11</a:t>
            </a:fld>
            <a:endParaRPr lang="de-DE" altLang="de-DE"/>
          </a:p>
        </p:txBody>
      </p:sp>
      <p:sp>
        <p:nvSpPr>
          <p:cNvPr id="2355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2355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Zeichen</a:t>
            </a:r>
          </a:p>
        </p:txBody>
      </p:sp>
      <p:sp>
        <p:nvSpPr>
          <p:cNvPr id="2355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Der primitive Datentyp "char" dient zur Abbildung eines einzelnen Zeichens.</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Mit dem Typ "char" können 65.536 verschiedene Zeichen abgebildet werden – der sogenannte Unicode-Zeichensatz.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Intern wird der Typ "char" als Zahl von 0 bis 65.535 abgelegt, wobei jedoch eine Zahl einem Zeichen entspricht.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Das Zeichen Nr. 97 ist z.B. 'a', Zeichen Nr. 65 ist 'A' und Zeichen Nr. 52 ist '4'.</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25603" name="Foliennummernplatzhalter 4"/>
          <p:cNvSpPr>
            <a:spLocks noGrp="1"/>
          </p:cNvSpPr>
          <p:nvPr>
            <p:ph type="sldNum" sz="quarter" idx="12"/>
          </p:nvPr>
        </p:nvSpPr>
        <p:spPr>
          <a:noFill/>
        </p:spPr>
        <p:txBody>
          <a:bodyPr/>
          <a:lstStyle/>
          <a:p>
            <a:pPr>
              <a:tabLst>
                <a:tab pos="723900" algn="l"/>
                <a:tab pos="1447800" algn="l"/>
                <a:tab pos="2171700" algn="l"/>
              </a:tabLst>
            </a:pPr>
            <a:fld id="{BEC4C21C-950B-4303-97F7-35AD2EDCD93E}" type="slidenum">
              <a:rPr lang="de-DE" altLang="de-DE"/>
              <a:pPr>
                <a:tabLst>
                  <a:tab pos="723900" algn="l"/>
                  <a:tab pos="1447800" algn="l"/>
                  <a:tab pos="2171700" algn="l"/>
                </a:tabLst>
              </a:pPr>
              <a:t>12</a:t>
            </a:fld>
            <a:endParaRPr lang="de-DE" altLang="de-DE"/>
          </a:p>
        </p:txBody>
      </p:sp>
      <p:sp>
        <p:nvSpPr>
          <p:cNvPr id="2560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2560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Wahrheitswert</a:t>
            </a:r>
          </a:p>
        </p:txBody>
      </p:sp>
      <p:sp>
        <p:nvSpPr>
          <p:cNvPr id="25606"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Der Datentyp "boolean" dient der Aufnahme eines Wahrheitswertes.</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Sein Wertebereich umfasst nur die zwei Werte "wahr" und "falsch".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Für diese beiden Werte bietet Java die Konstanten "true" und "false" an.</a:t>
            </a:r>
            <a:br>
              <a:rPr lang="de-DE" altLang="de-DE" sz="2800" smtClean="0"/>
            </a:br>
            <a:r>
              <a:rPr lang="de-DE" altLang="de-DE" sz="2800" smtClean="0"/>
              <a:t/>
            </a:r>
            <a:br>
              <a:rPr lang="de-DE" altLang="de-DE" sz="2800" smtClean="0"/>
            </a:br>
            <a:r>
              <a:rPr lang="de-DE" altLang="de-DE" sz="2800" smtClean="0"/>
              <a:t>Beispiel:</a:t>
            </a:r>
            <a:br>
              <a:rPr lang="de-DE" altLang="de-DE" sz="2800" smtClean="0"/>
            </a:br>
            <a:r>
              <a:rPr lang="de-DE" altLang="de-DE" sz="2800" smtClean="0"/>
              <a:t/>
            </a:r>
            <a:br>
              <a:rPr lang="de-DE" altLang="de-DE" sz="2800" smtClean="0"/>
            </a:br>
            <a:r>
              <a:rPr lang="de-DE" altLang="de-DE" sz="2800" smtClean="0">
                <a:latin typeface="Courier New" pitchFamily="49" charset="0"/>
              </a:rPr>
              <a:t>boolean istNachmittags = true;</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27651" name="Foliennummernplatzhalter 4"/>
          <p:cNvSpPr>
            <a:spLocks noGrp="1"/>
          </p:cNvSpPr>
          <p:nvPr>
            <p:ph type="sldNum" sz="quarter" idx="12"/>
          </p:nvPr>
        </p:nvSpPr>
        <p:spPr>
          <a:noFill/>
        </p:spPr>
        <p:txBody>
          <a:bodyPr/>
          <a:lstStyle/>
          <a:p>
            <a:pPr>
              <a:tabLst>
                <a:tab pos="723900" algn="l"/>
                <a:tab pos="1447800" algn="l"/>
                <a:tab pos="2171700" algn="l"/>
              </a:tabLst>
            </a:pPr>
            <a:fld id="{83EBFFC2-C202-4C8E-AF4A-A2149531D0B5}" type="slidenum">
              <a:rPr lang="de-DE" altLang="de-DE"/>
              <a:pPr>
                <a:tabLst>
                  <a:tab pos="723900" algn="l"/>
                  <a:tab pos="1447800" algn="l"/>
                  <a:tab pos="2171700" algn="l"/>
                </a:tabLst>
              </a:pPr>
              <a:t>13</a:t>
            </a:fld>
            <a:endParaRPr lang="de-DE" altLang="de-DE"/>
          </a:p>
        </p:txBody>
      </p:sp>
      <p:sp>
        <p:nvSpPr>
          <p:cNvPr id="2765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2765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Rechenoperationen (1)</a:t>
            </a:r>
          </a:p>
        </p:txBody>
      </p:sp>
      <p:sp>
        <p:nvSpPr>
          <p:cNvPr id="27654" name="Rectangle 3"/>
          <p:cNvSpPr>
            <a:spLocks noGrp="1" noChangeArrowheads="1"/>
          </p:cNvSpPr>
          <p:nvPr>
            <p:ph type="subTitle" idx="4294967295"/>
          </p:nvPr>
        </p:nvSpPr>
        <p:spPr>
          <a:xfrm>
            <a:off x="504825" y="1619250"/>
            <a:ext cx="9070975" cy="52562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Mathematische Rechenoperationen zwischen  Ganzzahltypen liefern immer ein Ergebnis vom Typ "int". Ist einer der Ausgangstypen "long", ist das Ergebnis ebenfalls "long".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Mögliche Probleme:</a:t>
            </a:r>
          </a:p>
          <a:p>
            <a:pPr marL="485775" lvl="1" indent="-269875" eaLnBrk="1">
              <a:spcAft>
                <a:spcPct val="0"/>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Der Wertebereich des Ergebnistyps könnte nicht ausreichen. (Zwei "int"s mit dem Wert 1.000.000 passen multipliziert nicht mehr in einen "int").‏</a:t>
            </a:r>
          </a:p>
          <a:p>
            <a:pPr marL="485775" lvl="1" indent="-269875" eaLnBrk="1">
              <a:spcAft>
                <a:spcPct val="0"/>
              </a:spcAft>
              <a:buSzPct val="45000"/>
              <a:buFont typeface="Segoe UI"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Bei der Division würde man einen Gleitkommatyp erwarten. Dies ist aber nicht der Fall, es findet eine Ganzzahldividion statt.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29699" name="Foliennummernplatzhalter 4"/>
          <p:cNvSpPr>
            <a:spLocks noGrp="1"/>
          </p:cNvSpPr>
          <p:nvPr>
            <p:ph type="sldNum" sz="quarter" idx="12"/>
          </p:nvPr>
        </p:nvSpPr>
        <p:spPr>
          <a:noFill/>
        </p:spPr>
        <p:txBody>
          <a:bodyPr/>
          <a:lstStyle/>
          <a:p>
            <a:pPr>
              <a:tabLst>
                <a:tab pos="723900" algn="l"/>
                <a:tab pos="1447800" algn="l"/>
                <a:tab pos="2171700" algn="l"/>
              </a:tabLst>
            </a:pPr>
            <a:fld id="{5DA477C0-A799-456A-BAAA-68B25E8DBD69}" type="slidenum">
              <a:rPr lang="de-DE" altLang="de-DE"/>
              <a:pPr>
                <a:tabLst>
                  <a:tab pos="723900" algn="l"/>
                  <a:tab pos="1447800" algn="l"/>
                  <a:tab pos="2171700" algn="l"/>
                </a:tabLst>
              </a:pPr>
              <a:t>14</a:t>
            </a:fld>
            <a:endParaRPr lang="de-DE" altLang="de-DE"/>
          </a:p>
        </p:txBody>
      </p:sp>
      <p:sp>
        <p:nvSpPr>
          <p:cNvPr id="297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297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Rechenoperationen – Übung (1)</a:t>
            </a:r>
          </a:p>
        </p:txBody>
      </p:sp>
      <p:sp>
        <p:nvSpPr>
          <p:cNvPr id="2970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Definieren Sie zwei Variablen </a:t>
            </a:r>
            <a:r>
              <a:rPr lang="de-DE" altLang="de-DE" sz="2800" smtClean="0">
                <a:latin typeface="Courier New" pitchFamily="49" charset="0"/>
              </a:rPr>
              <a:t>i1</a:t>
            </a:r>
            <a:r>
              <a:rPr lang="de-DE" altLang="de-DE" sz="2800" smtClean="0"/>
              <a:t> und </a:t>
            </a:r>
            <a:r>
              <a:rPr lang="de-DE" altLang="de-DE" sz="2800" smtClean="0">
                <a:latin typeface="Courier New" pitchFamily="49" charset="0"/>
              </a:rPr>
              <a:t>i2</a:t>
            </a:r>
            <a:r>
              <a:rPr lang="de-DE" altLang="de-DE" sz="2800" smtClean="0"/>
              <a:t> vom Typ </a:t>
            </a:r>
            <a:r>
              <a:rPr lang="de-DE" altLang="de-DE" sz="2800" smtClean="0">
                <a:latin typeface="Courier New" pitchFamily="49" charset="0"/>
              </a:rPr>
              <a:t>int</a:t>
            </a:r>
            <a:r>
              <a:rPr lang="de-DE" altLang="de-DE" sz="2800" smtClean="0"/>
              <a:t> und weisen Sie Ihnen jeweils den Wert 1.000.000 zu.</a:t>
            </a:r>
            <a:br>
              <a:rPr lang="de-DE" altLang="de-DE" sz="2800" smtClean="0"/>
            </a:br>
            <a:r>
              <a:rPr lang="de-DE" altLang="de-DE" sz="2800" smtClean="0"/>
              <a:t/>
            </a:r>
            <a:br>
              <a:rPr lang="de-DE" altLang="de-DE" sz="2800" smtClean="0"/>
            </a:br>
            <a:r>
              <a:rPr lang="de-DE" altLang="de-DE" sz="2800" smtClean="0"/>
              <a:t>Geben Sie das Produkt der beiden aus.</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Definieren Sie zwei Variablen </a:t>
            </a:r>
            <a:r>
              <a:rPr lang="de-DE" altLang="de-DE" sz="2800" smtClean="0">
                <a:latin typeface="Courier New" pitchFamily="49" charset="0"/>
              </a:rPr>
              <a:t>i3</a:t>
            </a:r>
            <a:r>
              <a:rPr lang="de-DE" altLang="de-DE" sz="2800" smtClean="0"/>
              <a:t> und </a:t>
            </a:r>
            <a:r>
              <a:rPr lang="de-DE" altLang="de-DE" sz="2800" smtClean="0">
                <a:latin typeface="Courier New" pitchFamily="49" charset="0"/>
              </a:rPr>
              <a:t>i4</a:t>
            </a:r>
            <a:r>
              <a:rPr lang="de-DE" altLang="de-DE" sz="2800" smtClean="0"/>
              <a:t> vom Typ </a:t>
            </a:r>
            <a:r>
              <a:rPr lang="de-DE" altLang="de-DE" sz="2800" smtClean="0">
                <a:latin typeface="Courier New" pitchFamily="49" charset="0"/>
              </a:rPr>
              <a:t>int</a:t>
            </a:r>
            <a:r>
              <a:rPr lang="de-DE" altLang="de-DE" sz="2800" smtClean="0"/>
              <a:t> und weisen Sie Ihnen die Werte 15 und 4 zu.</a:t>
            </a:r>
            <a:br>
              <a:rPr lang="de-DE" altLang="de-DE" sz="2800" smtClean="0"/>
            </a:br>
            <a:r>
              <a:rPr lang="de-DE" altLang="de-DE" sz="2800" smtClean="0"/>
              <a:t/>
            </a:r>
            <a:br>
              <a:rPr lang="de-DE" altLang="de-DE" sz="2800" smtClean="0"/>
            </a:br>
            <a:r>
              <a:rPr lang="de-DE" altLang="de-DE" sz="2800" smtClean="0"/>
              <a:t>Geben Sie das Divisionsergebnis </a:t>
            </a:r>
            <a:r>
              <a:rPr lang="de-DE" altLang="de-DE" sz="2800" smtClean="0">
                <a:latin typeface="Courier New" pitchFamily="49" charset="0"/>
              </a:rPr>
              <a:t>i3/i4</a:t>
            </a:r>
            <a:r>
              <a:rPr lang="de-DE" altLang="de-DE" sz="2800" smtClean="0"/>
              <a:t>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31747" name="Foliennummernplatzhalter 4"/>
          <p:cNvSpPr>
            <a:spLocks noGrp="1"/>
          </p:cNvSpPr>
          <p:nvPr>
            <p:ph type="sldNum" sz="quarter" idx="12"/>
          </p:nvPr>
        </p:nvSpPr>
        <p:spPr>
          <a:noFill/>
        </p:spPr>
        <p:txBody>
          <a:bodyPr/>
          <a:lstStyle/>
          <a:p>
            <a:pPr>
              <a:tabLst>
                <a:tab pos="723900" algn="l"/>
                <a:tab pos="1447800" algn="l"/>
                <a:tab pos="2171700" algn="l"/>
              </a:tabLst>
            </a:pPr>
            <a:fld id="{A602B1A1-41DA-414E-8C3A-9F424A2B906C}" type="slidenum">
              <a:rPr lang="de-DE" altLang="de-DE"/>
              <a:pPr>
                <a:tabLst>
                  <a:tab pos="723900" algn="l"/>
                  <a:tab pos="1447800" algn="l"/>
                  <a:tab pos="2171700" algn="l"/>
                </a:tabLst>
              </a:pPr>
              <a:t>15</a:t>
            </a:fld>
            <a:endParaRPr lang="de-DE" altLang="de-DE"/>
          </a:p>
        </p:txBody>
      </p:sp>
      <p:sp>
        <p:nvSpPr>
          <p:cNvPr id="317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3174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Rechenoperationen (2)</a:t>
            </a:r>
          </a:p>
        </p:txBody>
      </p:sp>
      <p:sp>
        <p:nvSpPr>
          <p:cNvPr id="31750" name="Rectangle 3"/>
          <p:cNvSpPr>
            <a:spLocks noGrp="1" noChangeArrowheads="1"/>
          </p:cNvSpPr>
          <p:nvPr>
            <p:ph type="subTitle" idx="4294967295"/>
          </p:nvPr>
        </p:nvSpPr>
        <p:spPr>
          <a:xfrm>
            <a:off x="504825" y="1619250"/>
            <a:ext cx="9070975" cy="56499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Erkenntnis: Bei Überschreiten des Wertebereichs eines Ganzzahltyps ist das Ergebnis nicht mehr korrekt!</a:t>
            </a:r>
            <a:br>
              <a:rPr lang="de-DE" altLang="de-DE" sz="2800" smtClean="0"/>
            </a:br>
            <a:r>
              <a:rPr lang="de-DE" altLang="de-DE" sz="2800" smtClean="0"/>
              <a:t/>
            </a:r>
            <a:br>
              <a:rPr lang="de-DE" altLang="de-DE" sz="2800" smtClean="0"/>
            </a:br>
            <a:r>
              <a:rPr lang="de-DE" altLang="de-DE" sz="2800" smtClean="0"/>
              <a:t>Lösung: Machen Sie sich Gedanken über die maximal zu erwartenden Wertebereiche und definieren Sie Ihre Variablen entsprechend.</a:t>
            </a:r>
            <a:br>
              <a:rPr lang="de-DE" altLang="de-DE" sz="2800" smtClean="0"/>
            </a:br>
            <a:r>
              <a:rPr lang="de-DE" alt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Erkenntnis: Die Division von Ganzzahltypen liefert immer eine ganze Zahl.</a:t>
            </a:r>
            <a:br>
              <a:rPr lang="de-DE" altLang="de-DE" sz="2800" smtClean="0"/>
            </a:br>
            <a:r>
              <a:rPr lang="de-DE" altLang="de-DE" sz="2800" smtClean="0"/>
              <a:t/>
            </a:r>
            <a:br>
              <a:rPr lang="de-DE" altLang="de-DE" sz="2800" smtClean="0"/>
            </a:br>
            <a:r>
              <a:rPr lang="de-DE" altLang="de-DE" sz="2800" smtClean="0"/>
              <a:t>Lösung: Wandeln Sie eine Zahl vorher in eine Gleitkommazahl um.</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33795" name="Foliennummernplatzhalter 4"/>
          <p:cNvSpPr>
            <a:spLocks noGrp="1"/>
          </p:cNvSpPr>
          <p:nvPr>
            <p:ph type="sldNum" sz="quarter" idx="12"/>
          </p:nvPr>
        </p:nvSpPr>
        <p:spPr>
          <a:noFill/>
        </p:spPr>
        <p:txBody>
          <a:bodyPr/>
          <a:lstStyle/>
          <a:p>
            <a:pPr>
              <a:tabLst>
                <a:tab pos="723900" algn="l"/>
                <a:tab pos="1447800" algn="l"/>
                <a:tab pos="2171700" algn="l"/>
              </a:tabLst>
            </a:pPr>
            <a:fld id="{E4229DB7-9619-40F3-A046-C7D2A46445EF}" type="slidenum">
              <a:rPr lang="de-DE" altLang="de-DE"/>
              <a:pPr>
                <a:tabLst>
                  <a:tab pos="723900" algn="l"/>
                  <a:tab pos="1447800" algn="l"/>
                  <a:tab pos="2171700" algn="l"/>
                </a:tabLst>
              </a:pPr>
              <a:t>16</a:t>
            </a:fld>
            <a:endParaRPr lang="de-DE" altLang="de-DE"/>
          </a:p>
        </p:txBody>
      </p:sp>
      <p:sp>
        <p:nvSpPr>
          <p:cNvPr id="3379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3379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Rechenoperationen (3)</a:t>
            </a:r>
          </a:p>
        </p:txBody>
      </p:sp>
      <p:sp>
        <p:nvSpPr>
          <p:cNvPr id="33798" name="Rectangle 3"/>
          <p:cNvSpPr>
            <a:spLocks noGrp="1" noChangeArrowheads="1"/>
          </p:cNvSpPr>
          <p:nvPr>
            <p:ph type="subTitle" idx="4294967295"/>
          </p:nvPr>
        </p:nvSpPr>
        <p:spPr>
          <a:xfrm>
            <a:off x="504825" y="1619250"/>
            <a:ext cx="9070975" cy="52562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Mathematische Rechenoperationen mit mindestens einer</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Gleitkommazahl liefern immer ein Ergebnis vom Typ</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einer Gleitkommazahl (mit dem größeren Wertebereich)‏.</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Mögliche Probleme: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Auch hier könnte der Ergebnistyp ggf. nicht ausreichend sein.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Gleitkommatypen sind nur auf 7 bzw. 15 Stellen genau. Es ist mit Rundungsdifferenzen zu rechnen.</a:t>
            </a:r>
          </a:p>
          <a:p>
            <a:pPr marL="485775" lvl="1" indent="-269875" eaLnBrk="1">
              <a:spcAft>
                <a:spcPct val="0"/>
              </a:spcAft>
              <a:buSzPct val="45000"/>
              <a:buFont typeface="Segoe UI"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35843" name="Foliennummernplatzhalter 4"/>
          <p:cNvSpPr>
            <a:spLocks noGrp="1"/>
          </p:cNvSpPr>
          <p:nvPr>
            <p:ph type="sldNum" sz="quarter" idx="12"/>
          </p:nvPr>
        </p:nvSpPr>
        <p:spPr>
          <a:noFill/>
        </p:spPr>
        <p:txBody>
          <a:bodyPr/>
          <a:lstStyle/>
          <a:p>
            <a:pPr>
              <a:tabLst>
                <a:tab pos="723900" algn="l"/>
                <a:tab pos="1447800" algn="l"/>
                <a:tab pos="2171700" algn="l"/>
              </a:tabLst>
            </a:pPr>
            <a:fld id="{95ACAFDE-088C-45E4-B544-968975C79784}" type="slidenum">
              <a:rPr lang="de-DE" altLang="de-DE"/>
              <a:pPr>
                <a:tabLst>
                  <a:tab pos="723900" algn="l"/>
                  <a:tab pos="1447800" algn="l"/>
                  <a:tab pos="2171700" algn="l"/>
                </a:tabLst>
              </a:pPr>
              <a:t>17</a:t>
            </a:fld>
            <a:endParaRPr lang="de-DE" altLang="de-DE"/>
          </a:p>
        </p:txBody>
      </p:sp>
      <p:sp>
        <p:nvSpPr>
          <p:cNvPr id="3584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3584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Rechenoperationen - Übung (2)</a:t>
            </a:r>
          </a:p>
        </p:txBody>
      </p:sp>
      <p:sp>
        <p:nvSpPr>
          <p:cNvPr id="35846" name="Rectangle 3"/>
          <p:cNvSpPr>
            <a:spLocks noGrp="1" noChangeArrowheads="1"/>
          </p:cNvSpPr>
          <p:nvPr>
            <p:ph type="subTitle" idx="4294967295"/>
          </p:nvPr>
        </p:nvSpPr>
        <p:spPr>
          <a:xfrm>
            <a:off x="504825" y="1619250"/>
            <a:ext cx="9070975" cy="5354638"/>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Definieren Sie zwei Variablen </a:t>
            </a:r>
            <a:r>
              <a:rPr lang="de-DE" altLang="de-DE" sz="2800" smtClean="0">
                <a:latin typeface="Courier New" pitchFamily="49" charset="0"/>
              </a:rPr>
              <a:t>d1</a:t>
            </a:r>
            <a:r>
              <a:rPr lang="de-DE" altLang="de-DE" sz="2800" smtClean="0"/>
              <a:t> und </a:t>
            </a:r>
            <a:r>
              <a:rPr lang="de-DE" altLang="de-DE" sz="2800" smtClean="0">
                <a:latin typeface="Courier New" pitchFamily="49" charset="0"/>
              </a:rPr>
              <a:t>d2</a:t>
            </a:r>
            <a:r>
              <a:rPr lang="de-DE" altLang="de-DE" sz="2800" smtClean="0"/>
              <a:t> vom Typ </a:t>
            </a:r>
            <a:r>
              <a:rPr lang="de-DE" altLang="de-DE" sz="2800" smtClean="0">
                <a:latin typeface="Courier New" pitchFamily="49" charset="0"/>
              </a:rPr>
              <a:t>double</a:t>
            </a:r>
            <a:r>
              <a:rPr lang="de-DE" altLang="de-DE" sz="2800" smtClean="0"/>
              <a:t> und weisen Sie ihnen jeweils den Wert </a:t>
            </a:r>
            <a:r>
              <a:rPr lang="de-DE" altLang="de-DE" sz="2800" smtClean="0">
                <a:latin typeface="Courier New" pitchFamily="49" charset="0"/>
              </a:rPr>
              <a:t>1E200</a:t>
            </a:r>
            <a:r>
              <a:rPr lang="de-DE" altLang="de-DE" sz="2800" smtClean="0"/>
              <a:t> zu (bedeutet 1 · 10</a:t>
            </a:r>
            <a:r>
              <a:rPr lang="de-DE" altLang="de-DE" sz="2800" baseline="33000" smtClean="0"/>
              <a:t>200</a:t>
            </a:r>
            <a:r>
              <a:rPr lang="de-DE" altLang="de-DE" sz="2800" smtClean="0"/>
              <a:t>).</a:t>
            </a:r>
            <a:br>
              <a:rPr lang="de-DE" altLang="de-DE" sz="2800" smtClean="0"/>
            </a:br>
            <a:r>
              <a:rPr lang="de-DE" altLang="de-DE" sz="2800" smtClean="0"/>
              <a:t/>
            </a:r>
            <a:br>
              <a:rPr lang="de-DE" altLang="de-DE" sz="2800" smtClean="0"/>
            </a:br>
            <a:r>
              <a:rPr lang="de-DE" altLang="de-DE" sz="2800" smtClean="0"/>
              <a:t>Geben Sie das Produkt der beiden aus.</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Definieren Sie zwei Variablen </a:t>
            </a:r>
            <a:r>
              <a:rPr lang="de-DE" altLang="de-DE" sz="2800" smtClean="0">
                <a:latin typeface="Courier New" pitchFamily="49" charset="0"/>
              </a:rPr>
              <a:t>d3</a:t>
            </a:r>
            <a:r>
              <a:rPr lang="de-DE" altLang="de-DE" sz="2800" smtClean="0"/>
              <a:t> und </a:t>
            </a:r>
            <a:r>
              <a:rPr lang="de-DE" altLang="de-DE" sz="2800" smtClean="0">
                <a:latin typeface="Courier New" pitchFamily="49" charset="0"/>
              </a:rPr>
              <a:t>d4</a:t>
            </a:r>
            <a:r>
              <a:rPr lang="de-DE" altLang="de-DE" sz="2800" smtClean="0"/>
              <a:t> vom Typ </a:t>
            </a:r>
            <a:r>
              <a:rPr lang="de-DE" altLang="de-DE" sz="2800" smtClean="0">
                <a:latin typeface="Courier New" pitchFamily="49" charset="0"/>
              </a:rPr>
              <a:t>double</a:t>
            </a:r>
            <a:r>
              <a:rPr lang="de-DE" altLang="de-DE" sz="2800" smtClean="0"/>
              <a:t> und weisen Sie Ihnen jeweils den Wert 0.1 zu.</a:t>
            </a:r>
            <a:br>
              <a:rPr lang="de-DE" altLang="de-DE" sz="2800" smtClean="0"/>
            </a:br>
            <a:r>
              <a:rPr lang="de-DE" altLang="de-DE" sz="2800" smtClean="0"/>
              <a:t/>
            </a:r>
            <a:br>
              <a:rPr lang="de-DE" altLang="de-DE" sz="2800" smtClean="0"/>
            </a:br>
            <a:r>
              <a:rPr lang="de-DE" altLang="de-DE" sz="2800" smtClean="0"/>
              <a:t>Geben Sie das Produkt der beiden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37891" name="Foliennummernplatzhalter 4"/>
          <p:cNvSpPr>
            <a:spLocks noGrp="1"/>
          </p:cNvSpPr>
          <p:nvPr>
            <p:ph type="sldNum" sz="quarter" idx="12"/>
          </p:nvPr>
        </p:nvSpPr>
        <p:spPr>
          <a:noFill/>
        </p:spPr>
        <p:txBody>
          <a:bodyPr/>
          <a:lstStyle/>
          <a:p>
            <a:pPr>
              <a:tabLst>
                <a:tab pos="723900" algn="l"/>
                <a:tab pos="1447800" algn="l"/>
                <a:tab pos="2171700" algn="l"/>
              </a:tabLst>
            </a:pPr>
            <a:fld id="{8BE594F6-024D-47A6-A30B-450B87C13304}" type="slidenum">
              <a:rPr lang="de-DE" altLang="de-DE"/>
              <a:pPr>
                <a:tabLst>
                  <a:tab pos="723900" algn="l"/>
                  <a:tab pos="1447800" algn="l"/>
                  <a:tab pos="2171700" algn="l"/>
                </a:tabLst>
              </a:pPr>
              <a:t>18</a:t>
            </a:fld>
            <a:endParaRPr lang="de-DE" altLang="de-DE"/>
          </a:p>
        </p:txBody>
      </p:sp>
      <p:sp>
        <p:nvSpPr>
          <p:cNvPr id="3789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3789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Rechenoperationen (4)</a:t>
            </a:r>
          </a:p>
        </p:txBody>
      </p:sp>
      <p:sp>
        <p:nvSpPr>
          <p:cNvPr id="37894" name="Rectangle 3"/>
          <p:cNvSpPr>
            <a:spLocks noGrp="1" noChangeArrowheads="1"/>
          </p:cNvSpPr>
          <p:nvPr>
            <p:ph type="subTitle" idx="4294967295"/>
          </p:nvPr>
        </p:nvSpPr>
        <p:spPr>
          <a:xfrm>
            <a:off x="504825" y="1619250"/>
            <a:ext cx="9070975" cy="5534025"/>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Erkenntnis: Bei Überschreiten des Wertebereichs eines Gleitkommatyps ist das Ergebnis "infinity".</a:t>
            </a:r>
            <a:br>
              <a:rPr lang="de-DE" altLang="de-DE" sz="2600" smtClean="0"/>
            </a:br>
            <a:r>
              <a:rPr lang="de-DE" altLang="de-DE" sz="2600" smtClean="0"/>
              <a:t/>
            </a:r>
            <a:br>
              <a:rPr lang="de-DE" altLang="de-DE" sz="2600" smtClean="0"/>
            </a:br>
            <a:r>
              <a:rPr lang="de-DE" altLang="de-DE" sz="2600" smtClean="0"/>
              <a:t>Lösung: Machen Sie sich Gedanken über die maximal zu erwartenden Wertebereiche und definieren Sie Ihre Variablen entsprechend.</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Erkenntnis: Die Berechnung mit Gleitkommatypen führt zu Rundungsfehlern.</a:t>
            </a:r>
            <a:br>
              <a:rPr lang="de-DE" altLang="de-DE" sz="2600" smtClean="0"/>
            </a:br>
            <a:r>
              <a:rPr lang="de-DE" altLang="de-DE" sz="2600" smtClean="0"/>
              <a:t/>
            </a:r>
            <a:br>
              <a:rPr lang="de-DE" altLang="de-DE" sz="2600" smtClean="0"/>
            </a:br>
            <a:r>
              <a:rPr lang="de-DE" altLang="de-DE" sz="2600" smtClean="0"/>
              <a:t>Lösung: Für rein mathematische Probleme reicht die Genauigkeit. Z. B. für Rechenoperationen mit Geldbeträgen sollte auf Ganzzahltypen zurückgegriffen werden.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39939" name="Foliennummernplatzhalter 4"/>
          <p:cNvSpPr>
            <a:spLocks noGrp="1"/>
          </p:cNvSpPr>
          <p:nvPr>
            <p:ph type="sldNum" sz="quarter" idx="12"/>
          </p:nvPr>
        </p:nvSpPr>
        <p:spPr>
          <a:noFill/>
        </p:spPr>
        <p:txBody>
          <a:bodyPr/>
          <a:lstStyle/>
          <a:p>
            <a:pPr>
              <a:tabLst>
                <a:tab pos="723900" algn="l"/>
                <a:tab pos="1447800" algn="l"/>
                <a:tab pos="2171700" algn="l"/>
              </a:tabLst>
            </a:pPr>
            <a:fld id="{5B683DF9-CD5A-4B15-8A63-2C5FEE31DA24}" type="slidenum">
              <a:rPr lang="de-DE" altLang="de-DE"/>
              <a:pPr>
                <a:tabLst>
                  <a:tab pos="723900" algn="l"/>
                  <a:tab pos="1447800" algn="l"/>
                  <a:tab pos="2171700" algn="l"/>
                </a:tabLst>
              </a:pPr>
              <a:t>19</a:t>
            </a:fld>
            <a:endParaRPr lang="de-DE" altLang="de-DE"/>
          </a:p>
        </p:txBody>
      </p:sp>
      <p:sp>
        <p:nvSpPr>
          <p:cNvPr id="3994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3994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Rechenoperatoren - Übersicht</a:t>
            </a:r>
          </a:p>
        </p:txBody>
      </p:sp>
      <p:sp>
        <p:nvSpPr>
          <p:cNvPr id="39942" name="Rectangle 3"/>
          <p:cNvSpPr>
            <a:spLocks noGrp="1" noChangeArrowheads="1"/>
          </p:cNvSpPr>
          <p:nvPr>
            <p:ph type="subTitle" idx="4294967295"/>
          </p:nvPr>
        </p:nvSpPr>
        <p:spPr>
          <a:xfrm>
            <a:off x="504825" y="1619250"/>
            <a:ext cx="9070975" cy="5840413"/>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Multiplikation:                     		</a:t>
            </a:r>
            <a:r>
              <a:rPr lang="de-DE" altLang="de-DE" sz="2600" smtClean="0">
                <a:latin typeface="Courier New" pitchFamily="49" charset="0"/>
              </a:rPr>
              <a:t>*</a:t>
            </a:r>
            <a:r>
              <a:rPr lang="de-DE" altLang="de-DE" sz="2600" smtClean="0"/>
              <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Addition:                             		</a:t>
            </a:r>
            <a:r>
              <a:rPr lang="de-DE" altLang="de-DE" sz="2600" smtClean="0">
                <a:latin typeface="Courier New" pitchFamily="49" charset="0"/>
              </a:rPr>
              <a:t>+</a:t>
            </a:r>
            <a:r>
              <a:rPr lang="de-DE" altLang="de-DE" sz="2600" smtClean="0"/>
              <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Subtraktion:	                       		</a:t>
            </a:r>
            <a:r>
              <a:rPr lang="de-DE" altLang="de-DE" sz="2600" smtClean="0">
                <a:latin typeface="Courier New" pitchFamily="49" charset="0"/>
              </a:rPr>
              <a:t>-</a:t>
            </a:r>
            <a:r>
              <a:rPr lang="de-DE" altLang="de-DE" sz="2600" smtClean="0"/>
              <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Division:                             		</a:t>
            </a:r>
            <a:r>
              <a:rPr lang="de-DE" altLang="de-DE" sz="2600" smtClean="0">
                <a:latin typeface="Courier New" pitchFamily="49" charset="0"/>
              </a:rPr>
              <a:t>/</a:t>
            </a:r>
            <a:r>
              <a:rPr lang="de-DE" altLang="de-DE" sz="2600" smtClean="0"/>
              <a:t/>
            </a:r>
            <a:br>
              <a:rPr lang="de-DE" altLang="de-DE" sz="2600" smtClean="0"/>
            </a:br>
            <a:r>
              <a:rPr lang="de-DE" altLang="de-DE" sz="2600" smtClean="0"/>
              <a:t>(bei ganzen Zahlen Ganzzahldivision)</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Modulo:                              		</a:t>
            </a:r>
            <a:r>
              <a:rPr lang="de-DE" altLang="de-DE" sz="2600" smtClean="0">
                <a:latin typeface="Courier New" pitchFamily="49" charset="0"/>
              </a:rPr>
              <a:t>%</a:t>
            </a:r>
            <a:r>
              <a:rPr lang="de-DE" altLang="de-DE" sz="2600" smtClean="0"/>
              <a:t/>
            </a:r>
            <a:br>
              <a:rPr lang="de-DE" altLang="de-DE" sz="2600" smtClean="0"/>
            </a:br>
            <a:r>
              <a:rPr lang="de-DE" altLang="de-DE" sz="2600" smtClean="0"/>
              <a:t>(nur anwendbar bei ganzen Zahlen)</a:t>
            </a:r>
            <a:br>
              <a:rPr lang="de-DE" altLang="de-DE" sz="2600" smtClean="0"/>
            </a:b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Mathematische Klammern:		</a:t>
            </a:r>
            <a:r>
              <a:rPr lang="de-DE" altLang="de-DE" sz="2600" smtClean="0">
                <a:latin typeface="Courier New" pitchFamily="49" charset="0"/>
              </a:rPr>
              <a:t>()</a:t>
            </a:r>
            <a:r>
              <a:rPr lang="de-DE" altLang="de-DE" sz="2600" smtClean="0"/>
              <a:t>		</a:t>
            </a:r>
            <a:r>
              <a:rPr lang="de-DE" altLang="de-DE" sz="2800" smtClean="0"/>
              <a:t>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5123" name="Foliennummernplatzhalter 4"/>
          <p:cNvSpPr>
            <a:spLocks noGrp="1"/>
          </p:cNvSpPr>
          <p:nvPr>
            <p:ph type="sldNum" sz="quarter" idx="12"/>
          </p:nvPr>
        </p:nvSpPr>
        <p:spPr>
          <a:noFill/>
        </p:spPr>
        <p:txBody>
          <a:bodyPr/>
          <a:lstStyle/>
          <a:p>
            <a:pPr>
              <a:tabLst>
                <a:tab pos="723900" algn="l"/>
                <a:tab pos="1447800" algn="l"/>
                <a:tab pos="2171700" algn="l"/>
              </a:tabLst>
            </a:pPr>
            <a:fld id="{4A41D70E-AE61-4AB3-BDE1-60BF8DC23417}" type="slidenum">
              <a:rPr lang="de-DE" altLang="de-DE"/>
              <a:pPr>
                <a:tabLst>
                  <a:tab pos="723900" algn="l"/>
                  <a:tab pos="1447800" algn="l"/>
                  <a:tab pos="2171700" algn="l"/>
                </a:tabLst>
              </a:pPr>
              <a:t>2</a:t>
            </a:fld>
            <a:endParaRPr lang="de-DE" altLang="de-DE"/>
          </a:p>
        </p:txBody>
      </p:sp>
      <p:sp>
        <p:nvSpPr>
          <p:cNvPr id="51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51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Unser typischer Workflow für Übungen</a:t>
            </a:r>
          </a:p>
        </p:txBody>
      </p:sp>
      <p:sp>
        <p:nvSpPr>
          <p:cNvPr id="2" name="Abgerundetes Rechteck 1"/>
          <p:cNvSpPr/>
          <p:nvPr/>
        </p:nvSpPr>
        <p:spPr bwMode="auto">
          <a:xfrm>
            <a:off x="719138" y="2266950"/>
            <a:ext cx="3384550" cy="9144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r>
              <a:rPr lang="de-DE" dirty="0"/>
              <a:t>github.com/nordakademie-</a:t>
            </a:r>
            <a:r>
              <a:rPr lang="de-DE" dirty="0" err="1"/>
              <a:t>einfuehrung</a:t>
            </a:r>
            <a:r>
              <a:rPr lang="de-DE" dirty="0"/>
              <a:t>-java/</a:t>
            </a:r>
            <a:r>
              <a:rPr lang="de-DE" dirty="0" err="1"/>
              <a:t>uebung_x_y</a:t>
            </a:r>
            <a:endParaRPr lang="de-DE" dirty="0"/>
          </a:p>
        </p:txBody>
      </p:sp>
      <p:sp>
        <p:nvSpPr>
          <p:cNvPr id="12" name="Wolkenförmige Legende 11"/>
          <p:cNvSpPr/>
          <p:nvPr/>
        </p:nvSpPr>
        <p:spPr bwMode="auto">
          <a:xfrm>
            <a:off x="3024188" y="4427538"/>
            <a:ext cx="2447925" cy="1008062"/>
          </a:xfrm>
          <a:prstGeom prst="cloudCallout">
            <a:avLst>
              <a:gd name="adj1" fmla="val 64845"/>
              <a:gd name="adj2" fmla="val 30375"/>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eaLnBrk="1">
              <a:lnSpc>
                <a:spcPct val="93000"/>
              </a:lnSpc>
              <a:buClr>
                <a:srgbClr val="000000"/>
              </a:buClr>
              <a:buSzPct val="100000"/>
              <a:buFont typeface="Times New Roman" pitchFamily="16" charset="0"/>
              <a:buNone/>
              <a:defRPr/>
            </a:pPr>
            <a:r>
              <a:rPr lang="de-DE" dirty="0"/>
              <a:t>3. Umsetzung</a:t>
            </a:r>
          </a:p>
        </p:txBody>
      </p:sp>
      <p:grpSp>
        <p:nvGrpSpPr>
          <p:cNvPr id="23" name="Gruppieren 22"/>
          <p:cNvGrpSpPr>
            <a:grpSpLocks/>
          </p:cNvGrpSpPr>
          <p:nvPr/>
        </p:nvGrpSpPr>
        <p:grpSpPr bwMode="auto">
          <a:xfrm>
            <a:off x="3816350" y="1495425"/>
            <a:ext cx="5472113" cy="1685925"/>
            <a:chOff x="3816176" y="1495981"/>
            <a:chExt cx="5472608" cy="1686088"/>
          </a:xfrm>
        </p:grpSpPr>
        <p:sp>
          <p:nvSpPr>
            <p:cNvPr id="8" name="Abgerundetes Rechteck 7"/>
            <p:cNvSpPr/>
            <p:nvPr/>
          </p:nvSpPr>
          <p:spPr bwMode="auto">
            <a:xfrm>
              <a:off x="5903928" y="2267581"/>
              <a:ext cx="3384856" cy="91448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r>
                <a:rPr lang="de-DE" dirty="0"/>
                <a:t>github.com/ihr-eigener-</a:t>
              </a:r>
              <a:r>
                <a:rPr lang="de-DE" dirty="0" err="1"/>
                <a:t>github</a:t>
              </a:r>
              <a:r>
                <a:rPr lang="de-DE" dirty="0"/>
                <a:t>-user/</a:t>
              </a:r>
              <a:r>
                <a:rPr lang="de-DE" dirty="0" err="1"/>
                <a:t>uebung_x_y</a:t>
              </a:r>
              <a:endParaRPr lang="de-DE" dirty="0"/>
            </a:p>
          </p:txBody>
        </p:sp>
        <p:sp>
          <p:nvSpPr>
            <p:cNvPr id="11" name="Nach links gekrümmter Pfeil 10"/>
            <p:cNvSpPr/>
            <p:nvPr/>
          </p:nvSpPr>
          <p:spPr bwMode="auto">
            <a:xfrm rot="16200000">
              <a:off x="4602852" y="1037950"/>
              <a:ext cx="730321" cy="2303671"/>
            </a:xfrm>
            <a:prstGeom prst="curvedLef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endParaRPr lang="de-DE" dirty="0"/>
            </a:p>
          </p:txBody>
        </p:sp>
        <p:sp>
          <p:nvSpPr>
            <p:cNvPr id="5147" name="Textfeld 14"/>
            <p:cNvSpPr txBox="1">
              <a:spLocks noChangeArrowheads="1"/>
            </p:cNvSpPr>
            <p:nvPr/>
          </p:nvSpPr>
          <p:spPr bwMode="auto">
            <a:xfrm>
              <a:off x="4477394" y="1495981"/>
              <a:ext cx="902811" cy="369332"/>
            </a:xfrm>
            <a:prstGeom prst="rect">
              <a:avLst/>
            </a:prstGeom>
            <a:noFill/>
            <a:ln w="9525">
              <a:noFill/>
              <a:miter lim="800000"/>
              <a:headEnd/>
              <a:tailEnd/>
            </a:ln>
          </p:spPr>
          <p:txBody>
            <a:bodyPr wrap="none">
              <a:spAutoFit/>
            </a:bodyPr>
            <a:lstStyle/>
            <a:p>
              <a:r>
                <a:rPr lang="de-DE" altLang="de-DE"/>
                <a:t>1. Fork</a:t>
              </a:r>
            </a:p>
          </p:txBody>
        </p:sp>
      </p:grpSp>
      <p:grpSp>
        <p:nvGrpSpPr>
          <p:cNvPr id="25" name="Gruppieren 24"/>
          <p:cNvGrpSpPr>
            <a:grpSpLocks/>
          </p:cNvGrpSpPr>
          <p:nvPr/>
        </p:nvGrpSpPr>
        <p:grpSpPr bwMode="auto">
          <a:xfrm>
            <a:off x="5903913" y="3222625"/>
            <a:ext cx="3525837" cy="2624138"/>
            <a:chOff x="5904408" y="3222495"/>
            <a:chExt cx="3525441" cy="2623870"/>
          </a:xfrm>
        </p:grpSpPr>
        <p:sp>
          <p:nvSpPr>
            <p:cNvPr id="9" name="Abgerundetes Rechteck 8"/>
            <p:cNvSpPr/>
            <p:nvPr/>
          </p:nvSpPr>
          <p:spPr bwMode="auto">
            <a:xfrm>
              <a:off x="5904408" y="4932058"/>
              <a:ext cx="3384170" cy="914307"/>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r>
                <a:rPr lang="de-DE" dirty="0"/>
                <a:t>Z:\ihr_workspace\uebung_x_y</a:t>
              </a:r>
            </a:p>
            <a:p>
              <a:pPr eaLnBrk="1">
                <a:lnSpc>
                  <a:spcPct val="93000"/>
                </a:lnSpc>
                <a:buClr>
                  <a:srgbClr val="000000"/>
                </a:buClr>
                <a:buSzPct val="100000"/>
                <a:defRPr/>
              </a:pPr>
              <a:endParaRPr lang="de-DE" sz="1100" dirty="0"/>
            </a:p>
            <a:p>
              <a:pPr eaLnBrk="1">
                <a:lnSpc>
                  <a:spcPct val="93000"/>
                </a:lnSpc>
                <a:buClr>
                  <a:srgbClr val="000000"/>
                </a:buClr>
                <a:buSzPct val="100000"/>
                <a:defRPr/>
              </a:pPr>
              <a:r>
                <a:rPr lang="de-DE" sz="1100" dirty="0"/>
                <a:t>(Origin=github.com/ihr-eigener-</a:t>
              </a:r>
              <a:r>
                <a:rPr lang="de-DE" sz="1100" dirty="0" err="1"/>
                <a:t>github</a:t>
              </a:r>
              <a:r>
                <a:rPr lang="de-DE" sz="1100" dirty="0"/>
                <a:t>-user/</a:t>
              </a:r>
              <a:r>
                <a:rPr lang="de-DE" sz="1100" dirty="0" err="1"/>
                <a:t>uebung_x_y</a:t>
              </a:r>
              <a:r>
                <a:rPr lang="de-DE" sz="1100" dirty="0"/>
                <a:t>)</a:t>
              </a:r>
            </a:p>
            <a:p>
              <a:pPr eaLnBrk="1">
                <a:lnSpc>
                  <a:spcPct val="93000"/>
                </a:lnSpc>
                <a:buClr>
                  <a:srgbClr val="000000"/>
                </a:buClr>
                <a:buSzPct val="100000"/>
                <a:buFont typeface="Times New Roman" pitchFamily="16" charset="0"/>
                <a:buNone/>
                <a:defRPr/>
              </a:pPr>
              <a:endParaRPr lang="de-DE" dirty="0"/>
            </a:p>
          </p:txBody>
        </p:sp>
        <p:sp>
          <p:nvSpPr>
            <p:cNvPr id="13" name="Pfeil nach unten 12"/>
            <p:cNvSpPr/>
            <p:nvPr/>
          </p:nvSpPr>
          <p:spPr bwMode="auto">
            <a:xfrm>
              <a:off x="8064752" y="3222495"/>
              <a:ext cx="484134" cy="1673054"/>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endParaRPr lang="de-DE"/>
            </a:p>
          </p:txBody>
        </p:sp>
        <p:sp>
          <p:nvSpPr>
            <p:cNvPr id="5144" name="Textfeld 26"/>
            <p:cNvSpPr txBox="1">
              <a:spLocks noChangeArrowheads="1"/>
            </p:cNvSpPr>
            <p:nvPr/>
          </p:nvSpPr>
          <p:spPr bwMode="auto">
            <a:xfrm>
              <a:off x="8385973" y="3779837"/>
              <a:ext cx="1043876" cy="369332"/>
            </a:xfrm>
            <a:prstGeom prst="rect">
              <a:avLst/>
            </a:prstGeom>
            <a:noFill/>
            <a:ln w="9525">
              <a:noFill/>
              <a:miter lim="800000"/>
              <a:headEnd/>
              <a:tailEnd/>
            </a:ln>
          </p:spPr>
          <p:txBody>
            <a:bodyPr wrap="none">
              <a:spAutoFit/>
            </a:bodyPr>
            <a:lstStyle/>
            <a:p>
              <a:r>
                <a:rPr lang="de-DE" altLang="de-DE"/>
                <a:t>2. Clone</a:t>
              </a:r>
            </a:p>
          </p:txBody>
        </p:sp>
      </p:grpSp>
      <p:grpSp>
        <p:nvGrpSpPr>
          <p:cNvPr id="32" name="Gruppieren 31"/>
          <p:cNvGrpSpPr>
            <a:grpSpLocks/>
          </p:cNvGrpSpPr>
          <p:nvPr/>
        </p:nvGrpSpPr>
        <p:grpSpPr bwMode="auto">
          <a:xfrm>
            <a:off x="5762625" y="3213100"/>
            <a:ext cx="1365250" cy="1673225"/>
            <a:chOff x="5763342" y="3213298"/>
            <a:chExt cx="1365202" cy="1673480"/>
          </a:xfrm>
        </p:grpSpPr>
        <p:sp>
          <p:nvSpPr>
            <p:cNvPr id="24" name="Pfeil nach unten 23"/>
            <p:cNvSpPr/>
            <p:nvPr/>
          </p:nvSpPr>
          <p:spPr bwMode="auto">
            <a:xfrm rot="10800000">
              <a:off x="6644374" y="3213298"/>
              <a:ext cx="484170" cy="1673480"/>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endParaRPr lang="de-DE"/>
            </a:p>
          </p:txBody>
        </p:sp>
        <p:sp>
          <p:nvSpPr>
            <p:cNvPr id="5141" name="Textfeld 27"/>
            <p:cNvSpPr txBox="1">
              <a:spLocks noChangeArrowheads="1"/>
            </p:cNvSpPr>
            <p:nvPr/>
          </p:nvSpPr>
          <p:spPr bwMode="auto">
            <a:xfrm>
              <a:off x="5763342" y="3779837"/>
              <a:ext cx="966931" cy="369332"/>
            </a:xfrm>
            <a:prstGeom prst="rect">
              <a:avLst/>
            </a:prstGeom>
            <a:noFill/>
            <a:ln w="9525">
              <a:noFill/>
              <a:miter lim="800000"/>
              <a:headEnd/>
              <a:tailEnd/>
            </a:ln>
          </p:spPr>
          <p:txBody>
            <a:bodyPr wrap="none">
              <a:spAutoFit/>
            </a:bodyPr>
            <a:lstStyle/>
            <a:p>
              <a:r>
                <a:rPr lang="de-DE" altLang="de-DE"/>
                <a:t>5. Push</a:t>
              </a:r>
              <a:endParaRPr lang="de-DE" altLang="de-DE" sz="1100"/>
            </a:p>
          </p:txBody>
        </p:sp>
      </p:grpSp>
      <p:grpSp>
        <p:nvGrpSpPr>
          <p:cNvPr id="33" name="Gruppieren 32"/>
          <p:cNvGrpSpPr>
            <a:grpSpLocks/>
          </p:cNvGrpSpPr>
          <p:nvPr/>
        </p:nvGrpSpPr>
        <p:grpSpPr bwMode="auto">
          <a:xfrm>
            <a:off x="3887788" y="2916238"/>
            <a:ext cx="2305050" cy="1116012"/>
            <a:chOff x="3888184" y="2915741"/>
            <a:chExt cx="2304256" cy="1116887"/>
          </a:xfrm>
        </p:grpSpPr>
        <p:sp>
          <p:nvSpPr>
            <p:cNvPr id="22" name="Nach links gekrümmter Pfeil 21"/>
            <p:cNvSpPr/>
            <p:nvPr/>
          </p:nvSpPr>
          <p:spPr bwMode="auto">
            <a:xfrm rot="5400000">
              <a:off x="4674901" y="2129024"/>
              <a:ext cx="730823" cy="2304256"/>
            </a:xfrm>
            <a:prstGeom prst="curvedLef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endParaRPr lang="de-DE" dirty="0"/>
            </a:p>
          </p:txBody>
        </p:sp>
        <p:sp>
          <p:nvSpPr>
            <p:cNvPr id="5139" name="Textfeld 29"/>
            <p:cNvSpPr txBox="1">
              <a:spLocks noChangeArrowheads="1"/>
            </p:cNvSpPr>
            <p:nvPr/>
          </p:nvSpPr>
          <p:spPr bwMode="auto">
            <a:xfrm>
              <a:off x="3960192" y="3663296"/>
              <a:ext cx="1749197" cy="369332"/>
            </a:xfrm>
            <a:prstGeom prst="rect">
              <a:avLst/>
            </a:prstGeom>
            <a:noFill/>
            <a:ln w="9525">
              <a:noFill/>
              <a:miter lim="800000"/>
              <a:headEnd/>
              <a:tailEnd/>
            </a:ln>
          </p:spPr>
          <p:txBody>
            <a:bodyPr wrap="none">
              <a:spAutoFit/>
            </a:bodyPr>
            <a:lstStyle/>
            <a:p>
              <a:r>
                <a:rPr lang="de-DE" altLang="de-DE"/>
                <a:t>6. Pull Request</a:t>
              </a:r>
              <a:endParaRPr lang="de-DE" altLang="de-DE" sz="1100"/>
            </a:p>
          </p:txBody>
        </p:sp>
      </p:grpSp>
      <p:grpSp>
        <p:nvGrpSpPr>
          <p:cNvPr id="34" name="Gruppieren 33"/>
          <p:cNvGrpSpPr>
            <a:grpSpLocks/>
          </p:cNvGrpSpPr>
          <p:nvPr/>
        </p:nvGrpSpPr>
        <p:grpSpPr bwMode="auto">
          <a:xfrm>
            <a:off x="4092575" y="2339975"/>
            <a:ext cx="1787525" cy="576263"/>
            <a:chOff x="4092948" y="2339677"/>
            <a:chExt cx="1787077" cy="576064"/>
          </a:xfrm>
        </p:grpSpPr>
        <p:sp>
          <p:nvSpPr>
            <p:cNvPr id="14" name="Pfeil nach rechts 13"/>
            <p:cNvSpPr/>
            <p:nvPr/>
          </p:nvSpPr>
          <p:spPr bwMode="auto">
            <a:xfrm>
              <a:off x="4151671" y="2555502"/>
              <a:ext cx="1728354" cy="360239"/>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endParaRPr lang="de-DE"/>
            </a:p>
          </p:txBody>
        </p:sp>
        <p:sp>
          <p:nvSpPr>
            <p:cNvPr id="5137" name="Textfeld 30"/>
            <p:cNvSpPr txBox="1">
              <a:spLocks noChangeArrowheads="1"/>
            </p:cNvSpPr>
            <p:nvPr/>
          </p:nvSpPr>
          <p:spPr bwMode="auto">
            <a:xfrm>
              <a:off x="4092948" y="2339677"/>
              <a:ext cx="1667444" cy="307777"/>
            </a:xfrm>
            <a:prstGeom prst="rect">
              <a:avLst/>
            </a:prstGeom>
            <a:noFill/>
            <a:ln w="9525">
              <a:noFill/>
              <a:miter lim="800000"/>
              <a:headEnd/>
              <a:tailEnd/>
            </a:ln>
          </p:spPr>
          <p:txBody>
            <a:bodyPr wrap="none">
              <a:spAutoFit/>
            </a:bodyPr>
            <a:lstStyle/>
            <a:p>
              <a:r>
                <a:rPr lang="de-DE" altLang="de-DE" sz="1400"/>
                <a:t>7. Comment/Close</a:t>
              </a:r>
              <a:endParaRPr lang="de-DE" altLang="de-DE" sz="1000"/>
            </a:p>
          </p:txBody>
        </p:sp>
      </p:grpSp>
      <p:grpSp>
        <p:nvGrpSpPr>
          <p:cNvPr id="29" name="Gruppieren 28"/>
          <p:cNvGrpSpPr>
            <a:grpSpLocks/>
          </p:cNvGrpSpPr>
          <p:nvPr/>
        </p:nvGrpSpPr>
        <p:grpSpPr bwMode="auto">
          <a:xfrm>
            <a:off x="4275138" y="5510213"/>
            <a:ext cx="1841500" cy="1087437"/>
            <a:chOff x="4275518" y="5510839"/>
            <a:chExt cx="1841071" cy="1086602"/>
          </a:xfrm>
        </p:grpSpPr>
        <p:sp>
          <p:nvSpPr>
            <p:cNvPr id="16" name="Nach rechts gekrümmter Pfeil 15"/>
            <p:cNvSpPr/>
            <p:nvPr/>
          </p:nvSpPr>
          <p:spPr bwMode="auto">
            <a:xfrm rot="16997216">
              <a:off x="4830415" y="4955942"/>
              <a:ext cx="731275" cy="1841071"/>
            </a:xfrm>
            <a:prstGeom prst="curved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endParaRPr lang="de-DE"/>
            </a:p>
          </p:txBody>
        </p:sp>
        <p:sp>
          <p:nvSpPr>
            <p:cNvPr id="5135" name="Textfeld 34"/>
            <p:cNvSpPr txBox="1">
              <a:spLocks noChangeArrowheads="1"/>
            </p:cNvSpPr>
            <p:nvPr/>
          </p:nvSpPr>
          <p:spPr bwMode="auto">
            <a:xfrm>
              <a:off x="4608264" y="6228109"/>
              <a:ext cx="1236236" cy="369332"/>
            </a:xfrm>
            <a:prstGeom prst="rect">
              <a:avLst/>
            </a:prstGeom>
            <a:noFill/>
            <a:ln w="9525">
              <a:noFill/>
              <a:miter lim="800000"/>
              <a:headEnd/>
              <a:tailEnd/>
            </a:ln>
          </p:spPr>
          <p:txBody>
            <a:bodyPr wrap="none">
              <a:spAutoFit/>
            </a:bodyPr>
            <a:lstStyle/>
            <a:p>
              <a:r>
                <a:rPr lang="de-DE" altLang="de-DE"/>
                <a:t>4. Commit</a:t>
              </a:r>
              <a:endParaRPr lang="de-DE" altLang="de-DE" sz="1100"/>
            </a:p>
          </p:txBody>
        </p:sp>
      </p:grpSp>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41987" name="Foliennummernplatzhalter 4"/>
          <p:cNvSpPr>
            <a:spLocks noGrp="1"/>
          </p:cNvSpPr>
          <p:nvPr>
            <p:ph type="sldNum" sz="quarter" idx="12"/>
          </p:nvPr>
        </p:nvSpPr>
        <p:spPr>
          <a:noFill/>
        </p:spPr>
        <p:txBody>
          <a:bodyPr/>
          <a:lstStyle/>
          <a:p>
            <a:pPr>
              <a:tabLst>
                <a:tab pos="723900" algn="l"/>
                <a:tab pos="1447800" algn="l"/>
                <a:tab pos="2171700" algn="l"/>
              </a:tabLst>
            </a:pPr>
            <a:fld id="{225B3715-1B1C-4A35-9BD3-8BE452268E6D}" type="slidenum">
              <a:rPr lang="de-DE" altLang="de-DE"/>
              <a:pPr>
                <a:tabLst>
                  <a:tab pos="723900" algn="l"/>
                  <a:tab pos="1447800" algn="l"/>
                  <a:tab pos="2171700" algn="l"/>
                </a:tabLst>
              </a:pPr>
              <a:t>20</a:t>
            </a:fld>
            <a:endParaRPr lang="de-DE" altLang="de-DE"/>
          </a:p>
        </p:txBody>
      </p:sp>
      <p:sp>
        <p:nvSpPr>
          <p:cNvPr id="4198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4198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Vergleichsoperatoren (1)</a:t>
            </a:r>
          </a:p>
        </p:txBody>
      </p:sp>
      <p:sp>
        <p:nvSpPr>
          <p:cNvPr id="41990" name="Rectangle 3"/>
          <p:cNvSpPr>
            <a:spLocks noGrp="1" noChangeArrowheads="1"/>
          </p:cNvSpPr>
          <p:nvPr>
            <p:ph type="subTitle" idx="4294967295"/>
          </p:nvPr>
        </p:nvSpPr>
        <p:spPr>
          <a:xfrm>
            <a:off x="504825" y="1619250"/>
            <a:ext cx="9070975" cy="5734050"/>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Vergleichsoperationen dienen dem Vergleich primitiver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Datentypen und liefern als Ergebnis immer einen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Wahrheitswert.</a:t>
            </a:r>
            <a:br>
              <a:rPr lang="de-DE" altLang="de-DE" sz="2600" smtClean="0"/>
            </a:br>
            <a:endParaRPr lang="de-DE" altLang="de-DE" sz="26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Die folgenden Vergleichsoperationen stehen zur Verfügung:</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gleich: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größer:                   		&gt;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kleiner:			      		&lt;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größer oder gleich: 		&gt;=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kleiner oder gleich: 		&lt;=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ungleich: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44035" name="Foliennummernplatzhalter 4"/>
          <p:cNvSpPr>
            <a:spLocks noGrp="1"/>
          </p:cNvSpPr>
          <p:nvPr>
            <p:ph type="sldNum" sz="quarter" idx="12"/>
          </p:nvPr>
        </p:nvSpPr>
        <p:spPr>
          <a:noFill/>
        </p:spPr>
        <p:txBody>
          <a:bodyPr/>
          <a:lstStyle/>
          <a:p>
            <a:pPr>
              <a:tabLst>
                <a:tab pos="723900" algn="l"/>
                <a:tab pos="1447800" algn="l"/>
                <a:tab pos="2171700" algn="l"/>
              </a:tabLst>
            </a:pPr>
            <a:fld id="{5CBC6B41-9C3F-422A-83E0-A97783D1546A}" type="slidenum">
              <a:rPr lang="de-DE" altLang="de-DE"/>
              <a:pPr>
                <a:tabLst>
                  <a:tab pos="723900" algn="l"/>
                  <a:tab pos="1447800" algn="l"/>
                  <a:tab pos="2171700" algn="l"/>
                </a:tabLst>
              </a:pPr>
              <a:t>21</a:t>
            </a:fld>
            <a:endParaRPr lang="de-DE" altLang="de-DE"/>
          </a:p>
        </p:txBody>
      </p:sp>
      <p:sp>
        <p:nvSpPr>
          <p:cNvPr id="4403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4403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Vergleichsoperatoren (2)</a:t>
            </a:r>
          </a:p>
        </p:txBody>
      </p:sp>
      <p:sp>
        <p:nvSpPr>
          <p:cNvPr id="44038" name="Rectangle 3"/>
          <p:cNvSpPr>
            <a:spLocks noGrp="1" noChangeArrowheads="1"/>
          </p:cNvSpPr>
          <p:nvPr>
            <p:ph type="subTitle" idx="4294967295"/>
          </p:nvPr>
        </p:nvSpPr>
        <p:spPr>
          <a:xfrm>
            <a:off x="504825" y="1619250"/>
            <a:ext cx="9070975" cy="594836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Beispiel:</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vergleichsErgebnis;</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int i = 1;</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int k = 2;</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vergleichsErgebnis = i &lt; k;</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System.out.println(vergleichsErgebnis);</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=&gt; Ausgegeben wird "true"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46083" name="Foliennummernplatzhalter 4"/>
          <p:cNvSpPr>
            <a:spLocks noGrp="1"/>
          </p:cNvSpPr>
          <p:nvPr>
            <p:ph type="sldNum" sz="quarter" idx="12"/>
          </p:nvPr>
        </p:nvSpPr>
        <p:spPr>
          <a:noFill/>
        </p:spPr>
        <p:txBody>
          <a:bodyPr/>
          <a:lstStyle/>
          <a:p>
            <a:pPr>
              <a:tabLst>
                <a:tab pos="723900" algn="l"/>
                <a:tab pos="1447800" algn="l"/>
                <a:tab pos="2171700" algn="l"/>
              </a:tabLst>
            </a:pPr>
            <a:fld id="{13ABA399-33C1-48C4-B73D-A92A09E29C2F}" type="slidenum">
              <a:rPr lang="de-DE" altLang="de-DE"/>
              <a:pPr>
                <a:tabLst>
                  <a:tab pos="723900" algn="l"/>
                  <a:tab pos="1447800" algn="l"/>
                  <a:tab pos="2171700" algn="l"/>
                </a:tabLst>
              </a:pPr>
              <a:t>22</a:t>
            </a:fld>
            <a:endParaRPr lang="de-DE" altLang="de-DE"/>
          </a:p>
        </p:txBody>
      </p:sp>
      <p:sp>
        <p:nvSpPr>
          <p:cNvPr id="4608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4608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Vergleichsoperatoren (3)</a:t>
            </a:r>
          </a:p>
        </p:txBody>
      </p:sp>
      <p:sp>
        <p:nvSpPr>
          <p:cNvPr id="46086"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Vergleichsoperatoren können übergreifend zwischen allen Ganzzahl- und Gleitkommatypen verwendet werden.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Es können auch Variablen vom Typ "char" verglichen werden, dann wird der für das Zeichen stehende Zahlencode verglichen.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48131" name="Foliennummernplatzhalter 4"/>
          <p:cNvSpPr>
            <a:spLocks noGrp="1"/>
          </p:cNvSpPr>
          <p:nvPr>
            <p:ph type="sldNum" sz="quarter" idx="12"/>
          </p:nvPr>
        </p:nvSpPr>
        <p:spPr>
          <a:noFill/>
        </p:spPr>
        <p:txBody>
          <a:bodyPr/>
          <a:lstStyle/>
          <a:p>
            <a:pPr>
              <a:tabLst>
                <a:tab pos="723900" algn="l"/>
                <a:tab pos="1447800" algn="l"/>
                <a:tab pos="2171700" algn="l"/>
              </a:tabLst>
            </a:pPr>
            <a:fld id="{94B7FB07-64EC-4A09-9F19-1988DF785353}" type="slidenum">
              <a:rPr lang="de-DE" altLang="de-DE"/>
              <a:pPr>
                <a:tabLst>
                  <a:tab pos="723900" algn="l"/>
                  <a:tab pos="1447800" algn="l"/>
                  <a:tab pos="2171700" algn="l"/>
                </a:tabLst>
              </a:pPr>
              <a:t>23</a:t>
            </a:fld>
            <a:endParaRPr lang="de-DE" altLang="de-DE"/>
          </a:p>
        </p:txBody>
      </p:sp>
      <p:sp>
        <p:nvSpPr>
          <p:cNvPr id="4813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4813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Logische Operatoren</a:t>
            </a:r>
          </a:p>
        </p:txBody>
      </p:sp>
      <p:sp>
        <p:nvSpPr>
          <p:cNvPr id="48134" name="Rectangle 3"/>
          <p:cNvSpPr>
            <a:spLocks noGrp="1" noChangeArrowheads="1"/>
          </p:cNvSpPr>
          <p:nvPr>
            <p:ph type="subTitle" idx="4294967295"/>
          </p:nvPr>
        </p:nvSpPr>
        <p:spPr>
          <a:xfrm>
            <a:off x="504825" y="1619250"/>
            <a:ext cx="9070975" cy="56515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Logische Operatoren dienen der Verknüpfung von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Wahrheitswerten. Java kennt Operatoren für die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folgenden logischen Verknüpfungen: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"Und": Das Ergebnis ist wahr, wenn beide Ausgangswerte wahr sind.</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"Oder": Das Ergebnis ist wahr, wenn mindestens ein Ausgangswert wahr ist.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"Entweder Oder": Das Ergebnis ist wahr, wenn ein Ausgangswert wahr und der andere falsch ist.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"Nicht": Kehrt einen Wahrheitswert um. Aus wahr wird falsch und umgekehrt.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50179" name="Foliennummernplatzhalter 4"/>
          <p:cNvSpPr>
            <a:spLocks noGrp="1"/>
          </p:cNvSpPr>
          <p:nvPr>
            <p:ph type="sldNum" sz="quarter" idx="12"/>
          </p:nvPr>
        </p:nvSpPr>
        <p:spPr>
          <a:noFill/>
        </p:spPr>
        <p:txBody>
          <a:bodyPr/>
          <a:lstStyle/>
          <a:p>
            <a:pPr>
              <a:tabLst>
                <a:tab pos="723900" algn="l"/>
                <a:tab pos="1447800" algn="l"/>
                <a:tab pos="2171700" algn="l"/>
              </a:tabLst>
            </a:pPr>
            <a:fld id="{789DE8E5-C99E-451C-9A96-824B12FFC947}" type="slidenum">
              <a:rPr lang="de-DE" altLang="de-DE"/>
              <a:pPr>
                <a:tabLst>
                  <a:tab pos="723900" algn="l"/>
                  <a:tab pos="1447800" algn="l"/>
                  <a:tab pos="2171700" algn="l"/>
                </a:tabLst>
              </a:pPr>
              <a:t>24</a:t>
            </a:fld>
            <a:endParaRPr lang="de-DE" altLang="de-DE"/>
          </a:p>
        </p:txBody>
      </p:sp>
      <p:sp>
        <p:nvSpPr>
          <p:cNvPr id="5018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5018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Und-Verknüpfung</a:t>
            </a:r>
          </a:p>
        </p:txBody>
      </p:sp>
      <p:sp>
        <p:nvSpPr>
          <p:cNvPr id="50182" name="Rectangle 3"/>
          <p:cNvSpPr>
            <a:spLocks noGrp="1" noChangeArrowheads="1"/>
          </p:cNvSpPr>
          <p:nvPr>
            <p:ph type="subTitle" idx="4294967295"/>
          </p:nvPr>
        </p:nvSpPr>
        <p:spPr>
          <a:xfrm>
            <a:off x="504825" y="1619250"/>
            <a:ext cx="9070975" cy="5267325"/>
          </a:xfrm>
        </p:spPr>
        <p:txBody>
          <a:bodyPr tIns="38808"/>
          <a:lstStyle/>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stromVorhanden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schalterEin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lichtAn = 	stromVorhanden &amp;&amp; </a:t>
            </a:r>
            <a:br>
              <a:rPr lang="de-DE" altLang="de-DE" sz="2800" smtClean="0">
                <a:latin typeface="Courier New" pitchFamily="49" charset="0"/>
              </a:rPr>
            </a:br>
            <a:r>
              <a:rPr lang="de-DE" altLang="de-DE" sz="2800" smtClean="0">
                <a:latin typeface="Courier New" pitchFamily="49" charset="0"/>
              </a:rPr>
              <a:t>                  	schalterEin;</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Die Und-Verknüpfung wird durch </a:t>
            </a:r>
            <a:r>
              <a:rPr lang="de-DE" altLang="de-DE" sz="2800" smtClean="0">
                <a:latin typeface="Courier New" pitchFamily="49" charset="0"/>
              </a:rPr>
              <a:t>&amp;&amp;</a:t>
            </a:r>
            <a:r>
              <a:rPr lang="de-DE" altLang="de-DE" sz="2800" smtClean="0"/>
              <a:t> repräsentiert.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Sie liefert nur dann </a:t>
            </a:r>
            <a:r>
              <a:rPr lang="de-DE" altLang="de-DE" sz="2800" smtClean="0">
                <a:latin typeface="Courier New" pitchFamily="49" charset="0"/>
              </a:rPr>
              <a:t>true</a:t>
            </a:r>
            <a:r>
              <a:rPr lang="de-DE" altLang="de-DE" sz="2800" smtClean="0"/>
              <a:t>, wenn beide verknüpften Werte </a:t>
            </a:r>
            <a:r>
              <a:rPr lang="de-DE" altLang="de-DE" sz="2800" smtClean="0">
                <a:latin typeface="Courier New" pitchFamily="49" charset="0"/>
              </a:rPr>
              <a:t>true</a:t>
            </a:r>
            <a:r>
              <a:rPr lang="de-DE" altLang="de-DE" sz="2800" smtClean="0"/>
              <a:t> sind. Ist nur ein Ausgangswert </a:t>
            </a:r>
            <a:r>
              <a:rPr lang="de-DE" altLang="de-DE" sz="2800" smtClean="0">
                <a:latin typeface="Courier New" pitchFamily="49" charset="0"/>
              </a:rPr>
              <a:t>false</a:t>
            </a:r>
            <a:r>
              <a:rPr lang="de-DE" altLang="de-DE" sz="2800" smtClean="0"/>
              <a:t>, ist das Ergebnis ebenfalls </a:t>
            </a:r>
            <a:r>
              <a:rPr lang="de-DE" altLang="de-DE" sz="2800" smtClean="0">
                <a:latin typeface="Courier New" pitchFamily="49" charset="0"/>
              </a:rPr>
              <a:t>false</a:t>
            </a:r>
            <a:r>
              <a:rPr lang="de-DE" altLang="de-DE" sz="2800" smtClean="0"/>
              <a: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52227" name="Foliennummernplatzhalter 4"/>
          <p:cNvSpPr>
            <a:spLocks noGrp="1"/>
          </p:cNvSpPr>
          <p:nvPr>
            <p:ph type="sldNum" sz="quarter" idx="12"/>
          </p:nvPr>
        </p:nvSpPr>
        <p:spPr>
          <a:noFill/>
        </p:spPr>
        <p:txBody>
          <a:bodyPr/>
          <a:lstStyle/>
          <a:p>
            <a:pPr>
              <a:tabLst>
                <a:tab pos="723900" algn="l"/>
                <a:tab pos="1447800" algn="l"/>
                <a:tab pos="2171700" algn="l"/>
              </a:tabLst>
            </a:pPr>
            <a:fld id="{E5379922-8F75-4ABE-B677-3F708844E6E4}" type="slidenum">
              <a:rPr lang="de-DE" altLang="de-DE"/>
              <a:pPr>
                <a:tabLst>
                  <a:tab pos="723900" algn="l"/>
                  <a:tab pos="1447800" algn="l"/>
                  <a:tab pos="2171700" algn="l"/>
                </a:tabLst>
              </a:pPr>
              <a:t>25</a:t>
            </a:fld>
            <a:endParaRPr lang="de-DE" altLang="de-DE"/>
          </a:p>
        </p:txBody>
      </p:sp>
      <p:sp>
        <p:nvSpPr>
          <p:cNvPr id="5222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5222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Oder-Verknüpfung</a:t>
            </a:r>
          </a:p>
        </p:txBody>
      </p:sp>
      <p:sp>
        <p:nvSpPr>
          <p:cNvPr id="52230" name="Rectangle 3"/>
          <p:cNvSpPr>
            <a:spLocks noGrp="1" noChangeArrowheads="1"/>
          </p:cNvSpPr>
          <p:nvPr>
            <p:ph type="subTitle" idx="4294967295"/>
          </p:nvPr>
        </p:nvSpPr>
        <p:spPr>
          <a:xfrm>
            <a:off x="504825" y="1619250"/>
            <a:ext cx="9070975" cy="5662613"/>
          </a:xfrm>
        </p:spPr>
        <p:txBody>
          <a:bodyPr tIns="38808"/>
          <a:lstStyle/>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tuerOffen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fensterOffen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einbruchsgefahr = 	tuerOffen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                          	fensterOffen;</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Die Oder-Verknüpfung wird durch </a:t>
            </a:r>
            <a:r>
              <a:rPr lang="de-DE" altLang="de-DE" sz="2800" smtClean="0">
                <a:latin typeface="Courier New" pitchFamily="49" charset="0"/>
              </a:rPr>
              <a:t>||</a:t>
            </a:r>
            <a:r>
              <a:rPr lang="de-DE" altLang="de-DE" sz="2800" smtClean="0"/>
              <a:t> repräsentiert.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Ist nur einer der verknüpften Werte </a:t>
            </a:r>
            <a:r>
              <a:rPr lang="de-DE" altLang="de-DE" sz="2800" smtClean="0">
                <a:latin typeface="Courier New" pitchFamily="49" charset="0"/>
              </a:rPr>
              <a:t>true</a:t>
            </a:r>
            <a:r>
              <a:rPr lang="de-DE" altLang="de-DE" sz="2800" smtClean="0"/>
              <a:t>, ist das Ergebnis ebenfalls </a:t>
            </a:r>
            <a:r>
              <a:rPr lang="de-DE" altLang="de-DE" sz="2800" smtClean="0">
                <a:latin typeface="Courier New" pitchFamily="49" charset="0"/>
              </a:rPr>
              <a:t>true</a:t>
            </a:r>
            <a:r>
              <a:rPr lang="de-DE" altLang="de-DE" sz="2800" smtClean="0"/>
              <a:t>. Nur wenn beide Ausgangswerte </a:t>
            </a:r>
            <a:r>
              <a:rPr lang="de-DE" altLang="de-DE" sz="2800" smtClean="0">
                <a:latin typeface="Courier New" pitchFamily="49" charset="0"/>
              </a:rPr>
              <a:t>false</a:t>
            </a:r>
            <a:r>
              <a:rPr lang="de-DE" altLang="de-DE" sz="2800" smtClean="0"/>
              <a:t> sind, liefert Sie </a:t>
            </a:r>
            <a:r>
              <a:rPr lang="de-DE" altLang="de-DE" sz="2800" smtClean="0">
                <a:latin typeface="Courier New" pitchFamily="49" charset="0"/>
              </a:rPr>
              <a:t>false</a:t>
            </a:r>
            <a:r>
              <a:rPr lang="de-DE" altLang="de-DE" sz="2800" smtClean="0"/>
              <a: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54275" name="Foliennummernplatzhalter 4"/>
          <p:cNvSpPr>
            <a:spLocks noGrp="1"/>
          </p:cNvSpPr>
          <p:nvPr>
            <p:ph type="sldNum" sz="quarter" idx="12"/>
          </p:nvPr>
        </p:nvSpPr>
        <p:spPr>
          <a:noFill/>
        </p:spPr>
        <p:txBody>
          <a:bodyPr/>
          <a:lstStyle/>
          <a:p>
            <a:pPr>
              <a:tabLst>
                <a:tab pos="723900" algn="l"/>
                <a:tab pos="1447800" algn="l"/>
                <a:tab pos="2171700" algn="l"/>
              </a:tabLst>
            </a:pPr>
            <a:fld id="{D1C96A6B-A579-4789-AE45-D637C3C19C73}" type="slidenum">
              <a:rPr lang="de-DE" altLang="de-DE"/>
              <a:pPr>
                <a:tabLst>
                  <a:tab pos="723900" algn="l"/>
                  <a:tab pos="1447800" algn="l"/>
                  <a:tab pos="2171700" algn="l"/>
                </a:tabLst>
              </a:pPr>
              <a:t>26</a:t>
            </a:fld>
            <a:endParaRPr lang="de-DE" altLang="de-DE"/>
          </a:p>
        </p:txBody>
      </p:sp>
      <p:sp>
        <p:nvSpPr>
          <p:cNvPr id="5427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5427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Entweder-Oder-Verknüpfung (1)</a:t>
            </a:r>
          </a:p>
        </p:txBody>
      </p:sp>
      <p:sp>
        <p:nvSpPr>
          <p:cNvPr id="54278" name="Rectangle 3"/>
          <p:cNvSpPr>
            <a:spLocks noGrp="1" noChangeArrowheads="1"/>
          </p:cNvSpPr>
          <p:nvPr>
            <p:ph type="subTitle" idx="4294967295"/>
          </p:nvPr>
        </p:nvSpPr>
        <p:spPr>
          <a:xfrm>
            <a:off x="504825" y="1619250"/>
            <a:ext cx="9070975" cy="5662613"/>
          </a:xfrm>
        </p:spPr>
        <p:txBody>
          <a:bodyPr tIns="38808"/>
          <a:lstStyle/>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bierTrinken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weinTrinken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heitererAbend = 	bierTrinken ^ </a:t>
            </a:r>
            <a:br>
              <a:rPr lang="de-DE" altLang="de-DE" sz="2800" smtClean="0">
                <a:latin typeface="Courier New" pitchFamily="49" charset="0"/>
              </a:rPr>
            </a:br>
            <a:r>
              <a:rPr lang="de-DE" altLang="de-DE" sz="2800" smtClean="0">
                <a:latin typeface="Courier New" pitchFamily="49" charset="0"/>
              </a:rPr>
              <a:t>                        	weinTrinken;</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Die Entweder-Oder-Verknüpfung wird durch </a:t>
            </a:r>
            <a:r>
              <a:rPr lang="de-DE" altLang="de-DE" sz="2800" smtClean="0">
                <a:latin typeface="Courier New" pitchFamily="49" charset="0"/>
              </a:rPr>
              <a:t>^</a:t>
            </a:r>
            <a:r>
              <a:rPr lang="de-DE" altLang="de-DE" sz="2800" smtClean="0"/>
              <a:t> repräsentiert.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Ist genau ein Wert </a:t>
            </a:r>
            <a:r>
              <a:rPr lang="de-DE" altLang="de-DE" sz="2800" smtClean="0">
                <a:latin typeface="Courier New" pitchFamily="49" charset="0"/>
              </a:rPr>
              <a:t>true</a:t>
            </a:r>
            <a:r>
              <a:rPr lang="de-DE" altLang="de-DE" sz="2800" smtClean="0"/>
              <a:t> und der andere </a:t>
            </a:r>
            <a:r>
              <a:rPr lang="de-DE" altLang="de-DE" sz="2800" smtClean="0">
                <a:latin typeface="Courier New" pitchFamily="49" charset="0"/>
              </a:rPr>
              <a:t>false</a:t>
            </a:r>
            <a:r>
              <a:rPr lang="de-DE" altLang="de-DE" sz="2800" smtClean="0"/>
              <a:t>, liefert diese Verknüpfung </a:t>
            </a:r>
            <a:r>
              <a:rPr lang="de-DE" altLang="de-DE" sz="2800" smtClean="0">
                <a:latin typeface="Courier New" pitchFamily="49" charset="0"/>
              </a:rPr>
              <a:t>true</a:t>
            </a:r>
            <a:r>
              <a:rPr lang="de-DE" altLang="de-DE" sz="2800" smtClean="0"/>
              <a:t>. Wenn beide Ausgangswerte gleich sind, ist das Ergebnis </a:t>
            </a:r>
            <a:r>
              <a:rPr lang="de-DE" altLang="de-DE" sz="2800" smtClean="0">
                <a:latin typeface="Courier New" pitchFamily="49" charset="0"/>
              </a:rPr>
              <a:t>false</a:t>
            </a:r>
            <a:r>
              <a:rPr lang="de-DE" altLang="de-DE" sz="2800" smtClean="0"/>
              <a: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56323" name="Foliennummernplatzhalter 4"/>
          <p:cNvSpPr>
            <a:spLocks noGrp="1"/>
          </p:cNvSpPr>
          <p:nvPr>
            <p:ph type="sldNum" sz="quarter" idx="12"/>
          </p:nvPr>
        </p:nvSpPr>
        <p:spPr>
          <a:noFill/>
        </p:spPr>
        <p:txBody>
          <a:bodyPr/>
          <a:lstStyle/>
          <a:p>
            <a:pPr>
              <a:tabLst>
                <a:tab pos="723900" algn="l"/>
                <a:tab pos="1447800" algn="l"/>
                <a:tab pos="2171700" algn="l"/>
              </a:tabLst>
            </a:pPr>
            <a:fld id="{6EF8C767-9362-4540-91C0-2C69532A73C4}" type="slidenum">
              <a:rPr lang="de-DE" altLang="de-DE"/>
              <a:pPr>
                <a:tabLst>
                  <a:tab pos="723900" algn="l"/>
                  <a:tab pos="1447800" algn="l"/>
                  <a:tab pos="2171700" algn="l"/>
                </a:tabLst>
              </a:pPr>
              <a:t>27</a:t>
            </a:fld>
            <a:endParaRPr lang="de-DE" altLang="de-DE"/>
          </a:p>
        </p:txBody>
      </p:sp>
      <p:sp>
        <p:nvSpPr>
          <p:cNvPr id="5632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5632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Entweder-Oder-Verknüpfung (2)</a:t>
            </a:r>
          </a:p>
        </p:txBody>
      </p:sp>
      <p:sp>
        <p:nvSpPr>
          <p:cNvPr id="56326" name="Rectangle 3"/>
          <p:cNvSpPr>
            <a:spLocks noGrp="1" noChangeArrowheads="1"/>
          </p:cNvSpPr>
          <p:nvPr>
            <p:ph type="subTitle" idx="4294967295"/>
          </p:nvPr>
        </p:nvSpPr>
        <p:spPr>
          <a:xfrm>
            <a:off x="504825" y="1619250"/>
            <a:ext cx="9070975" cy="5878513"/>
          </a:xfrm>
        </p:spPr>
        <p:txBody>
          <a:bodyPr tIns="38808"/>
          <a:lstStyle/>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schleusentorEinsOffen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schleusentorZweiOffen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boolean schleuseBefahrbar = </a:t>
            </a:r>
            <a:br>
              <a:rPr lang="de-DE" altLang="de-DE" sz="2800" smtClean="0">
                <a:latin typeface="Courier New" pitchFamily="49" charset="0"/>
              </a:rPr>
            </a:br>
            <a:r>
              <a:rPr lang="de-DE" altLang="de-DE" sz="2800" smtClean="0">
                <a:latin typeface="Courier New" pitchFamily="49" charset="0"/>
              </a:rPr>
              <a:t>	schleusentorEinsOffen ^ </a:t>
            </a:r>
            <a:br>
              <a:rPr lang="de-DE" altLang="de-DE" sz="2800" smtClean="0">
                <a:latin typeface="Courier New" pitchFamily="49" charset="0"/>
              </a:rPr>
            </a:br>
            <a:r>
              <a:rPr lang="de-DE" altLang="de-DE" sz="2800" smtClean="0">
                <a:latin typeface="Courier New" pitchFamily="49" charset="0"/>
              </a:rPr>
              <a:t> 	schleusentorZweiOffen;</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Die Entweder-Oder-Verknüpfung wird durch </a:t>
            </a:r>
            <a:r>
              <a:rPr lang="de-DE" altLang="de-DE" sz="2600" smtClean="0">
                <a:latin typeface="Courier New" pitchFamily="49" charset="0"/>
              </a:rPr>
              <a:t>^</a:t>
            </a:r>
            <a:r>
              <a:rPr lang="de-DE" altLang="de-DE" sz="2600" smtClean="0"/>
              <a:t>  repräsentiert.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Ist genau ein Wert </a:t>
            </a:r>
            <a:r>
              <a:rPr lang="de-DE" altLang="de-DE" sz="2600" smtClean="0">
                <a:latin typeface="Courier New" pitchFamily="49" charset="0"/>
              </a:rPr>
              <a:t>true</a:t>
            </a:r>
            <a:r>
              <a:rPr lang="de-DE" altLang="de-DE" sz="2600" smtClean="0"/>
              <a:t> und der andere </a:t>
            </a:r>
            <a:r>
              <a:rPr lang="de-DE" altLang="de-DE" sz="2600" smtClean="0">
                <a:latin typeface="Courier New" pitchFamily="49" charset="0"/>
              </a:rPr>
              <a:t>false</a:t>
            </a:r>
            <a:r>
              <a:rPr lang="de-DE" altLang="de-DE" sz="2600" smtClean="0"/>
              <a:t>, liefert diese Verknüpfung </a:t>
            </a:r>
            <a:r>
              <a:rPr lang="de-DE" altLang="de-DE" sz="2600" smtClean="0">
                <a:latin typeface="Courier New" pitchFamily="49" charset="0"/>
              </a:rPr>
              <a:t>true</a:t>
            </a:r>
            <a:r>
              <a:rPr lang="de-DE" altLang="de-DE" sz="2600" smtClean="0"/>
              <a:t>. Wenn beide Ausgangswerte gleich sind, ist das Ergebnis </a:t>
            </a:r>
            <a:r>
              <a:rPr lang="de-DE" altLang="de-DE" sz="2600" smtClean="0">
                <a:latin typeface="Courier New" pitchFamily="49" charset="0"/>
              </a:rPr>
              <a:t>false</a:t>
            </a:r>
            <a:r>
              <a:rPr lang="de-DE" altLang="de-DE" sz="2600" smtClean="0"/>
              <a: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56327" name="Picture 4"/>
          <p:cNvPicPr>
            <a:picLocks noChangeAspect="1" noChangeArrowheads="1"/>
          </p:cNvPicPr>
          <p:nvPr/>
        </p:nvPicPr>
        <p:blipFill>
          <a:blip r:embed="rId3" cstate="print"/>
          <a:srcRect/>
          <a:stretch>
            <a:fillRect/>
          </a:stretch>
        </p:blipFill>
        <p:spPr bwMode="auto">
          <a:xfrm>
            <a:off x="6967538" y="2351088"/>
            <a:ext cx="2932112" cy="2257425"/>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58371" name="Foliennummernplatzhalter 4"/>
          <p:cNvSpPr>
            <a:spLocks noGrp="1"/>
          </p:cNvSpPr>
          <p:nvPr>
            <p:ph type="sldNum" sz="quarter" idx="12"/>
          </p:nvPr>
        </p:nvSpPr>
        <p:spPr>
          <a:noFill/>
        </p:spPr>
        <p:txBody>
          <a:bodyPr/>
          <a:lstStyle/>
          <a:p>
            <a:pPr>
              <a:tabLst>
                <a:tab pos="723900" algn="l"/>
                <a:tab pos="1447800" algn="l"/>
                <a:tab pos="2171700" algn="l"/>
              </a:tabLst>
            </a:pPr>
            <a:fld id="{94116EB3-1F9D-4E1D-82E6-04FE71293D2E}" type="slidenum">
              <a:rPr lang="de-DE" altLang="de-DE"/>
              <a:pPr>
                <a:tabLst>
                  <a:tab pos="723900" algn="l"/>
                  <a:tab pos="1447800" algn="l"/>
                  <a:tab pos="2171700" algn="l"/>
                </a:tabLst>
              </a:pPr>
              <a:t>28</a:t>
            </a:fld>
            <a:endParaRPr lang="de-DE" altLang="de-DE"/>
          </a:p>
        </p:txBody>
      </p:sp>
      <p:sp>
        <p:nvSpPr>
          <p:cNvPr id="583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583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Fallunterscheidungen (1)</a:t>
            </a:r>
          </a:p>
        </p:txBody>
      </p:sp>
      <p:sp>
        <p:nvSpPr>
          <p:cNvPr id="58374" name="Rectangle 3"/>
          <p:cNvSpPr>
            <a:spLocks noGrp="1" noChangeArrowheads="1"/>
          </p:cNvSpPr>
          <p:nvPr>
            <p:ph type="subTitle" idx="4294967295"/>
          </p:nvPr>
        </p:nvSpPr>
        <p:spPr>
          <a:xfrm>
            <a:off x="504825" y="1619250"/>
            <a:ext cx="9070975" cy="5761038"/>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Eine Fallunterscheidung dient dazu, Programmcode nur in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Abhängigkeit eines bestimmten Zustandes auszuführen.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Beispiel:</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Im Programm "PQFormel" wird, falls es keine Lösungen für die Quadratische Gleichung gibt, zur Zeit "NaN" ausgegeben. Der Grund ist, dass in diesem Fall versucht wurde, die Wurzel aus einer negativen Zahl zu ziehen.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Besser wäre es, vorher zu prüfen, ob unter der Wurzel etwas Positives steht, und nur dann auch die Wurzel zu ziehen.</a:t>
            </a:r>
            <a:r>
              <a:rPr lang="de-DE" altLang="de-DE" sz="2800" smtClean="0"/>
              <a:t>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60419" name="Foliennummernplatzhalter 4"/>
          <p:cNvSpPr>
            <a:spLocks noGrp="1"/>
          </p:cNvSpPr>
          <p:nvPr>
            <p:ph type="sldNum" sz="quarter" idx="12"/>
          </p:nvPr>
        </p:nvSpPr>
        <p:spPr>
          <a:noFill/>
        </p:spPr>
        <p:txBody>
          <a:bodyPr/>
          <a:lstStyle/>
          <a:p>
            <a:pPr>
              <a:tabLst>
                <a:tab pos="723900" algn="l"/>
                <a:tab pos="1447800" algn="l"/>
                <a:tab pos="2171700" algn="l"/>
              </a:tabLst>
            </a:pPr>
            <a:fld id="{0C1EFD22-EC24-46E6-8D32-F265135C7ECC}" type="slidenum">
              <a:rPr lang="de-DE" altLang="de-DE"/>
              <a:pPr>
                <a:tabLst>
                  <a:tab pos="723900" algn="l"/>
                  <a:tab pos="1447800" algn="l"/>
                  <a:tab pos="2171700" algn="l"/>
                </a:tabLst>
              </a:pPr>
              <a:t>29</a:t>
            </a:fld>
            <a:endParaRPr lang="de-DE" altLang="de-DE"/>
          </a:p>
        </p:txBody>
      </p:sp>
      <p:sp>
        <p:nvSpPr>
          <p:cNvPr id="604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604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Quadratische Gleichungen lösen</a:t>
            </a:r>
          </a:p>
        </p:txBody>
      </p:sp>
      <p:sp>
        <p:nvSpPr>
          <p:cNvPr id="60422" name="Rectangle 3"/>
          <p:cNvSpPr>
            <a:spLocks noGrp="1" noChangeArrowheads="1"/>
          </p:cNvSpPr>
          <p:nvPr>
            <p:ph type="subTitle" idx="4294967295"/>
          </p:nvPr>
        </p:nvSpPr>
        <p:spPr>
          <a:xfrm>
            <a:off x="504825" y="1619250"/>
            <a:ext cx="9070975" cy="4989513"/>
          </a:xfrm>
        </p:spPr>
        <p:txBody>
          <a:bodyPr/>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0" indent="0"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60423" name="Picture 4"/>
          <p:cNvPicPr>
            <a:picLocks noChangeAspect="1" noChangeArrowheads="1"/>
          </p:cNvPicPr>
          <p:nvPr/>
        </p:nvPicPr>
        <p:blipFill>
          <a:blip r:embed="rId3" cstate="print"/>
          <a:srcRect/>
          <a:stretch>
            <a:fillRect/>
          </a:stretch>
        </p:blipFill>
        <p:spPr bwMode="auto">
          <a:xfrm>
            <a:off x="1349375" y="1619250"/>
            <a:ext cx="7380288" cy="5040313"/>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7171" name="Foliennummernplatzhalter 4"/>
          <p:cNvSpPr>
            <a:spLocks noGrp="1"/>
          </p:cNvSpPr>
          <p:nvPr>
            <p:ph type="sldNum" sz="quarter" idx="12"/>
          </p:nvPr>
        </p:nvSpPr>
        <p:spPr>
          <a:noFill/>
        </p:spPr>
        <p:txBody>
          <a:bodyPr/>
          <a:lstStyle/>
          <a:p>
            <a:pPr>
              <a:tabLst>
                <a:tab pos="723900" algn="l"/>
                <a:tab pos="1447800" algn="l"/>
                <a:tab pos="2171700" algn="l"/>
              </a:tabLst>
            </a:pPr>
            <a:fld id="{C3855417-07F2-419B-8D9C-C5E771D587AC}" type="slidenum">
              <a:rPr lang="de-DE" altLang="de-DE"/>
              <a:pPr>
                <a:tabLst>
                  <a:tab pos="723900" algn="l"/>
                  <a:tab pos="1447800" algn="l"/>
                  <a:tab pos="2171700" algn="l"/>
                </a:tabLst>
              </a:pPr>
              <a:t>3</a:t>
            </a:fld>
            <a:endParaRPr lang="de-DE" altLang="de-DE"/>
          </a:p>
        </p:txBody>
      </p:sp>
      <p:sp>
        <p:nvSpPr>
          <p:cNvPr id="717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717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Ein typischer read-only Workflow</a:t>
            </a:r>
          </a:p>
        </p:txBody>
      </p:sp>
      <p:sp>
        <p:nvSpPr>
          <p:cNvPr id="2" name="Abgerundetes Rechteck 1"/>
          <p:cNvSpPr/>
          <p:nvPr/>
        </p:nvSpPr>
        <p:spPr bwMode="auto">
          <a:xfrm>
            <a:off x="719138" y="2266950"/>
            <a:ext cx="3744912" cy="9144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r>
              <a:rPr lang="de-DE" dirty="0"/>
              <a:t>github.com/nordakademie-</a:t>
            </a:r>
            <a:r>
              <a:rPr lang="de-DE" dirty="0" err="1"/>
              <a:t>einfuehrung</a:t>
            </a:r>
            <a:r>
              <a:rPr lang="de-DE" dirty="0"/>
              <a:t>-java/</a:t>
            </a:r>
            <a:r>
              <a:rPr lang="de-DE" dirty="0" err="1"/>
              <a:t>vorlesungsskript</a:t>
            </a:r>
            <a:endParaRPr lang="de-DE" dirty="0"/>
          </a:p>
        </p:txBody>
      </p:sp>
      <p:grpSp>
        <p:nvGrpSpPr>
          <p:cNvPr id="7" name="Gruppieren 6"/>
          <p:cNvGrpSpPr>
            <a:grpSpLocks/>
          </p:cNvGrpSpPr>
          <p:nvPr/>
        </p:nvGrpSpPr>
        <p:grpSpPr bwMode="auto">
          <a:xfrm>
            <a:off x="468313" y="3260725"/>
            <a:ext cx="3995737" cy="2644775"/>
            <a:chOff x="468044" y="3260923"/>
            <a:chExt cx="3996204" cy="2644448"/>
          </a:xfrm>
        </p:grpSpPr>
        <p:sp>
          <p:nvSpPr>
            <p:cNvPr id="9" name="Abgerundetes Rechteck 8"/>
            <p:cNvSpPr/>
            <p:nvPr/>
          </p:nvSpPr>
          <p:spPr bwMode="auto">
            <a:xfrm>
              <a:off x="720486" y="4991084"/>
              <a:ext cx="3743762" cy="914287"/>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r>
                <a:rPr lang="de-DE" dirty="0"/>
                <a:t>Z:\ihr_workspace\vorlesungsskript</a:t>
              </a:r>
            </a:p>
            <a:p>
              <a:pPr eaLnBrk="1">
                <a:lnSpc>
                  <a:spcPct val="93000"/>
                </a:lnSpc>
                <a:buClr>
                  <a:srgbClr val="000000"/>
                </a:buClr>
                <a:buSzPct val="100000"/>
                <a:defRPr/>
              </a:pPr>
              <a:r>
                <a:rPr lang="de-DE" sz="1100" dirty="0"/>
                <a:t>(Origin=github.com/nordakademie-</a:t>
              </a:r>
              <a:r>
                <a:rPr lang="de-DE" sz="1100" dirty="0" err="1"/>
                <a:t>einfuehrung</a:t>
              </a:r>
              <a:r>
                <a:rPr lang="de-DE" sz="1100" dirty="0"/>
                <a:t>-java/</a:t>
              </a:r>
              <a:r>
                <a:rPr lang="de-DE" sz="1100" dirty="0" err="1"/>
                <a:t>vorlesungsskript</a:t>
              </a:r>
              <a:r>
                <a:rPr lang="de-DE" sz="1100" dirty="0"/>
                <a:t>)</a:t>
              </a:r>
            </a:p>
            <a:p>
              <a:pPr eaLnBrk="1">
                <a:lnSpc>
                  <a:spcPct val="93000"/>
                </a:lnSpc>
                <a:buClr>
                  <a:srgbClr val="000000"/>
                </a:buClr>
                <a:buSzPct val="100000"/>
                <a:buFont typeface="Times New Roman" pitchFamily="16" charset="0"/>
                <a:buNone/>
                <a:defRPr/>
              </a:pPr>
              <a:endParaRPr lang="de-DE" dirty="0"/>
            </a:p>
          </p:txBody>
        </p:sp>
        <p:sp>
          <p:nvSpPr>
            <p:cNvPr id="13" name="Pfeil nach unten 12"/>
            <p:cNvSpPr/>
            <p:nvPr/>
          </p:nvSpPr>
          <p:spPr bwMode="auto">
            <a:xfrm>
              <a:off x="1368261" y="3260923"/>
              <a:ext cx="484245" cy="1673018"/>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endParaRPr lang="de-DE"/>
            </a:p>
          </p:txBody>
        </p:sp>
        <p:sp>
          <p:nvSpPr>
            <p:cNvPr id="7187" name="Textfeld 26"/>
            <p:cNvSpPr txBox="1">
              <a:spLocks noChangeArrowheads="1"/>
            </p:cNvSpPr>
            <p:nvPr/>
          </p:nvSpPr>
          <p:spPr bwMode="auto">
            <a:xfrm>
              <a:off x="468044" y="3818265"/>
              <a:ext cx="1043876" cy="369332"/>
            </a:xfrm>
            <a:prstGeom prst="rect">
              <a:avLst/>
            </a:prstGeom>
            <a:noFill/>
            <a:ln w="9525">
              <a:noFill/>
              <a:miter lim="800000"/>
              <a:headEnd/>
              <a:tailEnd/>
            </a:ln>
          </p:spPr>
          <p:txBody>
            <a:bodyPr wrap="none">
              <a:spAutoFit/>
            </a:bodyPr>
            <a:lstStyle/>
            <a:p>
              <a:r>
                <a:rPr lang="de-DE" altLang="de-DE"/>
                <a:t>1. Clone</a:t>
              </a:r>
            </a:p>
          </p:txBody>
        </p:sp>
      </p:grpSp>
      <p:grpSp>
        <p:nvGrpSpPr>
          <p:cNvPr id="17" name="Gruppieren 16"/>
          <p:cNvGrpSpPr>
            <a:grpSpLocks/>
          </p:cNvGrpSpPr>
          <p:nvPr/>
        </p:nvGrpSpPr>
        <p:grpSpPr bwMode="auto">
          <a:xfrm>
            <a:off x="3282950" y="1619250"/>
            <a:ext cx="6653213" cy="4989513"/>
            <a:chOff x="3283277" y="1619250"/>
            <a:chExt cx="6652885" cy="4989513"/>
          </a:xfrm>
        </p:grpSpPr>
        <p:grpSp>
          <p:nvGrpSpPr>
            <p:cNvPr id="7177" name="Gruppieren 9"/>
            <p:cNvGrpSpPr>
              <a:grpSpLocks/>
            </p:cNvGrpSpPr>
            <p:nvPr/>
          </p:nvGrpSpPr>
          <p:grpSpPr bwMode="auto">
            <a:xfrm>
              <a:off x="3283277" y="3256731"/>
              <a:ext cx="1180971" cy="1673480"/>
              <a:chOff x="3283277" y="3256731"/>
              <a:chExt cx="1180971" cy="1673480"/>
            </a:xfrm>
          </p:grpSpPr>
          <p:sp>
            <p:nvSpPr>
              <p:cNvPr id="36" name="Pfeil nach unten 35"/>
              <p:cNvSpPr/>
              <p:nvPr/>
            </p:nvSpPr>
            <p:spPr bwMode="auto">
              <a:xfrm>
                <a:off x="3283277" y="3255963"/>
                <a:ext cx="484164" cy="1674812"/>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a:lnSpc>
                    <a:spcPct val="93000"/>
                  </a:lnSpc>
                  <a:buClr>
                    <a:srgbClr val="000000"/>
                  </a:buClr>
                  <a:buSzPct val="100000"/>
                  <a:buFont typeface="Times New Roman" pitchFamily="16" charset="0"/>
                  <a:buNone/>
                  <a:defRPr/>
                </a:pPr>
                <a:endParaRPr lang="de-DE"/>
              </a:p>
            </p:txBody>
          </p:sp>
          <p:sp>
            <p:nvSpPr>
              <p:cNvPr id="7184" name="Textfeld 36"/>
              <p:cNvSpPr txBox="1">
                <a:spLocks noChangeArrowheads="1"/>
              </p:cNvSpPr>
              <p:nvPr/>
            </p:nvSpPr>
            <p:spPr bwMode="auto">
              <a:xfrm>
                <a:off x="3638381" y="3814073"/>
                <a:ext cx="825867" cy="369332"/>
              </a:xfrm>
              <a:prstGeom prst="rect">
                <a:avLst/>
              </a:prstGeom>
              <a:noFill/>
              <a:ln w="9525">
                <a:noFill/>
                <a:miter lim="800000"/>
                <a:headEnd/>
                <a:tailEnd/>
              </a:ln>
            </p:spPr>
            <p:txBody>
              <a:bodyPr wrap="none">
                <a:spAutoFit/>
              </a:bodyPr>
              <a:lstStyle/>
              <a:p>
                <a:r>
                  <a:rPr lang="de-DE" altLang="de-DE"/>
                  <a:t>2. Pull</a:t>
                </a:r>
              </a:p>
            </p:txBody>
          </p:sp>
        </p:grpSp>
        <p:grpSp>
          <p:nvGrpSpPr>
            <p:cNvPr id="7178" name="Gruppieren 5"/>
            <p:cNvGrpSpPr>
              <a:grpSpLocks/>
            </p:cNvGrpSpPr>
            <p:nvPr/>
          </p:nvGrpSpPr>
          <p:grpSpPr bwMode="auto">
            <a:xfrm>
              <a:off x="4680271" y="1619250"/>
              <a:ext cx="5255891" cy="4989513"/>
              <a:chOff x="4680271" y="1619250"/>
              <a:chExt cx="5255891" cy="4989513"/>
            </a:xfrm>
          </p:grpSpPr>
          <p:sp>
            <p:nvSpPr>
              <p:cNvPr id="38" name="Rectangle 3"/>
              <p:cNvSpPr txBox="1">
                <a:spLocks noChangeArrowheads="1"/>
              </p:cNvSpPr>
              <p:nvPr/>
            </p:nvSpPr>
            <p:spPr bwMode="auto">
              <a:xfrm>
                <a:off x="4680208" y="1619250"/>
                <a:ext cx="5255954" cy="4989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0" tIns="28224" rIns="0" bIns="0"/>
              <a:lstStyle>
                <a:lvl1pPr marL="342900" indent="-342900" algn="l" defTabSz="449263" rtl="0" eaLnBrk="0" fontAlgn="base" hangingPunct="0">
                  <a:lnSpc>
                    <a:spcPct val="93000"/>
                  </a:lnSpc>
                  <a:spcBef>
                    <a:spcPct val="0"/>
                  </a:spcBef>
                  <a:spcAft>
                    <a:spcPts val="1413"/>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anose="02020603050405020304" pitchFamily="18" charset="0"/>
                  <a:defRPr sz="2800">
                    <a:solidFill>
                      <a:srgbClr val="000000"/>
                    </a:solidFill>
                    <a:latin typeface="+mn-lt"/>
                    <a:ea typeface="+mn-ea"/>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anose="02020603050405020304" pitchFamily="18" charset="0"/>
                  <a:defRPr sz="2400">
                    <a:solidFill>
                      <a:srgbClr val="000000"/>
                    </a:solidFill>
                    <a:latin typeface="+mn-lt"/>
                    <a:ea typeface="+mn-ea"/>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anose="02020603050405020304" pitchFamily="18" charset="0"/>
                  <a:defRPr sz="2000">
                    <a:solidFill>
                      <a:srgbClr val="000000"/>
                    </a:solidFill>
                    <a:latin typeface="+mn-lt"/>
                    <a:ea typeface="+mn-ea"/>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anose="02020603050405020304" pitchFamily="18" charset="0"/>
                  <a:defRPr sz="2000">
                    <a:solidFill>
                      <a:srgbClr val="000000"/>
                    </a:solidFill>
                    <a:latin typeface="+mn-lt"/>
                    <a:ea typeface="+mn-ea"/>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a:lstStyle>
              <a:p>
                <a:pPr marL="269875"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altLang="de-DE" kern="0" dirty="0" smtClean="0"/>
                  <a:t>Der „Pull“-Befehl ist das Gegenstück zu „Push“</a:t>
                </a:r>
                <a:endParaRPr lang="de-DE" altLang="de-DE" sz="2200" kern="0" dirty="0"/>
              </a:p>
              <a:p>
                <a:pPr marL="669925" lvl="1"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altLang="de-DE" sz="2400" kern="0" dirty="0" smtClean="0"/>
                  <a:t>Er holt den neuesten Stand vom </a:t>
                </a:r>
                <a:r>
                  <a:rPr lang="de-DE" altLang="de-DE" sz="2400" kern="0" dirty="0" err="1" smtClean="0"/>
                  <a:t>GitHub</a:t>
                </a:r>
                <a:r>
                  <a:rPr lang="de-DE" altLang="de-DE" sz="2400" kern="0" dirty="0" smtClean="0"/>
                  <a:t>-Server in lokalen Klon</a:t>
                </a:r>
                <a:endParaRPr lang="de-DE" altLang="de-DE" sz="2400" kern="0" dirty="0"/>
              </a:p>
              <a:p>
                <a:pPr marL="669925" lvl="1"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de-DE" altLang="de-DE" sz="2400" kern="0" dirty="0" smtClean="0"/>
              </a:p>
              <a:p>
                <a:pPr marL="669925" lvl="1"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altLang="de-DE" sz="2400" kern="0" dirty="0" smtClean="0"/>
                  <a:t>Sie sollten am besten vor Vorlesungsbeginn jeweils einen „Pull“ auf das Vorlesungsskript-Repository machen, via </a:t>
                </a:r>
                <a:r>
                  <a:rPr lang="de-DE" altLang="de-DE" sz="2400" kern="0" dirty="0" err="1" smtClean="0"/>
                  <a:t>Eclipse</a:t>
                </a:r>
                <a:r>
                  <a:rPr lang="de-DE" altLang="de-DE" sz="2400" kern="0" dirty="0" smtClean="0"/>
                  <a:t> im „Team“-Menü mit:</a:t>
                </a:r>
              </a:p>
              <a:p>
                <a:pPr marL="669925" lvl="1"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de-DE" altLang="de-DE" sz="2400" kern="0" dirty="0" smtClean="0"/>
              </a:p>
              <a:p>
                <a:pPr marL="669925" lvl="1"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altLang="de-DE" sz="2400" kern="0" dirty="0" smtClean="0"/>
                  <a:t>Oder in der Kommandozeile mit:</a:t>
                </a:r>
              </a:p>
              <a:p>
                <a:pPr marL="1069975" lvl="2"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altLang="de-DE" sz="2000" kern="0" dirty="0" smtClean="0"/>
                  <a:t>.</a:t>
                </a:r>
              </a:p>
              <a:p>
                <a:pPr marL="1069975" lvl="2"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altLang="de-DE" sz="2000" kern="0" dirty="0"/>
                  <a:t>.</a:t>
                </a:r>
                <a:endParaRPr lang="de-DE" altLang="de-DE" sz="2000" kern="0" dirty="0" smtClean="0"/>
              </a:p>
              <a:p>
                <a:pPr marL="1069975" lvl="2" indent="-269875" eaLnBrk="1">
                  <a:spcAft>
                    <a:spcPct val="0"/>
                  </a:spcAft>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de-DE" altLang="de-DE" sz="2000" kern="0" dirty="0" smtClean="0"/>
              </a:p>
            </p:txBody>
          </p:sp>
          <p:pic>
            <p:nvPicPr>
              <p:cNvPr id="7180" name="Grafik 2"/>
              <p:cNvPicPr>
                <a:picLocks noChangeAspect="1"/>
              </p:cNvPicPr>
              <p:nvPr/>
            </p:nvPicPr>
            <p:blipFill>
              <a:blip r:embed="rId3" cstate="print"/>
              <a:srcRect/>
              <a:stretch>
                <a:fillRect/>
              </a:stretch>
            </p:blipFill>
            <p:spPr bwMode="auto">
              <a:xfrm>
                <a:off x="8227714" y="4975398"/>
                <a:ext cx="682742" cy="288032"/>
              </a:xfrm>
              <a:prstGeom prst="rect">
                <a:avLst/>
              </a:prstGeom>
              <a:noFill/>
              <a:ln w="9525">
                <a:noFill/>
                <a:miter lim="800000"/>
                <a:headEnd/>
                <a:tailEnd/>
              </a:ln>
            </p:spPr>
          </p:pic>
          <p:pic>
            <p:nvPicPr>
              <p:cNvPr id="7181" name="Grafik 3"/>
              <p:cNvPicPr>
                <a:picLocks noChangeAspect="1"/>
              </p:cNvPicPr>
              <p:nvPr/>
            </p:nvPicPr>
            <p:blipFill>
              <a:blip r:embed="rId4" cstate="print"/>
              <a:srcRect/>
              <a:stretch>
                <a:fillRect/>
              </a:stretch>
            </p:blipFill>
            <p:spPr bwMode="auto">
              <a:xfrm>
                <a:off x="5616376" y="6290592"/>
                <a:ext cx="995335" cy="311971"/>
              </a:xfrm>
              <a:prstGeom prst="rect">
                <a:avLst/>
              </a:prstGeom>
              <a:noFill/>
              <a:ln w="9525">
                <a:noFill/>
                <a:miter lim="800000"/>
                <a:headEnd/>
                <a:tailEnd/>
              </a:ln>
            </p:spPr>
          </p:pic>
          <p:pic>
            <p:nvPicPr>
              <p:cNvPr id="7182" name="Grafik 4"/>
              <p:cNvPicPr>
                <a:picLocks noChangeAspect="1"/>
              </p:cNvPicPr>
              <p:nvPr/>
            </p:nvPicPr>
            <p:blipFill>
              <a:blip r:embed="rId5" cstate="print"/>
              <a:srcRect/>
              <a:stretch>
                <a:fillRect/>
              </a:stretch>
            </p:blipFill>
            <p:spPr bwMode="auto">
              <a:xfrm>
                <a:off x="5616376" y="5949602"/>
                <a:ext cx="3589864" cy="301439"/>
              </a:xfrm>
              <a:prstGeom prst="rect">
                <a:avLst/>
              </a:prstGeom>
              <a:noFill/>
              <a:ln w="9525">
                <a:noFill/>
                <a:miter lim="800000"/>
                <a:headEnd/>
                <a:tailEnd/>
              </a:ln>
            </p:spPr>
          </p:pic>
        </p:grpSp>
      </p:grpSp>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62467" name="Foliennummernplatzhalter 4"/>
          <p:cNvSpPr>
            <a:spLocks noGrp="1"/>
          </p:cNvSpPr>
          <p:nvPr>
            <p:ph type="sldNum" sz="quarter" idx="12"/>
          </p:nvPr>
        </p:nvSpPr>
        <p:spPr>
          <a:noFill/>
        </p:spPr>
        <p:txBody>
          <a:bodyPr/>
          <a:lstStyle/>
          <a:p>
            <a:pPr>
              <a:tabLst>
                <a:tab pos="723900" algn="l"/>
                <a:tab pos="1447800" algn="l"/>
                <a:tab pos="2171700" algn="l"/>
              </a:tabLst>
            </a:pPr>
            <a:fld id="{E0026DFD-50EE-4161-B3A7-3FD6BD9817AE}" type="slidenum">
              <a:rPr lang="de-DE" altLang="de-DE"/>
              <a:pPr>
                <a:tabLst>
                  <a:tab pos="723900" algn="l"/>
                  <a:tab pos="1447800" algn="l"/>
                  <a:tab pos="2171700" algn="l"/>
                </a:tabLst>
              </a:pPr>
              <a:t>30</a:t>
            </a:fld>
            <a:endParaRPr lang="de-DE" altLang="de-DE"/>
          </a:p>
        </p:txBody>
      </p:sp>
      <p:sp>
        <p:nvSpPr>
          <p:cNvPr id="6246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6246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Fallunterscheidungen (2)</a:t>
            </a:r>
          </a:p>
        </p:txBody>
      </p:sp>
      <p:sp>
        <p:nvSpPr>
          <p:cNvPr id="62470" name="Rectangle 3"/>
          <p:cNvSpPr>
            <a:spLocks noGrp="1" noChangeArrowheads="1"/>
          </p:cNvSpPr>
          <p:nvPr>
            <p:ph type="subTitle" idx="4294967295"/>
          </p:nvPr>
        </p:nvSpPr>
        <p:spPr>
          <a:xfrm>
            <a:off x="504825" y="1619250"/>
            <a:ext cx="9070975" cy="5672138"/>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Benötigt wird eine Programmstruktur, die folgendes</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durchführt: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Wenn </a:t>
            </a:r>
            <a:r>
              <a:rPr lang="de-DE" altLang="de-DE" sz="2800" smtClean="0">
                <a:latin typeface="Courier New" pitchFamily="49" charset="0"/>
              </a:rPr>
              <a:t>unterDerWurzel</a:t>
            </a:r>
            <a:r>
              <a:rPr lang="de-DE" altLang="de-DE" sz="2800" smtClean="0"/>
              <a:t> größer/gleich </a:t>
            </a:r>
            <a:r>
              <a:rPr lang="de-DE" altLang="de-DE" sz="2800" smtClean="0">
                <a:latin typeface="Courier New" pitchFamily="49" charset="0"/>
              </a:rPr>
              <a:t>0</a:t>
            </a:r>
            <a:r>
              <a:rPr lang="de-DE" altLang="de-DE" sz="2800" smtClean="0"/>
              <a:t>, dann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     Berechne die Lösungen</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Sonst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     Gib eine Fehlermeldung aus</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64515" name="Foliennummernplatzhalter 4"/>
          <p:cNvSpPr>
            <a:spLocks noGrp="1"/>
          </p:cNvSpPr>
          <p:nvPr>
            <p:ph type="sldNum" sz="quarter" idx="12"/>
          </p:nvPr>
        </p:nvSpPr>
        <p:spPr>
          <a:noFill/>
        </p:spPr>
        <p:txBody>
          <a:bodyPr/>
          <a:lstStyle/>
          <a:p>
            <a:pPr>
              <a:tabLst>
                <a:tab pos="723900" algn="l"/>
                <a:tab pos="1447800" algn="l"/>
                <a:tab pos="2171700" algn="l"/>
              </a:tabLst>
            </a:pPr>
            <a:fld id="{165CD1E6-0A71-42D7-B352-488030159990}" type="slidenum">
              <a:rPr lang="de-DE" altLang="de-DE"/>
              <a:pPr>
                <a:tabLst>
                  <a:tab pos="723900" algn="l"/>
                  <a:tab pos="1447800" algn="l"/>
                  <a:tab pos="2171700" algn="l"/>
                </a:tabLst>
              </a:pPr>
              <a:t>31</a:t>
            </a:fld>
            <a:endParaRPr lang="de-DE" altLang="de-DE"/>
          </a:p>
        </p:txBody>
      </p:sp>
      <p:sp>
        <p:nvSpPr>
          <p:cNvPr id="6451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6451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Fallunterscheidungen (3)</a:t>
            </a:r>
          </a:p>
        </p:txBody>
      </p:sp>
      <p:sp>
        <p:nvSpPr>
          <p:cNvPr id="64518" name="Rectangle 3"/>
          <p:cNvSpPr>
            <a:spLocks noGrp="1" noChangeArrowheads="1"/>
          </p:cNvSpPr>
          <p:nvPr>
            <p:ph type="subTitle" idx="4294967295"/>
          </p:nvPr>
        </p:nvSpPr>
        <p:spPr>
          <a:xfrm>
            <a:off x="504825" y="1619250"/>
            <a:ext cx="9070975" cy="5124450"/>
          </a:xfrm>
        </p:spPr>
        <p:txBody>
          <a:bodyPr tIns="21168"/>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Dieses wird durch eine sogenannte "if-Bedingung" gelöst. Der Aufbau ist wie folgt:</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latin typeface="Courier New" pitchFamily="49" charset="0"/>
              </a:rPr>
              <a:t>if (</a:t>
            </a:r>
            <a:r>
              <a:rPr lang="de-DE" altLang="de-DE" sz="2400" smtClean="0"/>
              <a:t>wahrheitswert</a:t>
            </a:r>
            <a:r>
              <a:rPr lang="de-DE" altLang="de-DE" sz="2400" smtClean="0">
                <a:latin typeface="Courier New" pitchFamily="49" charset="0"/>
              </a:rPr>
              <a:t>) {</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     anweisung1;</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     anweisung2;</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latin typeface="Courier New" pitchFamily="49" charset="0"/>
              </a:rPr>
              <a:t>} else {</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     anweisung3;</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     anweisung4;</a:t>
            </a:r>
          </a:p>
          <a:p>
            <a:pPr marL="0" indent="0"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latin typeface="Courier New" pitchFamily="49" charset="0"/>
              </a:rPr>
              <a:t>}</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Wenn der Wahrheitswert </a:t>
            </a:r>
            <a:r>
              <a:rPr lang="de-DE" altLang="de-DE" sz="2400" smtClean="0">
                <a:latin typeface="Courier New" pitchFamily="49" charset="0"/>
              </a:rPr>
              <a:t>true</a:t>
            </a:r>
            <a:r>
              <a:rPr lang="de-DE" altLang="de-DE" sz="2400" smtClean="0"/>
              <a:t> ist, werden die </a:t>
            </a:r>
            <a:br>
              <a:rPr lang="de-DE" altLang="de-DE" sz="2400" smtClean="0"/>
            </a:br>
            <a:r>
              <a:rPr lang="de-DE" altLang="de-DE" sz="2400" smtClean="0"/>
              <a:t>Anweisungen 1 und 2 ausgeführt, </a:t>
            </a:r>
            <a:br>
              <a:rPr lang="de-DE" altLang="de-DE" sz="2400" smtClean="0"/>
            </a:br>
            <a:r>
              <a:rPr lang="de-DE" altLang="de-DE" sz="2400" smtClean="0"/>
              <a:t>wenn der Wahrheitswert </a:t>
            </a:r>
            <a:r>
              <a:rPr lang="de-DE" altLang="de-DE" sz="2400" smtClean="0">
                <a:latin typeface="Courier New" pitchFamily="49" charset="0"/>
              </a:rPr>
              <a:t>false</a:t>
            </a:r>
            <a:r>
              <a:rPr lang="de-DE" altLang="de-DE" sz="2400" smtClean="0"/>
              <a:t> ist, werden die </a:t>
            </a:r>
            <a:br>
              <a:rPr lang="de-DE" altLang="de-DE" sz="2400" smtClean="0"/>
            </a:br>
            <a:r>
              <a:rPr lang="de-DE" altLang="de-DE" sz="2400" smtClean="0"/>
              <a:t>Anweisungen 3 und 4 ausgeführt.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66563" name="Foliennummernplatzhalter 4"/>
          <p:cNvSpPr>
            <a:spLocks noGrp="1"/>
          </p:cNvSpPr>
          <p:nvPr>
            <p:ph type="sldNum" sz="quarter" idx="12"/>
          </p:nvPr>
        </p:nvSpPr>
        <p:spPr>
          <a:noFill/>
        </p:spPr>
        <p:txBody>
          <a:bodyPr/>
          <a:lstStyle/>
          <a:p>
            <a:pPr>
              <a:tabLst>
                <a:tab pos="723900" algn="l"/>
                <a:tab pos="1447800" algn="l"/>
                <a:tab pos="2171700" algn="l"/>
              </a:tabLst>
            </a:pPr>
            <a:fld id="{B56258C0-5F6A-460D-B4CC-336B89DBB3A4}" type="slidenum">
              <a:rPr lang="de-DE" altLang="de-DE"/>
              <a:pPr>
                <a:tabLst>
                  <a:tab pos="723900" algn="l"/>
                  <a:tab pos="1447800" algn="l"/>
                  <a:tab pos="2171700" algn="l"/>
                </a:tabLst>
              </a:pPr>
              <a:t>32</a:t>
            </a:fld>
            <a:endParaRPr lang="de-DE" altLang="de-DE"/>
          </a:p>
        </p:txBody>
      </p:sp>
      <p:sp>
        <p:nvSpPr>
          <p:cNvPr id="6656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6656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Fallunterscheidungen (4)</a:t>
            </a:r>
          </a:p>
        </p:txBody>
      </p:sp>
      <p:sp>
        <p:nvSpPr>
          <p:cNvPr id="66566"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Der Wahrheitswert kann entweder eine Variable vom Typ "boolean" sein oder ein Ausdruck, der eine solche als Ergebnis liefert (z. B. eine Vergleichsoperation).‏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Der Wahrheitswert wird immer in runden Klammern angegeben.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Die jeweils auszuführenden Anweisungen werden in geschweiften Klammern zusammengefasst.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Der Teil </a:t>
            </a:r>
            <a:r>
              <a:rPr lang="de-DE" altLang="de-DE" sz="2800" smtClean="0">
                <a:latin typeface="Courier New" pitchFamily="49" charset="0"/>
              </a:rPr>
              <a:t>else { ... }</a:t>
            </a:r>
            <a:r>
              <a:rPr lang="de-DE" altLang="de-DE" sz="2800" smtClean="0"/>
              <a:t> kann entfallen, falls gar nichts ausgeführt werden soll, sofern die Bedingung "false" ist.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68611" name="Foliennummernplatzhalter 4"/>
          <p:cNvSpPr>
            <a:spLocks noGrp="1"/>
          </p:cNvSpPr>
          <p:nvPr>
            <p:ph type="sldNum" sz="quarter" idx="12"/>
          </p:nvPr>
        </p:nvSpPr>
        <p:spPr>
          <a:noFill/>
        </p:spPr>
        <p:txBody>
          <a:bodyPr/>
          <a:lstStyle/>
          <a:p>
            <a:pPr>
              <a:tabLst>
                <a:tab pos="723900" algn="l"/>
                <a:tab pos="1447800" algn="l"/>
                <a:tab pos="2171700" algn="l"/>
              </a:tabLst>
            </a:pPr>
            <a:fld id="{09193DDF-552B-4863-B65B-D4EE62ADE439}" type="slidenum">
              <a:rPr lang="de-DE" altLang="de-DE"/>
              <a:pPr>
                <a:tabLst>
                  <a:tab pos="723900" algn="l"/>
                  <a:tab pos="1447800" algn="l"/>
                  <a:tab pos="2171700" algn="l"/>
                </a:tabLst>
              </a:pPr>
              <a:t>33</a:t>
            </a:fld>
            <a:endParaRPr lang="de-DE" altLang="de-DE"/>
          </a:p>
        </p:txBody>
      </p:sp>
      <p:sp>
        <p:nvSpPr>
          <p:cNvPr id="6861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6861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Fallunterscheidungen (5)</a:t>
            </a:r>
          </a:p>
        </p:txBody>
      </p:sp>
      <p:sp>
        <p:nvSpPr>
          <p:cNvPr id="68614" name="Rectangle 3"/>
          <p:cNvSpPr>
            <a:spLocks noGrp="1" noChangeArrowheads="1"/>
          </p:cNvSpPr>
          <p:nvPr>
            <p:ph type="subTitle" idx="4294967295"/>
          </p:nvPr>
        </p:nvSpPr>
        <p:spPr>
          <a:xfrm>
            <a:off x="504825" y="1619250"/>
            <a:ext cx="9070975" cy="5856288"/>
          </a:xfrm>
        </p:spPr>
        <p:txBody>
          <a:bodyPr tIns="22932"/>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if-Bedingungen sind beliebig ineinander verschachtelbar:</a:t>
            </a:r>
            <a:br>
              <a:rPr lang="de-DE" altLang="de-DE" sz="2600" smtClean="0"/>
            </a:br>
            <a:r>
              <a:rPr lang="de-DE" altLang="de-DE" sz="2600" smtClean="0"/>
              <a:t>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int zahl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latin typeface="Courier New" pitchFamily="49" charset="0"/>
            </a:endParaRP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if (zahl &lt; 0)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     anweisung1;</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 else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     if (zahl &gt; 0)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          anweisung2;</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     } else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          anweisung3;</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latin typeface="Courier New" pitchFamily="49" charset="0"/>
              </a:rPr>
              <a: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6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70659" name="Foliennummernplatzhalter 4"/>
          <p:cNvSpPr>
            <a:spLocks noGrp="1"/>
          </p:cNvSpPr>
          <p:nvPr>
            <p:ph type="sldNum" sz="quarter" idx="12"/>
          </p:nvPr>
        </p:nvSpPr>
        <p:spPr>
          <a:noFill/>
        </p:spPr>
        <p:txBody>
          <a:bodyPr/>
          <a:lstStyle/>
          <a:p>
            <a:pPr>
              <a:tabLst>
                <a:tab pos="723900" algn="l"/>
                <a:tab pos="1447800" algn="l"/>
                <a:tab pos="2171700" algn="l"/>
              </a:tabLst>
            </a:pPr>
            <a:fld id="{8A284911-8052-4478-9D85-E88E86B6EEDA}" type="slidenum">
              <a:rPr lang="de-DE" altLang="de-DE"/>
              <a:pPr>
                <a:tabLst>
                  <a:tab pos="723900" algn="l"/>
                  <a:tab pos="1447800" algn="l"/>
                  <a:tab pos="2171700" algn="l"/>
                </a:tabLst>
              </a:pPr>
              <a:t>34</a:t>
            </a:fld>
            <a:endParaRPr lang="de-DE" altLang="de-DE"/>
          </a:p>
        </p:txBody>
      </p:sp>
      <p:sp>
        <p:nvSpPr>
          <p:cNvPr id="7066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7066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Kommentare (1)</a:t>
            </a:r>
          </a:p>
        </p:txBody>
      </p:sp>
      <p:sp>
        <p:nvSpPr>
          <p:cNvPr id="7066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Um ein kompliziertes Programm leichter verständlich zu machen, ist es sinnvoll, es mit Hinweisen und Kommentaren zu versehen.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Diese Kommentare müssen als solche markiert werden, damit der Java-Compiler diese ignoriert und nicht versucht, sie zu übersetzen.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In Java gibt es verschiedene Möglichkeiten, einen Kommentar zu kennzeichnen – zwei sollen hier kurz vorgestellt werden.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72707" name="Foliennummernplatzhalter 4"/>
          <p:cNvSpPr>
            <a:spLocks noGrp="1"/>
          </p:cNvSpPr>
          <p:nvPr>
            <p:ph type="sldNum" sz="quarter" idx="12"/>
          </p:nvPr>
        </p:nvSpPr>
        <p:spPr>
          <a:noFill/>
        </p:spPr>
        <p:txBody>
          <a:bodyPr/>
          <a:lstStyle/>
          <a:p>
            <a:pPr>
              <a:tabLst>
                <a:tab pos="723900" algn="l"/>
                <a:tab pos="1447800" algn="l"/>
                <a:tab pos="2171700" algn="l"/>
              </a:tabLst>
            </a:pPr>
            <a:fld id="{E98CF8DF-69B4-465A-B1F6-DA2C10A487E5}" type="slidenum">
              <a:rPr lang="de-DE" altLang="de-DE"/>
              <a:pPr>
                <a:tabLst>
                  <a:tab pos="723900" algn="l"/>
                  <a:tab pos="1447800" algn="l"/>
                  <a:tab pos="2171700" algn="l"/>
                </a:tabLst>
              </a:pPr>
              <a:t>35</a:t>
            </a:fld>
            <a:endParaRPr lang="de-DE" altLang="de-DE"/>
          </a:p>
        </p:txBody>
      </p:sp>
      <p:sp>
        <p:nvSpPr>
          <p:cNvPr id="7270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7270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Kommentare (2)</a:t>
            </a:r>
          </a:p>
        </p:txBody>
      </p:sp>
      <p:sp>
        <p:nvSpPr>
          <p:cNvPr id="72710" name="Rectangle 3"/>
          <p:cNvSpPr>
            <a:spLocks noGrp="1" noChangeArrowheads="1"/>
          </p:cNvSpPr>
          <p:nvPr>
            <p:ph type="subTitle" idx="4294967295"/>
          </p:nvPr>
        </p:nvSpPr>
        <p:spPr>
          <a:xfrm>
            <a:off x="504825" y="1619250"/>
            <a:ext cx="9070975" cy="6046788"/>
          </a:xfrm>
        </p:spPr>
        <p:txBody>
          <a:bodyPr tIns="33264"/>
          <a:lstStyle/>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latin typeface="Courier New" pitchFamily="49" charset="0"/>
              </a:rPr>
              <a:t>// Dies ist ein Kommentar</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latin typeface="Courier New" pitchFamily="49" charset="0"/>
            </a:endParaRP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Alles hinter </a:t>
            </a:r>
            <a:r>
              <a:rPr lang="de-DE" altLang="de-DE" sz="2400" smtClean="0">
                <a:latin typeface="Courier New" pitchFamily="49" charset="0"/>
              </a:rPr>
              <a:t>//</a:t>
            </a:r>
            <a:r>
              <a:rPr lang="de-DE" altLang="de-DE" sz="2400" smtClean="0"/>
              <a:t> bis zum Ende einer Zeile wird als Kommentar</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betrachtet.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latin typeface="Courier New" pitchFamily="49" charset="0"/>
              </a:rPr>
              <a: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latin typeface="Courier New" pitchFamily="49" charset="0"/>
              </a:rPr>
              <a:t>Dies ist ein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latin typeface="Courier New" pitchFamily="49" charset="0"/>
              </a:rPr>
              <a:t>Kommentar</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latin typeface="Courier New" pitchFamily="49" charset="0"/>
              </a:rPr>
              <a:t>*/</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400" smtClean="0">
              <a:latin typeface="Courier New" pitchFamily="49" charset="0"/>
            </a:endParaRP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Um mehrere Zeilen Kommentar schreiben zu können, ohne jede</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Zeile einzeln mit </a:t>
            </a:r>
            <a:r>
              <a:rPr lang="de-DE" altLang="de-DE" sz="2400" smtClean="0">
                <a:latin typeface="Courier New" pitchFamily="49" charset="0"/>
              </a:rPr>
              <a:t>//</a:t>
            </a:r>
            <a:r>
              <a:rPr lang="de-DE" altLang="de-DE" sz="2400" smtClean="0"/>
              <a:t> zu versehen, können Sie den Beginn eines</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Kommentars mit </a:t>
            </a:r>
            <a:r>
              <a:rPr lang="de-DE" altLang="de-DE" sz="2400" smtClean="0">
                <a:latin typeface="Courier New" pitchFamily="49" charset="0"/>
              </a:rPr>
              <a:t>/*</a:t>
            </a:r>
            <a:r>
              <a:rPr lang="de-DE" altLang="de-DE" sz="2400" smtClean="0"/>
              <a:t> kennzeichnen. Jeglicher Text bis zum</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t>nächsten </a:t>
            </a:r>
            <a:r>
              <a:rPr lang="de-DE" altLang="de-DE" sz="2400" smtClean="0">
                <a:latin typeface="Courier New" pitchFamily="49" charset="0"/>
              </a:rPr>
              <a:t>*/</a:t>
            </a:r>
            <a:r>
              <a:rPr lang="de-DE" altLang="de-DE" sz="2400" smtClean="0"/>
              <a:t> wird dann als Kommentar betrachtet.</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74755" name="Foliennummernplatzhalter 4"/>
          <p:cNvSpPr>
            <a:spLocks noGrp="1"/>
          </p:cNvSpPr>
          <p:nvPr>
            <p:ph type="sldNum" sz="quarter" idx="12"/>
          </p:nvPr>
        </p:nvSpPr>
        <p:spPr>
          <a:noFill/>
        </p:spPr>
        <p:txBody>
          <a:bodyPr/>
          <a:lstStyle/>
          <a:p>
            <a:pPr>
              <a:tabLst>
                <a:tab pos="723900" algn="l"/>
                <a:tab pos="1447800" algn="l"/>
                <a:tab pos="2171700" algn="l"/>
              </a:tabLst>
            </a:pPr>
            <a:fld id="{0D9D86C1-7FAE-475C-8872-0F5724898F2E}" type="slidenum">
              <a:rPr lang="de-DE" altLang="de-DE"/>
              <a:pPr>
                <a:tabLst>
                  <a:tab pos="723900" algn="l"/>
                  <a:tab pos="1447800" algn="l"/>
                  <a:tab pos="2171700" algn="l"/>
                </a:tabLst>
              </a:pPr>
              <a:t>36</a:t>
            </a:fld>
            <a:endParaRPr lang="de-DE" altLang="de-DE"/>
          </a:p>
        </p:txBody>
      </p:sp>
      <p:sp>
        <p:nvSpPr>
          <p:cNvPr id="7475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7475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(1)</a:t>
            </a:r>
          </a:p>
        </p:txBody>
      </p:sp>
      <p:sp>
        <p:nvSpPr>
          <p:cNvPr id="7475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Ergänzen Sie das Programm "PQFormel" um eine Fallunterscheidung, die prüft, ob das Teilergebnis </a:t>
            </a:r>
            <a:r>
              <a:rPr lang="de-DE" altLang="de-DE" sz="2800" smtClean="0">
                <a:latin typeface="Courier New" pitchFamily="49" charset="0"/>
              </a:rPr>
              <a:t>unterDerWurzel</a:t>
            </a:r>
            <a:r>
              <a:rPr lang="de-DE" altLang="de-DE" sz="2800" smtClean="0"/>
              <a:t> kleiner 0 ist und dann ausgibt, dass es keine Lösungen gibt. Im anderen Fall soll die normale Berechnung ausgeführt werden.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Ergänzen Sie danach das Programm um eine weitere Fallunterscheidung, die prüft, ob das Teilergebnis </a:t>
            </a:r>
            <a:r>
              <a:rPr lang="de-DE" altLang="de-DE" sz="2800" smtClean="0">
                <a:latin typeface="Courier New" pitchFamily="49" charset="0"/>
              </a:rPr>
              <a:t>unterDerWurzel</a:t>
            </a:r>
            <a:r>
              <a:rPr lang="de-DE" altLang="de-DE" sz="2800" smtClean="0"/>
              <a:t> gleich 0 ist und dann ausgibt, dass es nur eine Lösung gibt (und wie sie lautet). Im anderen Fall soll die normale Berechnung ausgeführt werden.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76803" name="Foliennummernplatzhalter 4"/>
          <p:cNvSpPr>
            <a:spLocks noGrp="1"/>
          </p:cNvSpPr>
          <p:nvPr>
            <p:ph type="sldNum" sz="quarter" idx="12"/>
          </p:nvPr>
        </p:nvSpPr>
        <p:spPr>
          <a:noFill/>
        </p:spPr>
        <p:txBody>
          <a:bodyPr/>
          <a:lstStyle/>
          <a:p>
            <a:pPr>
              <a:tabLst>
                <a:tab pos="723900" algn="l"/>
                <a:tab pos="1447800" algn="l"/>
                <a:tab pos="2171700" algn="l"/>
              </a:tabLst>
            </a:pPr>
            <a:fld id="{8365DF53-7AB1-416E-B99A-EA6F1254E2E4}" type="slidenum">
              <a:rPr lang="de-DE" altLang="de-DE"/>
              <a:pPr>
                <a:tabLst>
                  <a:tab pos="723900" algn="l"/>
                  <a:tab pos="1447800" algn="l"/>
                  <a:tab pos="2171700" algn="l"/>
                </a:tabLst>
              </a:pPr>
              <a:t>37</a:t>
            </a:fld>
            <a:endParaRPr lang="de-DE" altLang="de-DE"/>
          </a:p>
        </p:txBody>
      </p:sp>
      <p:sp>
        <p:nvSpPr>
          <p:cNvPr id="7680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7680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(2)</a:t>
            </a:r>
          </a:p>
        </p:txBody>
      </p:sp>
      <p:sp>
        <p:nvSpPr>
          <p:cNvPr id="76806" name="Rectangle 3"/>
          <p:cNvSpPr>
            <a:spLocks noGrp="1" noChangeArrowheads="1"/>
          </p:cNvSpPr>
          <p:nvPr>
            <p:ph type="subTitle" idx="4294967295"/>
          </p:nvPr>
        </p:nvSpPr>
        <p:spPr>
          <a:xfrm>
            <a:off x="504825" y="1619250"/>
            <a:ext cx="9070975" cy="5789613"/>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Schreiben Sie ein Programm, welches einen Kundenrabatt für eine Bestellung ermittelt. Als Ausgangswerte nehmen Sie: </a:t>
            </a:r>
            <a:br>
              <a:rPr lang="de-DE" altLang="de-DE" sz="2600" smtClean="0"/>
            </a:br>
            <a:r>
              <a:rPr lang="de-DE" altLang="de-DE" sz="2600" smtClean="0"/>
              <a:t/>
            </a:r>
            <a:br>
              <a:rPr lang="de-DE" altLang="de-DE" sz="2600" smtClean="0"/>
            </a:br>
            <a:r>
              <a:rPr lang="de-DE" altLang="de-DE" sz="2600" smtClean="0"/>
              <a:t>Zwei double-Variablen namens </a:t>
            </a:r>
            <a:r>
              <a:rPr lang="de-DE" altLang="de-DE" sz="2600" smtClean="0">
                <a:latin typeface="Courier New" pitchFamily="49" charset="0"/>
              </a:rPr>
              <a:t>bestellwert</a:t>
            </a:r>
            <a:r>
              <a:rPr lang="de-DE" altLang="de-DE" sz="2600" smtClean="0"/>
              <a:t> und </a:t>
            </a:r>
            <a:r>
              <a:rPr lang="de-DE" altLang="de-DE" sz="2600" smtClean="0">
                <a:latin typeface="Courier New" pitchFamily="49" charset="0"/>
              </a:rPr>
              <a:t>bisherigesKundenBestellvolumen</a:t>
            </a:r>
            <a:r>
              <a:rPr lang="de-DE" altLang="de-DE" sz="2600" smtClean="0"/>
              <a:t> sowie eine boolesche Variable </a:t>
            </a:r>
            <a:r>
              <a:rPr lang="de-DE" altLang="de-DE" sz="2600" smtClean="0">
                <a:latin typeface="Courier New" pitchFamily="49" charset="0"/>
              </a:rPr>
              <a:t>istPremiumKunde</a:t>
            </a:r>
            <a:r>
              <a:rPr lang="de-DE" altLang="de-DE" sz="2600" smtClean="0"/>
              <a: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Der Rabatt soll in Prozent ermittelt (siehe nächste Seite) und ausgegeben werden.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Außerdem soll der Bestellwert vor und nach Rabattierung ausgegeben werden.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Der Einfachheit halber ignorieren wir mögliche Rundungsfehler bei double-Variablen.</a:t>
            </a:r>
            <a:r>
              <a:rPr lang="de-DE" altLang="de-DE" sz="2800" smtClean="0"/>
              <a:t>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78851" name="Foliennummernplatzhalter 4"/>
          <p:cNvSpPr>
            <a:spLocks noGrp="1"/>
          </p:cNvSpPr>
          <p:nvPr>
            <p:ph type="sldNum" sz="quarter" idx="12"/>
          </p:nvPr>
        </p:nvSpPr>
        <p:spPr>
          <a:noFill/>
        </p:spPr>
        <p:txBody>
          <a:bodyPr/>
          <a:lstStyle/>
          <a:p>
            <a:pPr>
              <a:tabLst>
                <a:tab pos="723900" algn="l"/>
                <a:tab pos="1447800" algn="l"/>
                <a:tab pos="2171700" algn="l"/>
              </a:tabLst>
            </a:pPr>
            <a:fld id="{B7488202-596E-4118-9697-B696A9E0FEBD}" type="slidenum">
              <a:rPr lang="de-DE" altLang="de-DE"/>
              <a:pPr>
                <a:tabLst>
                  <a:tab pos="723900" algn="l"/>
                  <a:tab pos="1447800" algn="l"/>
                  <a:tab pos="2171700" algn="l"/>
                </a:tabLst>
              </a:pPr>
              <a:t>38</a:t>
            </a:fld>
            <a:endParaRPr lang="de-DE" altLang="de-DE"/>
          </a:p>
        </p:txBody>
      </p:sp>
      <p:sp>
        <p:nvSpPr>
          <p:cNvPr id="7885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7885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(2)</a:t>
            </a:r>
          </a:p>
        </p:txBody>
      </p:sp>
      <p:sp>
        <p:nvSpPr>
          <p:cNvPr id="78854" name="Rectangle 3"/>
          <p:cNvSpPr>
            <a:spLocks noGrp="1" noChangeArrowheads="1"/>
          </p:cNvSpPr>
          <p:nvPr>
            <p:ph type="subTitle" idx="4294967295"/>
          </p:nvPr>
        </p:nvSpPr>
        <p:spPr>
          <a:xfrm>
            <a:off x="504825" y="1619250"/>
            <a:ext cx="9070975" cy="6078538"/>
          </a:xfrm>
        </p:spPr>
        <p:txBody>
          <a:bodyPr tIns="22932"/>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Ab einer Bestellhöhe von 100 gibt es 1% Mengenrabatt, ab 500 2%, ab 2000 3%, ab 5000 5%. Bei Premiumkunden gibt es hier doppel so viel.</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Liegt das bisherige Bestellvolumen des Kunden über 10000, so erhält dieser zusätzlich 7,5%, ab 50000 12,5% Treuerabatt.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Ist die aktuelle Bestellung doppelt so hoch wie das gesamte bisherige Bestellvolumen, so gibt es weitere 3% Bonus-Rabatt.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Entsteht ein Rabatt von mehr als 15%, so wird er wieder auf 15% gekürzt - außer bei Premiumkunden, dort liegt die Grenze bei 20%.</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600" smtClean="0"/>
              <a:t>Teilrabatte addieren sich und werden erst am Ende auf den Bestellwert angewendet.</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80899" name="Foliennummernplatzhalter 4"/>
          <p:cNvSpPr>
            <a:spLocks noGrp="1"/>
          </p:cNvSpPr>
          <p:nvPr>
            <p:ph type="sldNum" sz="quarter" idx="12"/>
          </p:nvPr>
        </p:nvSpPr>
        <p:spPr>
          <a:noFill/>
        </p:spPr>
        <p:txBody>
          <a:bodyPr/>
          <a:lstStyle/>
          <a:p>
            <a:pPr>
              <a:tabLst>
                <a:tab pos="723900" algn="l"/>
                <a:tab pos="1447800" algn="l"/>
                <a:tab pos="2171700" algn="l"/>
              </a:tabLst>
            </a:pPr>
            <a:fld id="{17D1C2DD-FED1-4BD6-8639-3A43396EEA4C}" type="slidenum">
              <a:rPr lang="de-DE" altLang="de-DE"/>
              <a:pPr>
                <a:tabLst>
                  <a:tab pos="723900" algn="l"/>
                  <a:tab pos="1447800" algn="l"/>
                  <a:tab pos="2171700" algn="l"/>
                </a:tabLst>
              </a:pPr>
              <a:t>39</a:t>
            </a:fld>
            <a:endParaRPr lang="de-DE" altLang="de-DE"/>
          </a:p>
        </p:txBody>
      </p:sp>
      <p:sp>
        <p:nvSpPr>
          <p:cNvPr id="8090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8090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(3)</a:t>
            </a:r>
          </a:p>
        </p:txBody>
      </p:sp>
      <p:sp>
        <p:nvSpPr>
          <p:cNvPr id="8090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Schreiben Sie ein Programm zur Berechnung des Body-Mass-Index (Körpermassenzahl) inklusive Beurteilung desselben.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Der BMI wird berechnet durch das Gewicht in Kilogramm dividiert durch das Quadrat der  Körpergröße in m.</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Die untenstehende Tabelle gibt in Abhängigkeit des Geschlechts und des Alters den Bodymassindex für Normalgewicht wieder:</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graphicFrame>
        <p:nvGraphicFramePr>
          <p:cNvPr id="80903" name="Object 4"/>
          <p:cNvGraphicFramePr>
            <a:graphicFrameLocks noChangeAspect="1"/>
          </p:cNvGraphicFramePr>
          <p:nvPr/>
        </p:nvGraphicFramePr>
        <p:xfrm>
          <a:off x="835025" y="5529263"/>
          <a:ext cx="8345488" cy="2211387"/>
        </p:xfrm>
        <a:graphic>
          <a:graphicData uri="http://schemas.openxmlformats.org/presentationml/2006/ole">
            <p:oleObj spid="_x0000_s80903" r:id="rId4" imgW="8345520" imgH="1645200" progId="">
              <p:embed/>
            </p:oleObj>
          </a:graphicData>
        </a:graphic>
      </p:graphicFrame>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9219" name="Foliennummernplatzhalter 4"/>
          <p:cNvSpPr>
            <a:spLocks noGrp="1"/>
          </p:cNvSpPr>
          <p:nvPr>
            <p:ph type="sldNum" sz="quarter" idx="12"/>
          </p:nvPr>
        </p:nvSpPr>
        <p:spPr>
          <a:noFill/>
        </p:spPr>
        <p:txBody>
          <a:bodyPr/>
          <a:lstStyle/>
          <a:p>
            <a:pPr>
              <a:tabLst>
                <a:tab pos="723900" algn="l"/>
                <a:tab pos="1447800" algn="l"/>
                <a:tab pos="2171700" algn="l"/>
              </a:tabLst>
            </a:pPr>
            <a:fld id="{B172F2B3-A46D-475E-8D51-99915D010CF9}" type="slidenum">
              <a:rPr lang="de-DE" altLang="de-DE"/>
              <a:pPr>
                <a:tabLst>
                  <a:tab pos="723900" algn="l"/>
                  <a:tab pos="1447800" algn="l"/>
                  <a:tab pos="2171700" algn="l"/>
                </a:tabLst>
              </a:pPr>
              <a:t>4</a:t>
            </a:fld>
            <a:endParaRPr lang="de-DE" altLang="de-DE"/>
          </a:p>
        </p:txBody>
      </p:sp>
      <p:sp>
        <p:nvSpPr>
          <p:cNvPr id="922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922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Fragen Stellen per Issue und Chat</a:t>
            </a:r>
          </a:p>
        </p:txBody>
      </p:sp>
      <p:sp>
        <p:nvSpPr>
          <p:cNvPr id="9222" name="Rectangle 3"/>
          <p:cNvSpPr>
            <a:spLocks noGrp="1" noChangeArrowheads="1"/>
          </p:cNvSpPr>
          <p:nvPr>
            <p:ph type="subTitle" idx="4294967295"/>
          </p:nvPr>
        </p:nvSpPr>
        <p:spPr>
          <a:xfrm>
            <a:off x="504825" y="1619250"/>
            <a:ext cx="9431338" cy="4989513"/>
          </a:xfrm>
        </p:spPr>
        <p:txBody>
          <a:bodyPr/>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Fragen zur Vorlesung oder einzelnen Übungen können Sie auf zwei Arten stellen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Issue im entsprechenden Repository</a:t>
            </a:r>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Zu Übung 2.1: </a:t>
            </a:r>
            <a:r>
              <a:rPr lang="de-DE" altLang="de-DE" sz="1400" smtClean="0">
                <a:hlinkClick r:id="rId3"/>
              </a:rPr>
              <a:t>https://github.com/nordakademie-einfuehrung-java/uebung_2_1/issues</a:t>
            </a:r>
            <a:endParaRPr lang="de-DE" altLang="de-DE" sz="1400" smtClean="0"/>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Zu Übung 2.2: </a:t>
            </a:r>
            <a:r>
              <a:rPr lang="de-DE" altLang="de-DE" sz="1400" smtClean="0">
                <a:hlinkClick r:id="rId4"/>
              </a:rPr>
              <a:t>https://github.com/nordakademie-einfuehrung-java/uebung_2_2/issues</a:t>
            </a:r>
            <a:endParaRPr lang="de-DE" altLang="de-DE" smtClean="0"/>
          </a:p>
          <a:p>
            <a:pPr marL="669925" lvl="1" indent="-269875" eaLnBrk="1">
              <a:spcAft>
                <a:spcPct val="0"/>
              </a:spcAft>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usw.</a:t>
            </a:r>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Musterlösungen: </a:t>
            </a:r>
            <a:r>
              <a:rPr lang="de-DE" altLang="de-DE" sz="1400" smtClean="0">
                <a:hlinkClick r:id="rId5"/>
              </a:rPr>
              <a:t>https://github.com/nordakademie-einfuehrung-java/beispielloesungen/issues</a:t>
            </a:r>
            <a:endParaRPr lang="de-DE" altLang="de-DE" sz="1000" smtClean="0"/>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Fehler im Skript: </a:t>
            </a:r>
            <a:r>
              <a:rPr lang="de-DE" altLang="de-DE" sz="1400" smtClean="0">
                <a:hlinkClick r:id="rId6"/>
              </a:rPr>
              <a:t>https://github.com/nordakademie-einfuehrung-java/vorlesungsskript</a:t>
            </a:r>
            <a:endParaRPr lang="de-DE" altLang="de-DE" smtClean="0"/>
          </a:p>
          <a:p>
            <a:pPr marL="1069975" lvl="2"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Noch besser: Repo forken, klonen, PPT fixen, PR einreichen!</a:t>
            </a:r>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Allgemeines: </a:t>
            </a:r>
            <a:r>
              <a:rPr lang="de-DE" altLang="de-DE" sz="1800" smtClean="0">
                <a:hlinkClick r:id="rId7"/>
              </a:rPr>
              <a:t>https://github.com/nordakademie-einfuehrung-java/syllabus</a:t>
            </a:r>
            <a:endParaRPr lang="de-DE" altLang="de-DE" sz="1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Gitter.im-Chat: </a:t>
            </a:r>
            <a:r>
              <a:rPr lang="de-DE" altLang="de-DE" sz="2000" smtClean="0">
                <a:hlinkClick r:id="rId8"/>
              </a:rPr>
              <a:t>https://gitter.im/nordakademie-einfuehrung-java/syllabus</a:t>
            </a:r>
            <a:endParaRPr lang="de-DE" altLang="de-DE" sz="16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200"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82947" name="Foliennummernplatzhalter 4"/>
          <p:cNvSpPr>
            <a:spLocks noGrp="1"/>
          </p:cNvSpPr>
          <p:nvPr>
            <p:ph type="sldNum" sz="quarter" idx="12"/>
          </p:nvPr>
        </p:nvSpPr>
        <p:spPr>
          <a:noFill/>
        </p:spPr>
        <p:txBody>
          <a:bodyPr/>
          <a:lstStyle/>
          <a:p>
            <a:pPr>
              <a:tabLst>
                <a:tab pos="723900" algn="l"/>
                <a:tab pos="1447800" algn="l"/>
                <a:tab pos="2171700" algn="l"/>
              </a:tabLst>
            </a:pPr>
            <a:fld id="{F62B054D-2748-47E3-A79C-C3DE9C590E81}" type="slidenum">
              <a:rPr lang="de-DE" altLang="de-DE"/>
              <a:pPr>
                <a:tabLst>
                  <a:tab pos="723900" algn="l"/>
                  <a:tab pos="1447800" algn="l"/>
                  <a:tab pos="2171700" algn="l"/>
                </a:tabLst>
              </a:pPr>
              <a:t>40</a:t>
            </a:fld>
            <a:endParaRPr lang="de-DE" altLang="de-DE"/>
          </a:p>
        </p:txBody>
      </p:sp>
      <p:sp>
        <p:nvSpPr>
          <p:cNvPr id="82948"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82949"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(4)</a:t>
            </a:r>
          </a:p>
        </p:txBody>
      </p:sp>
      <p:sp>
        <p:nvSpPr>
          <p:cNvPr id="82950" name="Rectangle 3"/>
          <p:cNvSpPr>
            <a:spLocks noGrp="1" noChangeArrowheads="1"/>
          </p:cNvSpPr>
          <p:nvPr>
            <p:ph type="subTitle" idx="4294967295"/>
          </p:nvPr>
        </p:nvSpPr>
        <p:spPr>
          <a:xfrm>
            <a:off x="504825" y="1619250"/>
            <a:ext cx="9070975" cy="64389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Schreiben Sie ein Programm zur Berechnung von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Binomialkoeffizienten.</a:t>
            </a:r>
            <a:br>
              <a:rPr lang="de-DE" altLang="de-DE" sz="2800" smtClean="0"/>
            </a:br>
            <a:r>
              <a:rPr lang="de-DE" altLang="de-DE" sz="2800" smtClean="0"/>
              <a:t/>
            </a:r>
            <a:br>
              <a:rPr lang="de-DE" altLang="de-DE" sz="2800" smtClean="0"/>
            </a:br>
            <a:r>
              <a:rPr lang="de-DE" altLang="de-DE" sz="2800" smtClean="0"/>
              <a:t/>
            </a:r>
            <a:br>
              <a:rPr lang="de-DE" altLang="de-DE" sz="2800" smtClean="0"/>
            </a:br>
            <a:r>
              <a:rPr lang="de-DE" altLang="de-DE" sz="2800" smtClean="0"/>
              <a:t/>
            </a:r>
            <a:br>
              <a:rPr lang="de-DE" altLang="de-DE" sz="2800" smtClean="0"/>
            </a:br>
            <a:r>
              <a:rPr lang="de-DE" altLang="de-DE" sz="2800" smtClean="0"/>
              <a:t/>
            </a:r>
            <a:br>
              <a:rPr lang="de-DE" altLang="de-DE" sz="2800" smtClean="0"/>
            </a:b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Binomialkoeffizienten spielen in der Kombinatorik eine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zentrale Rolle, denn (n über k) ist die Anzahl der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Möglichkeiten, aus einer Menge mit n Elementen k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Elemente auszuwählen, wobei die Reihenfolge der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ausgewählten Elemente nicht berücksichtigt wird.</a:t>
            </a:r>
            <a:br>
              <a:rPr lang="de-DE" altLang="de-DE" sz="2800" smtClean="0"/>
            </a:b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82951" name="Picture 4"/>
          <p:cNvPicPr>
            <a:picLocks noChangeAspect="1" noChangeArrowheads="1"/>
          </p:cNvPicPr>
          <p:nvPr/>
        </p:nvPicPr>
        <p:blipFill>
          <a:blip r:embed="rId3" cstate="print"/>
          <a:srcRect/>
          <a:stretch>
            <a:fillRect/>
          </a:stretch>
        </p:blipFill>
        <p:spPr bwMode="auto">
          <a:xfrm>
            <a:off x="596900" y="2519363"/>
            <a:ext cx="8382000" cy="2160587"/>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84995" name="Foliennummernplatzhalter 4"/>
          <p:cNvSpPr>
            <a:spLocks noGrp="1"/>
          </p:cNvSpPr>
          <p:nvPr>
            <p:ph type="sldNum" sz="quarter" idx="12"/>
          </p:nvPr>
        </p:nvSpPr>
        <p:spPr>
          <a:noFill/>
        </p:spPr>
        <p:txBody>
          <a:bodyPr/>
          <a:lstStyle/>
          <a:p>
            <a:pPr>
              <a:tabLst>
                <a:tab pos="723900" algn="l"/>
                <a:tab pos="1447800" algn="l"/>
                <a:tab pos="2171700" algn="l"/>
              </a:tabLst>
            </a:pPr>
            <a:fld id="{50BC7490-BFE9-4849-AC20-9945B3E3B3A3}" type="slidenum">
              <a:rPr lang="de-DE" altLang="de-DE"/>
              <a:pPr>
                <a:tabLst>
                  <a:tab pos="723900" algn="l"/>
                  <a:tab pos="1447800" algn="l"/>
                  <a:tab pos="2171700" algn="l"/>
                </a:tabLst>
              </a:pPr>
              <a:t>41</a:t>
            </a:fld>
            <a:endParaRPr lang="de-DE" altLang="de-DE"/>
          </a:p>
        </p:txBody>
      </p:sp>
      <p:sp>
        <p:nvSpPr>
          <p:cNvPr id="8499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8499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(5)</a:t>
            </a:r>
          </a:p>
        </p:txBody>
      </p:sp>
      <p:sp>
        <p:nvSpPr>
          <p:cNvPr id="84998"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Schreiben Sie ein Programm zur Berechnung aller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Größen eines Kreissegmentes auf Basis des Radius r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und des Mittelpunktwinkels α.</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84999" name="Picture 4"/>
          <p:cNvPicPr>
            <a:picLocks noChangeAspect="1" noChangeArrowheads="1"/>
          </p:cNvPicPr>
          <p:nvPr/>
        </p:nvPicPr>
        <p:blipFill>
          <a:blip r:embed="rId3" cstate="print"/>
          <a:srcRect/>
          <a:stretch>
            <a:fillRect/>
          </a:stretch>
        </p:blipFill>
        <p:spPr bwMode="auto">
          <a:xfrm>
            <a:off x="2339975" y="2879725"/>
            <a:ext cx="5400675" cy="3673475"/>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87043" name="Foliennummernplatzhalter 4"/>
          <p:cNvSpPr>
            <a:spLocks noGrp="1"/>
          </p:cNvSpPr>
          <p:nvPr>
            <p:ph type="sldNum" sz="quarter" idx="12"/>
          </p:nvPr>
        </p:nvSpPr>
        <p:spPr>
          <a:noFill/>
        </p:spPr>
        <p:txBody>
          <a:bodyPr/>
          <a:lstStyle/>
          <a:p>
            <a:pPr>
              <a:tabLst>
                <a:tab pos="723900" algn="l"/>
                <a:tab pos="1447800" algn="l"/>
                <a:tab pos="2171700" algn="l"/>
              </a:tabLst>
            </a:pPr>
            <a:fld id="{B220233A-4362-4B07-832F-C163BB8802E5}" type="slidenum">
              <a:rPr lang="de-DE" altLang="de-DE"/>
              <a:pPr>
                <a:tabLst>
                  <a:tab pos="723900" algn="l"/>
                  <a:tab pos="1447800" algn="l"/>
                  <a:tab pos="2171700" algn="l"/>
                </a:tabLst>
              </a:pPr>
              <a:t>42</a:t>
            </a:fld>
            <a:endParaRPr lang="de-DE" altLang="de-DE"/>
          </a:p>
        </p:txBody>
      </p:sp>
      <p:sp>
        <p:nvSpPr>
          <p:cNvPr id="8704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8704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(5)</a:t>
            </a:r>
          </a:p>
        </p:txBody>
      </p:sp>
      <p:sp>
        <p:nvSpPr>
          <p:cNvPr id="87046" name="Rectangle 3"/>
          <p:cNvSpPr>
            <a:spLocks noGrp="1" noChangeArrowheads="1"/>
          </p:cNvSpPr>
          <p:nvPr>
            <p:ph type="subTitle" idx="4294967295"/>
          </p:nvPr>
        </p:nvSpPr>
        <p:spPr>
          <a:xfrm>
            <a:off x="504825" y="1619250"/>
            <a:ext cx="9070975" cy="4989513"/>
          </a:xfrm>
        </p:spPr>
        <p:txBody>
          <a:bodyPr/>
          <a:lstStyle/>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pic>
        <p:nvPicPr>
          <p:cNvPr id="87047" name="Picture 4"/>
          <p:cNvPicPr>
            <a:picLocks noChangeAspect="1" noChangeArrowheads="1"/>
          </p:cNvPicPr>
          <p:nvPr/>
        </p:nvPicPr>
        <p:blipFill>
          <a:blip r:embed="rId3" cstate="print"/>
          <a:srcRect/>
          <a:stretch>
            <a:fillRect/>
          </a:stretch>
        </p:blipFill>
        <p:spPr bwMode="auto">
          <a:xfrm>
            <a:off x="415925" y="1409700"/>
            <a:ext cx="8999538" cy="1260475"/>
          </a:xfrm>
          <a:prstGeom prst="rect">
            <a:avLst/>
          </a:prstGeom>
          <a:noFill/>
          <a:ln w="9525">
            <a:noFill/>
            <a:round/>
            <a:headEnd/>
            <a:tailEnd/>
          </a:ln>
        </p:spPr>
      </p:pic>
      <p:pic>
        <p:nvPicPr>
          <p:cNvPr id="87048" name="Picture 5"/>
          <p:cNvPicPr>
            <a:picLocks noChangeAspect="1" noChangeArrowheads="1"/>
          </p:cNvPicPr>
          <p:nvPr/>
        </p:nvPicPr>
        <p:blipFill>
          <a:blip r:embed="rId4" cstate="print"/>
          <a:srcRect/>
          <a:stretch>
            <a:fillRect/>
          </a:stretch>
        </p:blipFill>
        <p:spPr bwMode="auto">
          <a:xfrm>
            <a:off x="493713" y="2849563"/>
            <a:ext cx="6659562" cy="1260475"/>
          </a:xfrm>
          <a:prstGeom prst="rect">
            <a:avLst/>
          </a:prstGeom>
          <a:noFill/>
          <a:ln w="9525">
            <a:noFill/>
            <a:round/>
            <a:headEnd/>
            <a:tailEnd/>
          </a:ln>
        </p:spPr>
      </p:pic>
      <p:pic>
        <p:nvPicPr>
          <p:cNvPr id="87049" name="Picture 6"/>
          <p:cNvPicPr>
            <a:picLocks noChangeAspect="1" noChangeArrowheads="1"/>
          </p:cNvPicPr>
          <p:nvPr/>
        </p:nvPicPr>
        <p:blipFill>
          <a:blip r:embed="rId5" cstate="print"/>
          <a:srcRect/>
          <a:stretch>
            <a:fillRect/>
          </a:stretch>
        </p:blipFill>
        <p:spPr bwMode="auto">
          <a:xfrm>
            <a:off x="493713" y="4321175"/>
            <a:ext cx="5219700" cy="1079500"/>
          </a:xfrm>
          <a:prstGeom prst="rect">
            <a:avLst/>
          </a:prstGeom>
          <a:noFill/>
          <a:ln w="9525">
            <a:noFill/>
            <a:round/>
            <a:headEnd/>
            <a:tailEnd/>
          </a:ln>
        </p:spPr>
      </p:pic>
      <p:pic>
        <p:nvPicPr>
          <p:cNvPr id="87050" name="Picture 7"/>
          <p:cNvPicPr>
            <a:picLocks noChangeAspect="1" noChangeArrowheads="1"/>
          </p:cNvPicPr>
          <p:nvPr/>
        </p:nvPicPr>
        <p:blipFill>
          <a:blip r:embed="rId6" cstate="print"/>
          <a:srcRect/>
          <a:stretch>
            <a:fillRect/>
          </a:stretch>
        </p:blipFill>
        <p:spPr bwMode="auto">
          <a:xfrm>
            <a:off x="539750" y="5626100"/>
            <a:ext cx="7559675" cy="1079500"/>
          </a:xfrm>
          <a:prstGeom prst="rect">
            <a:avLst/>
          </a:prstGeom>
          <a:noFill/>
          <a:ln w="9525">
            <a:noFill/>
            <a:round/>
            <a:headEnd/>
            <a:tailEnd/>
          </a:ln>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89091" name="Foliennummernplatzhalter 4"/>
          <p:cNvSpPr>
            <a:spLocks noGrp="1"/>
          </p:cNvSpPr>
          <p:nvPr>
            <p:ph type="sldNum" sz="quarter" idx="12"/>
          </p:nvPr>
        </p:nvSpPr>
        <p:spPr>
          <a:noFill/>
        </p:spPr>
        <p:txBody>
          <a:bodyPr/>
          <a:lstStyle/>
          <a:p>
            <a:pPr>
              <a:tabLst>
                <a:tab pos="723900" algn="l"/>
                <a:tab pos="1447800" algn="l"/>
                <a:tab pos="2171700" algn="l"/>
              </a:tabLst>
            </a:pPr>
            <a:fld id="{6C8602D8-A850-4CD1-92B4-715A910D7CD6}" type="slidenum">
              <a:rPr lang="de-DE" altLang="de-DE"/>
              <a:pPr>
                <a:tabLst>
                  <a:tab pos="723900" algn="l"/>
                  <a:tab pos="1447800" algn="l"/>
                  <a:tab pos="2171700" algn="l"/>
                </a:tabLst>
              </a:pPr>
              <a:t>43</a:t>
            </a:fld>
            <a:endParaRPr lang="de-DE" altLang="de-DE"/>
          </a:p>
        </p:txBody>
      </p:sp>
      <p:sp>
        <p:nvSpPr>
          <p:cNvPr id="8909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41986" name="Rectangle 2"/>
          <p:cNvSpPr>
            <a:spLocks noGrp="1" noChangeArrowheads="1"/>
          </p:cNvSpPr>
          <p:nvPr>
            <p:ph type="subTitle"/>
          </p:nvPr>
        </p:nvSpPr>
        <p:spPr>
          <a:xfrm>
            <a:off x="504825" y="1619250"/>
            <a:ext cx="9070975" cy="4989513"/>
          </a:xfrm>
        </p:spPr>
        <p:txBody>
          <a:bodyPr tIns="24695" anchor="t"/>
          <a:lstStyle/>
          <a:p>
            <a:pPr marL="269875" indent="-269875" algn="l"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sz="2800" smtClean="0"/>
              <a:t>Alle möglichen Variablen für primitive Datentypen definieren</a:t>
            </a:r>
            <a:br>
              <a:rPr lang="de-DE" sz="2800" smtClean="0"/>
            </a:br>
            <a:endParaRPr lang="de-DE" sz="2800" smtClean="0"/>
          </a:p>
          <a:p>
            <a:pPr marL="269875" indent="-269875" algn="l"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sz="2800" smtClean="0"/>
              <a:t>Komplexere mathematische Berechnungen</a:t>
            </a:r>
            <a:br>
              <a:rPr lang="de-DE" sz="2800" smtClean="0"/>
            </a:br>
            <a:r>
              <a:rPr lang="de-DE" sz="2800" smtClean="0"/>
              <a:t> </a:t>
            </a:r>
          </a:p>
          <a:p>
            <a:pPr marL="269875" indent="-269875" algn="l"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sz="2800" smtClean="0"/>
              <a:t>Fallunterscheidungen</a:t>
            </a:r>
            <a:br>
              <a:rPr lang="de-DE" sz="2800" smtClean="0"/>
            </a:br>
            <a:endParaRPr lang="de-DE" sz="2800" smtClean="0"/>
          </a:p>
          <a:p>
            <a:pPr marL="269875" indent="-269875" algn="l" eaLnBrk="1">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de-DE" sz="2800" smtClean="0"/>
              <a:t>Programme kommentieren</a:t>
            </a:r>
          </a:p>
          <a:p>
            <a:pPr marL="269875" indent="-269875" algn="l" eaLnBrk="1">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de-DE" sz="3200" smtClean="0"/>
          </a:p>
          <a:p>
            <a:pPr marL="269875" indent="-269875" algn="l" eaLnBrk="1">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lang="de-DE" sz="3200" smtClean="0"/>
          </a:p>
        </p:txBody>
      </p:sp>
      <p:sp>
        <p:nvSpPr>
          <p:cNvPr id="89094" name="Rectangle 3"/>
          <p:cNvSpPr>
            <a:spLocks noGrp="1" noChangeArrowheads="1"/>
          </p:cNvSpPr>
          <p:nvPr>
            <p:ph type="title" idx="4294967295"/>
          </p:nvPr>
        </p:nvSpPr>
        <p:spPr>
          <a:xfrm>
            <a:off x="504825" y="85725"/>
            <a:ext cx="9070975" cy="1262063"/>
          </a:xfrm>
        </p:spPr>
        <p:txBody>
          <a:bodyPr tIns="65520"/>
          <a:lstStyle/>
          <a:p>
            <a:pPr algn="l" eaLnBrk="1">
              <a:lnSpc>
                <a:spcPct val="87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4000" smtClean="0">
                <a:solidFill>
                  <a:srgbClr val="FFFFFF"/>
                </a:solidFill>
              </a:rPr>
              <a:t>Zusammenfassung:</a:t>
            </a:r>
            <a:br>
              <a:rPr lang="en-GB" altLang="de-DE" sz="4000" smtClean="0">
                <a:solidFill>
                  <a:srgbClr val="FFFFFF"/>
                </a:solidFill>
              </a:rPr>
            </a:br>
            <a:r>
              <a:rPr lang="en-GB" altLang="de-DE" sz="4000" smtClean="0">
                <a:solidFill>
                  <a:srgbClr val="FFFFFF"/>
                </a:solidFill>
              </a:rPr>
              <a:t>Was haben wir gelernt?</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91139" name="Foliennummernplatzhalter 4"/>
          <p:cNvSpPr>
            <a:spLocks noGrp="1"/>
          </p:cNvSpPr>
          <p:nvPr>
            <p:ph type="sldNum" sz="quarter" idx="12"/>
          </p:nvPr>
        </p:nvSpPr>
        <p:spPr>
          <a:noFill/>
        </p:spPr>
        <p:txBody>
          <a:bodyPr/>
          <a:lstStyle/>
          <a:p>
            <a:pPr>
              <a:tabLst>
                <a:tab pos="723900" algn="l"/>
                <a:tab pos="1447800" algn="l"/>
                <a:tab pos="2171700" algn="l"/>
              </a:tabLst>
            </a:pPr>
            <a:fld id="{B6E1CD77-7213-49D2-AE70-FFCEAD9FB78E}" type="slidenum">
              <a:rPr lang="de-DE" altLang="de-DE"/>
              <a:pPr>
                <a:tabLst>
                  <a:tab pos="723900" algn="l"/>
                  <a:tab pos="1447800" algn="l"/>
                  <a:tab pos="2171700" algn="l"/>
                </a:tabLst>
              </a:pPr>
              <a:t>44</a:t>
            </a:fld>
            <a:endParaRPr lang="de-DE" altLang="de-DE"/>
          </a:p>
        </p:txBody>
      </p:sp>
      <p:sp>
        <p:nvSpPr>
          <p:cNvPr id="9114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9114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Was kommt als nächstes?</a:t>
            </a:r>
          </a:p>
        </p:txBody>
      </p:sp>
      <p:sp>
        <p:nvSpPr>
          <p:cNvPr id="91142" name="Rectangle 3"/>
          <p:cNvSpPr>
            <a:spLocks noGrp="1" noChangeArrowheads="1"/>
          </p:cNvSpPr>
          <p:nvPr>
            <p:ph type="subTitle" idx="4294967295"/>
          </p:nvPr>
        </p:nvSpPr>
        <p:spPr>
          <a:xfrm>
            <a:off x="504825" y="1619250"/>
            <a:ext cx="9070975" cy="4989513"/>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Programmschleifen programmieren</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Statische Methoden schreiben</a:t>
            </a:r>
            <a:br>
              <a:rPr lang="de-DE" altLang="de-DE" sz="2800" smtClean="0"/>
            </a:br>
            <a:r>
              <a:rPr lang="de-DE" alt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Array-Datentypen</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cstate="print"/>
          <a:srcRect/>
          <a:stretch>
            <a:fillRect/>
          </a:stretch>
        </p:blipFill>
        <p:spPr bwMode="auto">
          <a:xfrm>
            <a:off x="5516563" y="3017838"/>
            <a:ext cx="2001837" cy="719137"/>
          </a:xfrm>
          <a:prstGeom prst="rect">
            <a:avLst/>
          </a:prstGeom>
          <a:noFill/>
          <a:ln w="9525">
            <a:noFill/>
            <a:miter lim="800000"/>
            <a:headEnd/>
            <a:tailEnd/>
          </a:ln>
        </p:spPr>
      </p:pic>
      <p:sp>
        <p:nvSpPr>
          <p:cNvPr id="11267"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11268" name="Foliennummernplatzhalter 4"/>
          <p:cNvSpPr>
            <a:spLocks noGrp="1"/>
          </p:cNvSpPr>
          <p:nvPr>
            <p:ph type="sldNum" sz="quarter" idx="12"/>
          </p:nvPr>
        </p:nvSpPr>
        <p:spPr>
          <a:noFill/>
        </p:spPr>
        <p:txBody>
          <a:bodyPr/>
          <a:lstStyle/>
          <a:p>
            <a:pPr>
              <a:tabLst>
                <a:tab pos="723900" algn="l"/>
                <a:tab pos="1447800" algn="l"/>
                <a:tab pos="2171700" algn="l"/>
              </a:tabLst>
            </a:pPr>
            <a:fld id="{196A53F6-0215-49ED-8526-4BA78A901E19}" type="slidenum">
              <a:rPr lang="de-DE" altLang="de-DE"/>
              <a:pPr>
                <a:tabLst>
                  <a:tab pos="723900" algn="l"/>
                  <a:tab pos="1447800" algn="l"/>
                  <a:tab pos="2171700" algn="l"/>
                </a:tabLst>
              </a:pPr>
              <a:t>5</a:t>
            </a:fld>
            <a:endParaRPr lang="de-DE" altLang="de-DE"/>
          </a:p>
        </p:txBody>
      </p:sp>
      <p:sp>
        <p:nvSpPr>
          <p:cNvPr id="11269"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11270"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Übung: GitHub + Chat = Gitter.im</a:t>
            </a:r>
          </a:p>
        </p:txBody>
      </p:sp>
      <p:sp>
        <p:nvSpPr>
          <p:cNvPr id="11271" name="Rectangle 3"/>
          <p:cNvSpPr>
            <a:spLocks noGrp="1" noChangeArrowheads="1"/>
          </p:cNvSpPr>
          <p:nvPr>
            <p:ph type="subTitle" idx="4294967295"/>
          </p:nvPr>
        </p:nvSpPr>
        <p:spPr>
          <a:xfrm>
            <a:off x="504825" y="1619250"/>
            <a:ext cx="9431338" cy="4989513"/>
          </a:xfrm>
        </p:spPr>
        <p:txBody>
          <a:bodyPr/>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Melden Sie sich im Chat an</a:t>
            </a:r>
          </a:p>
          <a:p>
            <a:pPr marL="669925" lvl="1"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400" smtClean="0">
                <a:hlinkClick r:id="rId4"/>
              </a:rPr>
              <a:t>https://gitter.im/nordakademie-einfuehrung-java/syllabus</a:t>
            </a:r>
            <a:endParaRPr lang="de-DE" altLang="de-DE"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Verwenden Sie hierfür Ihren GitHub-Account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Tipps zur unterstützten Syntax:</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In der rechten Spalte „Activity“ sehen Sie, wenn in den zentralen Repos etwas passiert, z.B. das Skript oder eine Musterlösung aktualisiert werden</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(Optional) Installieren Sie die Gitter.im Mobile-App für iOS oder Android: </a:t>
            </a:r>
            <a:r>
              <a:rPr lang="de-DE" altLang="de-DE" smtClean="0">
                <a:hlinkClick r:id="rId5"/>
              </a:rPr>
              <a:t>https://gitter.im/apps</a:t>
            </a:r>
            <a:endParaRPr lang="de-DE" altLang="de-DE"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13315" name="Foliennummernplatzhalter 4"/>
          <p:cNvSpPr>
            <a:spLocks noGrp="1"/>
          </p:cNvSpPr>
          <p:nvPr>
            <p:ph type="sldNum" sz="quarter" idx="12"/>
          </p:nvPr>
        </p:nvSpPr>
        <p:spPr>
          <a:noFill/>
        </p:spPr>
        <p:txBody>
          <a:bodyPr/>
          <a:lstStyle/>
          <a:p>
            <a:pPr>
              <a:tabLst>
                <a:tab pos="723900" algn="l"/>
                <a:tab pos="1447800" algn="l"/>
                <a:tab pos="2171700" algn="l"/>
              </a:tabLst>
            </a:pPr>
            <a:fld id="{870F76C9-CA70-429C-83DA-6ADD0F03FAC7}" type="slidenum">
              <a:rPr lang="de-DE" altLang="de-DE"/>
              <a:pPr>
                <a:tabLst>
                  <a:tab pos="723900" algn="l"/>
                  <a:tab pos="1447800" algn="l"/>
                  <a:tab pos="2171700" algn="l"/>
                </a:tabLst>
              </a:pPr>
              <a:t>6</a:t>
            </a:fld>
            <a:endParaRPr lang="de-DE" altLang="de-DE"/>
          </a:p>
        </p:txBody>
      </p:sp>
      <p:sp>
        <p:nvSpPr>
          <p:cNvPr id="13316"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13317"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Kapitel 3</a:t>
            </a:r>
          </a:p>
        </p:txBody>
      </p:sp>
      <p:sp>
        <p:nvSpPr>
          <p:cNvPr id="13318" name="Rectangle 3"/>
          <p:cNvSpPr>
            <a:spLocks noGrp="1" noChangeArrowheads="1"/>
          </p:cNvSpPr>
          <p:nvPr>
            <p:ph type="subTitle" idx="4294967295"/>
          </p:nvPr>
        </p:nvSpPr>
        <p:spPr>
          <a:xfrm>
            <a:off x="504825" y="1619250"/>
            <a:ext cx="9070975" cy="4989513"/>
          </a:xfrm>
        </p:spPr>
        <p:txBody>
          <a:bodyPr anchor="ctr" anchorCtr="1"/>
          <a:lstStyle/>
          <a:p>
            <a:pPr marL="269875" indent="-269875"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Primitive Datentypen</a:t>
            </a:r>
          </a:p>
          <a:p>
            <a:pPr marL="269875" indent="-269875"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Fallunterscheidungen</a:t>
            </a:r>
          </a:p>
          <a:p>
            <a:pPr marL="269875" indent="-269875"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mtClean="0"/>
              <a:t>Kommentare</a:t>
            </a:r>
          </a:p>
          <a:p>
            <a:pPr marL="269875" indent="-269875" algn="ctr"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15363" name="Foliennummernplatzhalter 4"/>
          <p:cNvSpPr>
            <a:spLocks noGrp="1"/>
          </p:cNvSpPr>
          <p:nvPr>
            <p:ph type="sldNum" sz="quarter" idx="12"/>
          </p:nvPr>
        </p:nvSpPr>
        <p:spPr>
          <a:noFill/>
        </p:spPr>
        <p:txBody>
          <a:bodyPr/>
          <a:lstStyle/>
          <a:p>
            <a:pPr>
              <a:tabLst>
                <a:tab pos="723900" algn="l"/>
                <a:tab pos="1447800" algn="l"/>
                <a:tab pos="2171700" algn="l"/>
              </a:tabLst>
            </a:pPr>
            <a:fld id="{1032B938-C2E5-4207-AB0C-A4D26C623DD6}" type="slidenum">
              <a:rPr lang="de-DE" altLang="de-DE"/>
              <a:pPr>
                <a:tabLst>
                  <a:tab pos="723900" algn="l"/>
                  <a:tab pos="1447800" algn="l"/>
                  <a:tab pos="2171700" algn="l"/>
                </a:tabLst>
              </a:pPr>
              <a:t>7</a:t>
            </a:fld>
            <a:endParaRPr lang="de-DE" altLang="de-DE"/>
          </a:p>
        </p:txBody>
      </p:sp>
      <p:sp>
        <p:nvSpPr>
          <p:cNvPr id="15364"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15365"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Primitive Datentypen</a:t>
            </a:r>
          </a:p>
        </p:txBody>
      </p:sp>
      <p:sp>
        <p:nvSpPr>
          <p:cNvPr id="15366" name="Rectangle 3"/>
          <p:cNvSpPr>
            <a:spLocks noGrp="1" noChangeArrowheads="1"/>
          </p:cNvSpPr>
          <p:nvPr>
            <p:ph type="subTitle" idx="4294967295"/>
          </p:nvPr>
        </p:nvSpPr>
        <p:spPr>
          <a:xfrm>
            <a:off x="504825" y="1619250"/>
            <a:ext cx="9070975" cy="4629150"/>
          </a:xfrm>
        </p:spPr>
        <p:txBody>
          <a:bodyPr tIns="24695"/>
          <a:lstStyle/>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Primitive Datentypen sind die grundlegendsten Datenstrukturen, welche Java anbietet.</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Alle anderen vorkommenden Datenstrukturen werden lediglich aus der Kombination mehrerer primitiver Datentypen gebildet.</a:t>
            </a:r>
            <a:br>
              <a:rPr lang="de-DE" altLang="de-DE" sz="2800" smtClean="0"/>
            </a:br>
            <a:r>
              <a:rPr lang="de-DE" altLang="de-DE" sz="2800" smtClean="0"/>
              <a:t/>
            </a:r>
            <a:br>
              <a:rPr lang="de-DE" altLang="de-DE" sz="2800" smtClean="0"/>
            </a:br>
            <a:r>
              <a:rPr lang="de-DE" altLang="de-DE" sz="2800" smtClean="0"/>
              <a:t>Beispiel:</a:t>
            </a:r>
            <a:br>
              <a:rPr lang="de-DE" altLang="de-DE" sz="2800" smtClean="0"/>
            </a:br>
            <a:r>
              <a:rPr lang="de-DE" altLang="de-DE" sz="2800" smtClean="0"/>
              <a:t>Ein primitiver Datentyp ist das sogenannte "char", ein einzelnes Zeichen. Er bildet die Grundlage für Zeichenketten, welche nur eine Aneinanderreihung von mehreren chars sind.</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17411" name="Foliennummernplatzhalter 4"/>
          <p:cNvSpPr>
            <a:spLocks noGrp="1"/>
          </p:cNvSpPr>
          <p:nvPr>
            <p:ph type="sldNum" sz="quarter" idx="12"/>
          </p:nvPr>
        </p:nvSpPr>
        <p:spPr>
          <a:noFill/>
        </p:spPr>
        <p:txBody>
          <a:bodyPr/>
          <a:lstStyle/>
          <a:p>
            <a:pPr>
              <a:tabLst>
                <a:tab pos="723900" algn="l"/>
                <a:tab pos="1447800" algn="l"/>
                <a:tab pos="2171700" algn="l"/>
              </a:tabLst>
            </a:pPr>
            <a:fld id="{74F3ACD0-8D75-4950-BF0E-A471331C472A}" type="slidenum">
              <a:rPr lang="de-DE" altLang="de-DE"/>
              <a:pPr>
                <a:tabLst>
                  <a:tab pos="723900" algn="l"/>
                  <a:tab pos="1447800" algn="l"/>
                  <a:tab pos="2171700" algn="l"/>
                </a:tabLst>
              </a:pPr>
              <a:t>8</a:t>
            </a:fld>
            <a:endParaRPr lang="de-DE" altLang="de-DE"/>
          </a:p>
        </p:txBody>
      </p:sp>
      <p:sp>
        <p:nvSpPr>
          <p:cNvPr id="17412"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17413"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Ganzzahltypen (1)</a:t>
            </a:r>
          </a:p>
        </p:txBody>
      </p:sp>
      <p:sp>
        <p:nvSpPr>
          <p:cNvPr id="17414" name="Rectangle 3"/>
          <p:cNvSpPr>
            <a:spLocks noGrp="1" noChangeArrowheads="1"/>
          </p:cNvSpPr>
          <p:nvPr>
            <p:ph type="subTitle" idx="4294967295"/>
          </p:nvPr>
        </p:nvSpPr>
        <p:spPr>
          <a:xfrm>
            <a:off x="504825" y="1619250"/>
            <a:ext cx="9070975" cy="6045200"/>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Ganzzahltypen dienen zur Abbildung ganzer Zahlen. In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Java stehen vier solcher Typen mit unterschiedlich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großen Wertebereichen zur Verfügung:</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byte 		von -128					bis 127</a:t>
            </a:r>
            <a:br>
              <a:rPr lang="de-DE" altLang="de-DE" sz="2800" smtClean="0"/>
            </a:br>
            <a:r>
              <a:rPr lang="de-DE" altLang="de-DE" sz="2800" smtClean="0"/>
              <a:t>  </a:t>
            </a:r>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short 		von -32.768				bis 32.767</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int			von -2.147.483.648		</a:t>
            </a:r>
            <a:br>
              <a:rPr lang="de-DE" altLang="de-DE" sz="2800" smtClean="0"/>
            </a:br>
            <a:r>
              <a:rPr lang="de-DE" altLang="de-DE" sz="2800" smtClean="0"/>
              <a:t>			bis 2.147.483.647</a:t>
            </a:r>
            <a:br>
              <a:rPr lang="de-DE" altLang="de-DE" sz="2800" smtClean="0"/>
            </a:br>
            <a:endParaRPr lang="de-DE" altLang="de-DE" sz="2800" smtClean="0"/>
          </a:p>
          <a:p>
            <a:pPr marL="269875" indent="-269875" eaLnBrk="1">
              <a:spcAft>
                <a:spcPct val="0"/>
              </a:spcAft>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long		von -9.223.372.036.854.775.808</a:t>
            </a:r>
            <a:br>
              <a:rPr lang="de-DE" altLang="de-DE" sz="2800" smtClean="0"/>
            </a:br>
            <a:r>
              <a:rPr lang="de-DE" altLang="de-DE" sz="2800" smtClean="0"/>
              <a:t>			bis  9.223.372.036.854.775.807 </a:t>
            </a: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ußzeilenplatzhalter 3"/>
          <p:cNvSpPr>
            <a:spLocks noGrp="1"/>
          </p:cNvSpPr>
          <p:nvPr>
            <p:ph type="ftr" sz="quarter" idx="11"/>
          </p:nvPr>
        </p:nvSpPr>
        <p:spPr>
          <a:noFill/>
        </p:spPr>
        <p:txBody>
          <a:bodyPr/>
          <a:lstStyle/>
          <a:p>
            <a:r>
              <a:rPr lang="de-DE" altLang="de-DE" smtClean="0"/>
              <a:t>Einführung in die Software-Entwicklung</a:t>
            </a:r>
          </a:p>
        </p:txBody>
      </p:sp>
      <p:sp>
        <p:nvSpPr>
          <p:cNvPr id="19459" name="Foliennummernplatzhalter 4"/>
          <p:cNvSpPr>
            <a:spLocks noGrp="1"/>
          </p:cNvSpPr>
          <p:nvPr>
            <p:ph type="sldNum" sz="quarter" idx="12"/>
          </p:nvPr>
        </p:nvSpPr>
        <p:spPr>
          <a:noFill/>
        </p:spPr>
        <p:txBody>
          <a:bodyPr/>
          <a:lstStyle/>
          <a:p>
            <a:pPr>
              <a:tabLst>
                <a:tab pos="723900" algn="l"/>
                <a:tab pos="1447800" algn="l"/>
                <a:tab pos="2171700" algn="l"/>
              </a:tabLst>
            </a:pPr>
            <a:fld id="{5F703948-ABD9-4686-9F97-C26A9A1B35FF}" type="slidenum">
              <a:rPr lang="de-DE" altLang="de-DE"/>
              <a:pPr>
                <a:tabLst>
                  <a:tab pos="723900" algn="l"/>
                  <a:tab pos="1447800" algn="l"/>
                  <a:tab pos="2171700" algn="l"/>
                </a:tabLst>
              </a:pPr>
              <a:t>9</a:t>
            </a:fld>
            <a:endParaRPr lang="de-DE" altLang="de-DE"/>
          </a:p>
        </p:txBody>
      </p:sp>
      <p:sp>
        <p:nvSpPr>
          <p:cNvPr id="19460" name="AutoShape 1"/>
          <p:cNvSpPr>
            <a:spLocks noChangeArrowheads="1"/>
          </p:cNvSpPr>
          <p:nvPr/>
        </p:nvSpPr>
        <p:spPr bwMode="auto">
          <a:xfrm>
            <a:off x="0" y="0"/>
            <a:ext cx="10080625" cy="1260475"/>
          </a:xfrm>
          <a:prstGeom prst="roundRect">
            <a:avLst>
              <a:gd name="adj" fmla="val 125"/>
            </a:avLst>
          </a:prstGeom>
          <a:solidFill>
            <a:srgbClr val="0047FF"/>
          </a:solidFill>
          <a:ln w="9525">
            <a:solidFill>
              <a:srgbClr val="000000"/>
            </a:solidFill>
            <a:round/>
            <a:headEnd/>
            <a:tailEnd/>
          </a:ln>
        </p:spPr>
        <p:txBody>
          <a:bodyPr wrap="none" anchor="ctr"/>
          <a:lstStyle/>
          <a:p>
            <a:pPr eaLnBrk="1">
              <a:lnSpc>
                <a:spcPct val="93000"/>
              </a:lnSpc>
              <a:buClr>
                <a:srgbClr val="000000"/>
              </a:buClr>
              <a:buSzPct val="100000"/>
              <a:buFont typeface="Times New Roman" pitchFamily="16" charset="0"/>
              <a:buNone/>
            </a:pPr>
            <a:endParaRPr lang="de-DE" altLang="de-DE"/>
          </a:p>
        </p:txBody>
      </p:sp>
      <p:sp>
        <p:nvSpPr>
          <p:cNvPr id="19461" name="Rectangle 2"/>
          <p:cNvSpPr>
            <a:spLocks noGrp="1" noChangeArrowheads="1"/>
          </p:cNvSpPr>
          <p:nvPr>
            <p:ph type="title"/>
          </p:nvPr>
        </p:nvSpPr>
        <p:spPr>
          <a:xfrm>
            <a:off x="503238" y="301625"/>
            <a:ext cx="9070975" cy="1262063"/>
          </a:xfrm>
        </p:spPr>
        <p:txBody>
          <a:bodyPr tIns="35280"/>
          <a:lstStyle/>
          <a:p>
            <a:pPr algn="l"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4000" smtClean="0">
                <a:solidFill>
                  <a:srgbClr val="FFFFFF"/>
                </a:solidFill>
              </a:rPr>
              <a:t>Ganzzahltypen (2)</a:t>
            </a:r>
          </a:p>
        </p:txBody>
      </p:sp>
      <p:sp>
        <p:nvSpPr>
          <p:cNvPr id="19462" name="Rectangle 3"/>
          <p:cNvSpPr>
            <a:spLocks noGrp="1" noChangeArrowheads="1"/>
          </p:cNvSpPr>
          <p:nvPr>
            <p:ph type="subTitle" idx="4294967295"/>
          </p:nvPr>
        </p:nvSpPr>
        <p:spPr>
          <a:xfrm>
            <a:off x="504825" y="1619250"/>
            <a:ext cx="9070975" cy="5984875"/>
          </a:xfrm>
        </p:spPr>
        <p:txBody>
          <a:bodyPr tIns="24695"/>
          <a:lstStyle/>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Eine Zahl kann grundsätzlich in einer Variablen mit </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größerem Wertebereich Verwendung finden. </a:t>
            </a:r>
            <a:br>
              <a:rPr lang="de-DE" altLang="de-DE" sz="2800" smtClean="0"/>
            </a:b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Beispiel:</a:t>
            </a:r>
            <a:br>
              <a:rPr lang="de-DE" altLang="de-DE" sz="2800" smtClean="0"/>
            </a:br>
            <a:endParaRPr lang="de-DE" altLang="de-DE" sz="28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int i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long l = i;</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t>Umgekehrt ist dies nicht möglich:</a:t>
            </a:r>
          </a:p>
          <a:p>
            <a:pPr marL="269875" indent="-269875"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long l = ...;</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2800" smtClean="0">
                <a:latin typeface="Courier New" pitchFamily="49" charset="0"/>
              </a:rPr>
              <a:t>int i = l;</a:t>
            </a:r>
          </a:p>
          <a:p>
            <a:pPr marL="269875" indent="-269875" eaLnBrk="1">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2800" smtClean="0">
              <a:latin typeface="Courier New" pitchFamily="49" charset="0"/>
            </a:endParaRPr>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a:p>
            <a:pPr marL="269875" indent="-269875" eaLnBrk="1">
              <a:spcAft>
                <a:spcPct val="0"/>
              </a:spcAft>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mtClean="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Design">
      <a:majorFont>
        <a:latin typeface="Arial"/>
        <a:ea typeface="Microsoft YaHei"/>
        <a:cs typeface=""/>
      </a:majorFont>
      <a:minorFont>
        <a:latin typeface="Arial"/>
        <a:ea typeface="Microsoft YaHei"/>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Larissa-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NAK01</Template>
  <TotalTime>0</TotalTime>
  <Words>1935</Words>
  <Application>Microsoft Office PowerPoint</Application>
  <PresentationFormat>Benutzerdefiniert</PresentationFormat>
  <Paragraphs>463</Paragraphs>
  <Slides>44</Slides>
  <Notes>44</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0</vt:i4>
      </vt:variant>
      <vt:variant>
        <vt:lpstr>Folientitel</vt:lpstr>
      </vt:variant>
      <vt:variant>
        <vt:i4>44</vt:i4>
      </vt:variant>
    </vt:vector>
  </HeadingPairs>
  <TitlesOfParts>
    <vt:vector size="51" baseType="lpstr">
      <vt:lpstr>Arial</vt:lpstr>
      <vt:lpstr>Microsoft YaHei</vt:lpstr>
      <vt:lpstr>Times New Roman</vt:lpstr>
      <vt:lpstr>Wingdings</vt:lpstr>
      <vt:lpstr>Courier New</vt:lpstr>
      <vt:lpstr>Segoe UI</vt:lpstr>
      <vt:lpstr>Larissa-Design</vt:lpstr>
      <vt:lpstr> </vt:lpstr>
      <vt:lpstr>Unser typischer Workflow für Übungen</vt:lpstr>
      <vt:lpstr>Ein typischer read-only Workflow</vt:lpstr>
      <vt:lpstr>Fragen Stellen per Issue und Chat</vt:lpstr>
      <vt:lpstr>Übung: GitHub + Chat = Gitter.im</vt:lpstr>
      <vt:lpstr>Kapitel 3</vt:lpstr>
      <vt:lpstr>Primitive Datentypen</vt:lpstr>
      <vt:lpstr>Ganzzahltypen (1)</vt:lpstr>
      <vt:lpstr>Ganzzahltypen (2)</vt:lpstr>
      <vt:lpstr>Gleitkommatypen</vt:lpstr>
      <vt:lpstr>Zeichen</vt:lpstr>
      <vt:lpstr>Wahrheitswert</vt:lpstr>
      <vt:lpstr>Rechenoperationen (1)</vt:lpstr>
      <vt:lpstr>Rechenoperationen – Übung (1)</vt:lpstr>
      <vt:lpstr>Rechenoperationen (2)</vt:lpstr>
      <vt:lpstr>Rechenoperationen (3)</vt:lpstr>
      <vt:lpstr>Rechenoperationen - Übung (2)</vt:lpstr>
      <vt:lpstr>Rechenoperationen (4)</vt:lpstr>
      <vt:lpstr>Rechenoperatoren - Übersicht</vt:lpstr>
      <vt:lpstr>Vergleichsoperatoren (1)</vt:lpstr>
      <vt:lpstr>Vergleichsoperatoren (2)</vt:lpstr>
      <vt:lpstr>Vergleichsoperatoren (3)</vt:lpstr>
      <vt:lpstr>Logische Operatoren</vt:lpstr>
      <vt:lpstr>Und-Verknüpfung</vt:lpstr>
      <vt:lpstr>Oder-Verknüpfung</vt:lpstr>
      <vt:lpstr>Entweder-Oder-Verknüpfung (1)</vt:lpstr>
      <vt:lpstr>Entweder-Oder-Verknüpfung (2)</vt:lpstr>
      <vt:lpstr>Fallunterscheidungen (1)</vt:lpstr>
      <vt:lpstr>Quadratische Gleichungen lösen</vt:lpstr>
      <vt:lpstr>Fallunterscheidungen (2)</vt:lpstr>
      <vt:lpstr>Fallunterscheidungen (3)</vt:lpstr>
      <vt:lpstr>Fallunterscheidungen (4)</vt:lpstr>
      <vt:lpstr>Fallunterscheidungen (5)</vt:lpstr>
      <vt:lpstr>Kommentare (1)</vt:lpstr>
      <vt:lpstr>Kommentare (2)</vt:lpstr>
      <vt:lpstr>Übung (1)</vt:lpstr>
      <vt:lpstr>Übung (2)</vt:lpstr>
      <vt:lpstr>Übung (2)</vt:lpstr>
      <vt:lpstr>Übung (3)</vt:lpstr>
      <vt:lpstr>Übung (4)</vt:lpstr>
      <vt:lpstr>Übung (5)</vt:lpstr>
      <vt:lpstr>Übung (5)</vt:lpstr>
      <vt:lpstr>Zusammenfassung: Was haben wir gelernt?</vt:lpstr>
      <vt:lpstr>Was kommt als nächstes?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NAK01</dc:title>
  <dc:creator>Kimminich, Bjoern / Kuehne + Nagel / Ham GI-PK</dc:creator>
  <cp:lastModifiedBy>bjoern.kimminich</cp:lastModifiedBy>
  <cp:revision>267</cp:revision>
  <cp:lastPrinted>2011-10-12T19:45:03Z</cp:lastPrinted>
  <dcterms:created xsi:type="dcterms:W3CDTF">2011-10-12T19:23:47Z</dcterms:created>
  <dcterms:modified xsi:type="dcterms:W3CDTF">2015-10-29T16:45:21Z</dcterms:modified>
</cp:coreProperties>
</file>