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30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10</a:t>
            </a:fld>
            <a:endParaRPr lang="de-DE"/>
          </a:p>
        </p:txBody>
      </p:sp>
      <p:sp>
        <p:nvSpPr>
          <p:cNvPr id="4403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11</a:t>
            </a:fld>
            <a:endParaRPr lang="de-DE"/>
          </a:p>
        </p:txBody>
      </p:sp>
      <p:sp>
        <p:nvSpPr>
          <p:cNvPr id="4505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12</a:t>
            </a:fld>
            <a:endParaRPr lang="de-DE"/>
          </a:p>
        </p:txBody>
      </p:sp>
      <p:sp>
        <p:nvSpPr>
          <p:cNvPr id="4608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13</a:t>
            </a:fld>
            <a:endParaRPr lang="de-DE"/>
          </a:p>
        </p:txBody>
      </p:sp>
      <p:sp>
        <p:nvSpPr>
          <p:cNvPr id="4710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14</a:t>
            </a:fld>
            <a:endParaRPr lang="de-DE"/>
          </a:p>
        </p:txBody>
      </p:sp>
      <p:sp>
        <p:nvSpPr>
          <p:cNvPr id="4813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15</a:t>
            </a:fld>
            <a:endParaRPr lang="de-DE"/>
          </a:p>
        </p:txBody>
      </p:sp>
      <p:sp>
        <p:nvSpPr>
          <p:cNvPr id="4915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16</a:t>
            </a:fld>
            <a:endParaRPr lang="de-DE"/>
          </a:p>
        </p:txBody>
      </p:sp>
      <p:sp>
        <p:nvSpPr>
          <p:cNvPr id="5017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17</a:t>
            </a:fld>
            <a:endParaRPr lang="de-DE"/>
          </a:p>
        </p:txBody>
      </p:sp>
      <p:sp>
        <p:nvSpPr>
          <p:cNvPr id="5120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18</a:t>
            </a:fld>
            <a:endParaRPr lang="de-DE"/>
          </a:p>
        </p:txBody>
      </p:sp>
      <p:sp>
        <p:nvSpPr>
          <p:cNvPr id="5222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19</a:t>
            </a:fld>
            <a:endParaRPr lang="de-DE"/>
          </a:p>
        </p:txBody>
      </p:sp>
      <p:sp>
        <p:nvSpPr>
          <p:cNvPr id="5325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2</a:t>
            </a:fld>
            <a:endParaRPr lang="de-DE"/>
          </a:p>
        </p:txBody>
      </p:sp>
      <p:sp>
        <p:nvSpPr>
          <p:cNvPr id="3584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20</a:t>
            </a:fld>
            <a:endParaRPr lang="de-DE"/>
          </a:p>
        </p:txBody>
      </p:sp>
      <p:sp>
        <p:nvSpPr>
          <p:cNvPr id="5427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21</a:t>
            </a:fld>
            <a:endParaRPr lang="de-DE"/>
          </a:p>
        </p:txBody>
      </p:sp>
      <p:sp>
        <p:nvSpPr>
          <p:cNvPr id="552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22</a:t>
            </a:fld>
            <a:endParaRPr lang="de-DE"/>
          </a:p>
        </p:txBody>
      </p:sp>
      <p:sp>
        <p:nvSpPr>
          <p:cNvPr id="5632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23</a:t>
            </a:fld>
            <a:endParaRPr lang="de-DE"/>
          </a:p>
        </p:txBody>
      </p:sp>
      <p:sp>
        <p:nvSpPr>
          <p:cNvPr id="5734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24</a:t>
            </a:fld>
            <a:endParaRPr lang="de-DE"/>
          </a:p>
        </p:txBody>
      </p:sp>
      <p:sp>
        <p:nvSpPr>
          <p:cNvPr id="5837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25</a:t>
            </a:fld>
            <a:endParaRPr lang="de-DE"/>
          </a:p>
        </p:txBody>
      </p:sp>
      <p:sp>
        <p:nvSpPr>
          <p:cNvPr id="5939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26</a:t>
            </a:fld>
            <a:endParaRPr lang="de-DE"/>
          </a:p>
        </p:txBody>
      </p:sp>
      <p:sp>
        <p:nvSpPr>
          <p:cNvPr id="6041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27</a:t>
            </a:fld>
            <a:endParaRPr lang="de-DE"/>
          </a:p>
        </p:txBody>
      </p:sp>
      <p:sp>
        <p:nvSpPr>
          <p:cNvPr id="6144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28</a:t>
            </a:fld>
            <a:endParaRPr lang="de-DE"/>
          </a:p>
        </p:txBody>
      </p:sp>
      <p:sp>
        <p:nvSpPr>
          <p:cNvPr id="6246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29</a:t>
            </a:fld>
            <a:endParaRPr lang="de-DE"/>
          </a:p>
        </p:txBody>
      </p:sp>
      <p:sp>
        <p:nvSpPr>
          <p:cNvPr id="6349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3</a:t>
            </a:fld>
            <a:endParaRPr lang="de-DE"/>
          </a:p>
        </p:txBody>
      </p:sp>
      <p:sp>
        <p:nvSpPr>
          <p:cNvPr id="3686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30</a:t>
            </a:fld>
            <a:endParaRPr lang="de-DE"/>
          </a:p>
        </p:txBody>
      </p:sp>
      <p:sp>
        <p:nvSpPr>
          <p:cNvPr id="6451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31</a:t>
            </a:fld>
            <a:endParaRPr lang="de-DE"/>
          </a:p>
        </p:txBody>
      </p:sp>
      <p:sp>
        <p:nvSpPr>
          <p:cNvPr id="6553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4</a:t>
            </a:fld>
            <a:endParaRPr lang="de-DE"/>
          </a:p>
        </p:txBody>
      </p:sp>
      <p:sp>
        <p:nvSpPr>
          <p:cNvPr id="3789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5</a:t>
            </a:fld>
            <a:endParaRPr lang="de-DE"/>
          </a:p>
        </p:txBody>
      </p:sp>
      <p:sp>
        <p:nvSpPr>
          <p:cNvPr id="38915"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6</a:t>
            </a:fld>
            <a:endParaRPr lang="de-DE"/>
          </a:p>
        </p:txBody>
      </p:sp>
      <p:sp>
        <p:nvSpPr>
          <p:cNvPr id="3993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7</a:t>
            </a:fld>
            <a:endParaRPr lang="de-DE"/>
          </a:p>
        </p:txBody>
      </p:sp>
      <p:sp>
        <p:nvSpPr>
          <p:cNvPr id="40963"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8</a:t>
            </a:fld>
            <a:endParaRPr lang="de-DE"/>
          </a:p>
        </p:txBody>
      </p:sp>
      <p:sp>
        <p:nvSpPr>
          <p:cNvPr id="41987"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9</a:t>
            </a:fld>
            <a:endParaRPr lang="de-DE"/>
          </a:p>
        </p:txBody>
      </p:sp>
      <p:sp>
        <p:nvSpPr>
          <p:cNvPr id="43011"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ChangeArrowheads="1"/>
          </p:cNvSpPr>
          <p:nvPr>
            <p:ph type="body" idx="1"/>
          </p:nvPr>
        </p:nvSpPr>
        <p:spPr>
          <a:xfrm>
            <a:off x="755650" y="5078413"/>
            <a:ext cx="6048375" cy="48117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Kapitel 6</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10</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class</a:t>
            </a:r>
            <a:r>
              <a:rPr lang="de-DE" sz="2400" smtClean="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11</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Ein konkretes Objekt (Exemplar) erzeugt man mit Hilfe des </a:t>
            </a:r>
            <a:r>
              <a:rPr lang="de-DE" sz="2200" smtClean="0">
                <a:latin typeface="Courier New" pitchFamily="49" charset="0"/>
              </a:rPr>
              <a:t>new</a:t>
            </a:r>
            <a:r>
              <a:rPr lang="de-DE" sz="2200" smtClean="0"/>
              <a:t>-Operators, z. B.:</a:t>
            </a:r>
            <a:br>
              <a:rPr lang="de-DE" sz="2200" smtClean="0"/>
            </a:br>
            <a:r>
              <a:rPr lang="de-DE" sz="2200" smtClean="0"/>
              <a:t/>
            </a:r>
            <a:br>
              <a:rPr lang="de-DE" sz="2200" smtClean="0"/>
            </a:br>
            <a:r>
              <a:rPr lang="de-DE" sz="2200" smtClean="0">
                <a:latin typeface="Courier New" pitchFamily="49" charset="0"/>
              </a:rPr>
              <a:t>new Auto();</a:t>
            </a:r>
            <a:r>
              <a:rPr lang="de-DE" sz="2200" smtClean="0"/>
              <a:t/>
            </a:r>
            <a:br>
              <a:rPr lang="de-DE" sz="2200" smtClean="0"/>
            </a:br>
            <a:endParaRPr 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Um mit dem Objekt nach der Anlage weiterarbeiten zu können, muss eine Variable vom Typ der Klasse deklariert und ihr das neu erzeugte Objekt zugewiesen werden – Beispiel:</a:t>
            </a:r>
            <a:br>
              <a:rPr lang="de-DE" sz="2200" smtClean="0"/>
            </a:br>
            <a:r>
              <a:rPr lang="de-DE" sz="2200" smtClean="0"/>
              <a:t/>
            </a:r>
            <a:br>
              <a:rPr lang="de-DE" sz="2200" smtClean="0"/>
            </a:br>
            <a:r>
              <a:rPr lang="de-DE" sz="2200" smtClean="0">
                <a:latin typeface="Courier New" pitchFamily="49" charset="0"/>
              </a:rPr>
              <a:t>Auto testwagen;</a:t>
            </a:r>
            <a:br>
              <a:rPr lang="de-DE" sz="2200" smtClean="0">
                <a:latin typeface="Courier New" pitchFamily="49" charset="0"/>
              </a:rPr>
            </a:br>
            <a:r>
              <a:rPr lang="de-DE" sz="2200" smtClean="0">
                <a:latin typeface="Courier New" pitchFamily="49" charset="0"/>
              </a:rPr>
              <a:t>testwagen = new Auto();</a:t>
            </a:r>
            <a:br>
              <a:rPr lang="de-DE" sz="2200" smtClean="0">
                <a:latin typeface="Courier New" pitchFamily="49" charset="0"/>
              </a:rPr>
            </a:br>
            <a:r>
              <a:rPr lang="de-DE" sz="2200" smtClean="0"/>
              <a:t/>
            </a:r>
            <a:br>
              <a:rPr lang="de-DE" sz="2200" smtClean="0"/>
            </a:br>
            <a:r>
              <a:rPr lang="de-DE" sz="2200" smtClean="0"/>
              <a:t>Die erste Anweisung ist eine normale Variablendeklaration, in diesem Fall für eine Referenzvariable vom Typ </a:t>
            </a:r>
            <a:r>
              <a:rPr lang="de-DE" sz="2200" smtClean="0">
                <a:latin typeface="Courier New" pitchFamily="49" charset="0"/>
              </a:rPr>
              <a:t>Auto</a:t>
            </a:r>
            <a:r>
              <a:rPr lang="de-DE" sz="2200" smtClean="0"/>
              <a:t>. Die zweite Anweisung erzeugt ein Exemplar der Klasse </a:t>
            </a:r>
            <a:r>
              <a:rPr lang="de-DE" sz="2200" smtClean="0">
                <a:latin typeface="Courier New" pitchFamily="49" charset="0"/>
              </a:rPr>
              <a:t>Auto</a:t>
            </a:r>
            <a:r>
              <a:rPr lang="de-DE" sz="2200" smtClean="0"/>
              <a:t> und weist dieses der Variablen </a:t>
            </a:r>
            <a:r>
              <a:rPr lang="de-DE" sz="2200" smtClean="0">
                <a:latin typeface="Courier New" pitchFamily="49" charset="0"/>
              </a:rPr>
              <a:t>testwagen</a:t>
            </a:r>
            <a:r>
              <a:rPr lang="de-DE" sz="2200" smtClean="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12</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in einer Klasse deklarierten Variablen heißen "Objektvariablen", beziehungsweise "Exemplar-", "Instanz-" oder "Ausprägungsvariablen". Wird ein Objekt geschaffen, dann erhält es seinen eigenen Satz von Objektvariablen. Sie bilden den Zustand des Objekts.</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13</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das Auto 10 Kilometer fahren zu lassen,</a:t>
            </a:r>
            <a:br>
              <a:rPr lang="de-DE" sz="2800" smtClean="0"/>
            </a:br>
            <a:r>
              <a:rPr lang="de-DE" sz="2800" smtClean="0"/>
              <a:t>verwendet man folgenden Aufruf:</a:t>
            </a:r>
            <a:br>
              <a:rPr lang="de-DE" sz="2800" smtClean="0"/>
            </a:br>
            <a:r>
              <a:rPr lang="de-DE" sz="2800" smtClean="0"/>
              <a:t/>
            </a:r>
            <a:br>
              <a:rPr lang="de-DE" sz="2800" smtClean="0"/>
            </a:br>
            <a:r>
              <a:rPr lang="de-DE" sz="2400" smtClean="0">
                <a:latin typeface="Courier New" pitchFamily="49" charset="0"/>
              </a:rPr>
              <a:t>testwagen.fahre(10);</a:t>
            </a:r>
            <a:br>
              <a:rPr lang="de-DE" sz="2400" smtClean="0">
                <a:latin typeface="Courier New" pitchFamily="49" charset="0"/>
              </a:rPr>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Den aktuellen Kilometerstand kann man z. B. wie folgt ausgeben:</a:t>
            </a:r>
            <a:br>
              <a:rPr lang="de-DE" sz="2800" smtClean="0"/>
            </a:br>
            <a:r>
              <a:rPr lang="de-DE" sz="2800" smtClean="0"/>
              <a:t/>
            </a:r>
            <a:br>
              <a:rPr lang="de-DE" sz="2800" smtClean="0"/>
            </a:br>
            <a:r>
              <a:rPr lang="de-DE" sz="2400" smtClean="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14</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 – Übung 1</a:t>
            </a: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Implementieren Sie die bisher vorgestellte</a:t>
            </a:r>
            <a:br>
              <a:rPr lang="de-DE" sz="2800" smtClean="0"/>
            </a:br>
            <a:r>
              <a:rPr lang="de-DE" sz="2800" smtClean="0"/>
              <a:t>Klasse </a:t>
            </a:r>
            <a:r>
              <a:rPr lang="de-DE" sz="2800" smtClean="0">
                <a:latin typeface="Courier New" pitchFamily="49" charset="0"/>
              </a:rPr>
              <a:t>Auto</a:t>
            </a:r>
            <a:r>
              <a:rPr lang="de-DE" sz="2800" smtClean="0"/>
              <a: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Schreiben Sie eine neue Klasse </a:t>
            </a:r>
            <a:r>
              <a:rPr lang="de-DE" sz="2800" smtClean="0">
                <a:latin typeface="Courier New" pitchFamily="49" charset="0"/>
              </a:rPr>
              <a:t>AutoTester</a:t>
            </a:r>
            <a:r>
              <a:rPr lang="de-DE" sz="2800" smtClean="0"/>
              <a:t>, in deren main-Methode Sie zwei neue Autos erzeugen und diese jeweils nacheinander drei unterschiedliche Wegstrecken zurücklegen lassen. Verwenden Sie hierzu </a:t>
            </a:r>
            <a:r>
              <a:rPr lang="de-DE" sz="2800" smtClean="0">
                <a:latin typeface="Courier New" pitchFamily="49" charset="0"/>
              </a:rPr>
              <a:t>Zufall.getZufallInt(min, max)</a:t>
            </a:r>
            <a:r>
              <a:rPr lang="de-DE" sz="2800" smtClean="0"/>
              <a:t> aus der letzten Vorlesung.</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15</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Beide Ausgaben liefern </a:t>
            </a:r>
            <a:r>
              <a:rPr lang="de-DE" sz="2400" smtClean="0">
                <a:latin typeface="Courier New" pitchFamily="49" charset="0"/>
              </a:rPr>
              <a:t>50</a:t>
            </a:r>
            <a:r>
              <a:rPr lang="de-DE" sz="2400" smtClean="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16</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gibt es das spezielle Literal </a:t>
            </a:r>
            <a:r>
              <a:rPr lang="de-DE" sz="2600" smtClean="0">
                <a:latin typeface="Courier New" pitchFamily="49" charset="0"/>
              </a:rPr>
              <a:t>null</a:t>
            </a:r>
            <a:r>
              <a:rPr lang="de-DE" sz="2600" smtClean="0"/>
              <a:t>, das anzeigt, dass eine Referenzvariable auf kein Objekt verweist. Der Wert ist nur für Referenzen vorgesehen und kann in keinen primitiven Typ wie die Ganzzahl </a:t>
            </a:r>
            <a:r>
              <a:rPr lang="de-DE" sz="2600" smtClean="0">
                <a:latin typeface="Courier New" pitchFamily="49" charset="0"/>
              </a:rPr>
              <a:t>0</a:t>
            </a:r>
            <a:r>
              <a:rPr lang="de-DE" sz="2600" smtClean="0"/>
              <a:t> umgewandelt werden.</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null-Referenz ist typenlos, das heißt, sie kann jedem Objekt zugewiesen und jeder Funktion übergeben werden, die ein Objekt erwartet – Beispiele:</a:t>
            </a:r>
            <a:br>
              <a:rPr lang="de-DE" sz="2600" smtClean="0"/>
            </a:br>
            <a:r>
              <a:rPr lang="de-DE" sz="2600" smtClean="0"/>
              <a:t/>
            </a:r>
            <a:br>
              <a:rPr lang="de-DE" sz="2600" smtClean="0"/>
            </a:br>
            <a:r>
              <a:rPr lang="de-DE" sz="2600" smtClean="0">
                <a:latin typeface="Courier New" pitchFamily="49" charset="0"/>
              </a:rPr>
              <a:t>Point  p = null;</a:t>
            </a:r>
            <a:br>
              <a:rPr lang="de-DE" sz="2600" smtClean="0">
                <a:latin typeface="Courier New" pitchFamily="49" charset="0"/>
              </a:rPr>
            </a:br>
            <a:r>
              <a:rPr lang="de-DE" sz="2600" smtClean="0">
                <a:latin typeface="Courier New" pitchFamily="49" charset="0"/>
              </a:rPr>
              <a:t>String s = null;</a:t>
            </a:r>
            <a:br>
              <a:rPr lang="de-DE" sz="2600" smtClean="0">
                <a:latin typeface="Courier New" pitchFamily="49" charset="0"/>
              </a:rPr>
            </a:br>
            <a:r>
              <a:rPr lang="de-DE" sz="2600" smtClean="0">
                <a:latin typeface="Courier New" pitchFamily="49" charset="0"/>
              </a:rPr>
              <a:t>System.out.println(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17</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es nur ein </a:t>
            </a:r>
            <a:r>
              <a:rPr lang="de-DE" sz="2800" smtClean="0">
                <a:latin typeface="Courier New" pitchFamily="49" charset="0"/>
              </a:rPr>
              <a:t>null</a:t>
            </a:r>
            <a:r>
              <a:rPr lang="de-DE" sz="2800" smtClean="0"/>
              <a:t> gibt, gilt zum Beispiel</a:t>
            </a:r>
            <a:br>
              <a:rPr lang="de-DE" sz="2800" smtClean="0"/>
            </a:br>
            <a:r>
              <a:rPr lang="de-DE" sz="2800" smtClean="0"/>
              <a:t/>
            </a:r>
            <a:br>
              <a:rPr lang="de-DE" sz="2800" smtClean="0"/>
            </a:br>
            <a:r>
              <a:rPr lang="de-DE" sz="2800" smtClean="0">
                <a:latin typeface="Courier New" pitchFamily="49" charset="0"/>
              </a:rPr>
              <a:t>(Point) null == (String) null</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Haupteinsatz sieht vor, damit uninitialisierte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18</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sich hinter </a:t>
            </a:r>
            <a:r>
              <a:rPr lang="de-DE" sz="2800" smtClean="0">
                <a:latin typeface="Courier New" pitchFamily="49" charset="0"/>
              </a:rPr>
              <a:t>null</a:t>
            </a:r>
            <a:r>
              <a:rPr lang="de-DE" sz="2800" smtClean="0"/>
              <a:t> kein Objekt verbirgt, ist es auch nicht möglich, eine Methode aufzurufen.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Compiler kennt zwar den Typ jedes Objekts, weiß aber erst zur Laufzeit, was referenziert wird.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19</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2</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Objektorientierte Programmierung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20</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 – Übung 2</a:t>
            </a: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derart, dass der "Benzinverbrauch pro km" und der "maximale Tankinhalt" ebenfalls Eigenschaften eines Autos sind.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soll nur solange gefahren werden, wie der Treibstoff reicht.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Implementieren Sie folgende Methode, um den Tank aufzufüllen:</a:t>
            </a:r>
            <a:br>
              <a:rPr lang="de-DE" sz="2800" smtClean="0"/>
            </a:br>
            <a:r>
              <a:rPr lang="de-DE" sz="2800" smtClean="0"/>
              <a:t/>
            </a:r>
            <a:br>
              <a:rPr lang="de-DE" sz="2800" smtClean="0"/>
            </a:br>
            <a:r>
              <a:rPr lang="de-DE" sz="2800" smtClean="0">
                <a:latin typeface="Courier New" pitchFamily="49" charset="0"/>
              </a:rPr>
              <a:t>... tanken(int liter) ...</a:t>
            </a:r>
            <a:r>
              <a:rPr 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21</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werden Konstruktoren als Methoden ohne Rückgabewert definiert, die den Namen der Klasse erhalten, zu der sie gehören. Konstruktoren dürfen eine beliebige Anzahl an Parametern haben. Beispiel:</a:t>
            </a:r>
            <a:br>
              <a:rPr lang="de-DE" sz="2600" smtClean="0"/>
            </a:br>
            <a:r>
              <a:rPr lang="de-DE" sz="2600" smtClean="0"/>
              <a:t/>
            </a:r>
            <a:br>
              <a:rPr lang="de-DE" sz="2600" smtClean="0"/>
            </a:br>
            <a:r>
              <a:rPr lang="de-DE" sz="2600" smtClean="0">
                <a:latin typeface="Courier New" pitchFamily="49" charset="0"/>
              </a:rPr>
              <a:t>public Auto(double verbr, double tankgr) {</a:t>
            </a:r>
            <a:br>
              <a:rPr lang="de-DE" sz="2600" smtClean="0">
                <a:latin typeface="Courier New" pitchFamily="49" charset="0"/>
              </a:rPr>
            </a:br>
            <a:r>
              <a:rPr lang="de-DE" sz="2600" smtClean="0">
                <a:latin typeface="Courier New" pitchFamily="49" charset="0"/>
              </a:rPr>
              <a:t>	verbrauch = verbr;</a:t>
            </a:r>
            <a:br>
              <a:rPr lang="de-DE" sz="2600" smtClean="0">
                <a:latin typeface="Courier New" pitchFamily="49" charset="0"/>
              </a:rPr>
            </a:br>
            <a:r>
              <a:rPr lang="de-DE" sz="2600" smtClean="0">
                <a:latin typeface="Courier New" pitchFamily="49" charset="0"/>
              </a:rPr>
              <a:t>	tankgroesse = tankgr;</a:t>
            </a:r>
            <a:br>
              <a:rPr lang="de-DE" sz="2600" smtClean="0">
                <a:latin typeface="Courier New" pitchFamily="49" charset="0"/>
              </a:rPr>
            </a:br>
            <a:r>
              <a:rPr 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22</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diesem Fall wird zunächst Speicher für das Auto-Objekt beschafft und dann der Konstruktor aufgerufen. Dieser initialisiert seinerseits die Instanzvariablen </a:t>
            </a:r>
            <a:r>
              <a:rPr lang="de-DE" sz="2600" smtClean="0">
                <a:latin typeface="Courier New" pitchFamily="49" charset="0"/>
              </a:rPr>
              <a:t>verbrauch</a:t>
            </a:r>
            <a:r>
              <a:rPr lang="de-DE" sz="2600" smtClean="0"/>
              <a:t> und </a:t>
            </a:r>
            <a:r>
              <a:rPr lang="de-DE" sz="2600" smtClean="0">
                <a:latin typeface="Courier New" pitchFamily="49" charset="0"/>
              </a:rPr>
              <a:t>tankvolumen</a:t>
            </a:r>
            <a:r>
              <a:rPr lang="de-DE" sz="2600" smtClean="0"/>
              <a:t>  mit den übergebenen Argumenten.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23</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Haben zwei Methoden denselben Namen, aber unterschiedliche Parameterlisten, werden sie als verschieden angesehen.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24</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Auto(int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25</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Falls eine Klasse überhaupt keinen expliziten Konstruktor besitzt, wird vom Compiler automatisch ein parameterloser "Default-Konstruktor" generiert.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Seine einzige Aufgabe besteht darin, den Speicherplatz für das Objekt zu reservieren.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26</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1</a:t>
            </a: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Klasse </a:t>
            </a:r>
            <a:r>
              <a:rPr lang="de-DE" sz="2800" smtClean="0">
                <a:latin typeface="Courier New" pitchFamily="49" charset="0"/>
              </a:rPr>
              <a:t>Person</a:t>
            </a:r>
            <a:r>
              <a:rPr lang="de-DE" sz="2800" smtClean="0"/>
              <a:t>. Eine Person soll einen Vor- und einen Nachnamen besitzen. Desweiteren interessiert uns noch das Geburtsjahr.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27</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2</a:t>
            </a: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zwei Exemplarvariablen </a:t>
            </a:r>
            <a:r>
              <a:rPr lang="de-DE" sz="2800" smtClean="0">
                <a:latin typeface="Courier New" pitchFamily="49" charset="0"/>
              </a:rPr>
              <a:t>profiltiefeReifen</a:t>
            </a:r>
            <a:r>
              <a:rPr lang="de-DE" sz="2800" smtClean="0"/>
              <a:t> und </a:t>
            </a:r>
            <a:r>
              <a:rPr lang="de-DE" sz="2800" smtClean="0">
                <a:latin typeface="Courier New" pitchFamily="49" charset="0"/>
              </a:rPr>
              <a:t>wagenname</a:t>
            </a:r>
            <a:r>
              <a:rPr lang="de-DE" sz="28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Methode </a:t>
            </a:r>
            <a:r>
              <a:rPr lang="de-DE" sz="2800" smtClean="0">
                <a:latin typeface="Courier New" pitchFamily="49" charset="0"/>
              </a:rPr>
              <a:t>wechlseReifen()</a:t>
            </a:r>
            <a:r>
              <a:rPr lang="de-DE" sz="2800" smtClean="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28</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3</a:t>
            </a: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eine Instanzvariable </a:t>
            </a:r>
            <a:r>
              <a:rPr lang="de-DE" sz="2800" smtClean="0">
                <a:latin typeface="Courier New" pitchFamily="49" charset="0"/>
              </a:rPr>
              <a:t>fahrer</a:t>
            </a:r>
            <a:r>
              <a:rPr lang="de-DE" sz="2800" smtClean="0"/>
              <a:t>. Der Fahrer soll vom Typ </a:t>
            </a:r>
            <a:r>
              <a:rPr lang="de-DE" sz="2800" smtClean="0">
                <a:latin typeface="Courier New" pitchFamily="49" charset="0"/>
              </a:rPr>
              <a:t>Person</a:t>
            </a:r>
            <a:r>
              <a:rPr lang="de-DE" sz="2800" smtClean="0"/>
              <a:t> aus Übung 1 sein.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Vor jeder Fahrt muss ein Fahrer in das Auto gesetzt werden. Ohne Fahrer fährt das Auto nicht.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der Fahrer besonders jung (&lt;= 20), so soll der Verbrauch um 10% und die Reifenabnutzung um 5% steigen. Ist der Fahrer besonders alt (&gt;= 60), sinken die Werte um 10% bzw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29</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Übung 4</a:t>
            </a: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3</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Welt wird vom Menschen in Objekten wahrgenommen. Diese Objekte werden üblicherweise in der Analysephase eines Programms identifiziert.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Prozedurale Programmiersprachen haben lediglich Funktionen als Ausdrucksmittel, es kommt beim Übergang von der Analyse zur Umsetzung in der Sprache zu einem Bruch. Die Programme laufen mit der Dokumentation auseinander und sind schwer wartbar.</a:t>
            </a:r>
            <a:br>
              <a:rPr lang="de-DE" sz="2600" smtClean="0"/>
            </a:br>
            <a:r>
              <a:rPr 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30</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Zusammenfassung:</a:t>
            </a:r>
            <a:br>
              <a:rPr lang="de-DE" sz="4000" smtClean="0">
                <a:solidFill>
                  <a:srgbClr val="FFFFFF"/>
                </a:solidFill>
              </a:rPr>
            </a:br>
            <a:r>
              <a:rPr lang="de-DE" sz="4000" smtClean="0">
                <a:solidFill>
                  <a:srgbClr val="FFFFFF"/>
                </a:solidFill>
              </a:rPr>
              <a:t>Was haben wir gelernt?</a:t>
            </a:r>
            <a:br>
              <a:rPr lang="de-DE" sz="4000" smtClean="0">
                <a:solidFill>
                  <a:srgbClr val="FFFFFF"/>
                </a:solidFill>
              </a:rPr>
            </a:br>
            <a:endParaRPr lang="de-DE" sz="4000" smtClean="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31</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Weitere Grundlagen der Objektorientierung</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4</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 Identität.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einen Zustand.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zeigt ein Verhalten.</a:t>
            </a:r>
            <a:br>
              <a:rPr lang="de-DE" sz="2800" smtClean="0"/>
            </a:br>
            <a:endParaRPr lang="de-DE" sz="28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5</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jedem neuen Projekt müssen Probleme gelöst werden, für die in früheren Projekten bereits eine Lösung programmiert wurde. Ziel der Software-entwicklung ist daher eine bestmögliche Wiederverwendbarkeit von Komponenten.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6</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sind das wichtigste Merkmal objektorientierter Programmiersprachen.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definiert einen neuen Typ und beschreibt die Eigenschaften der Objekte und gibt somit den Bauplan für neue Objekte an.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ist ein Exemplar (engl. </a:t>
            </a:r>
            <a:r>
              <a:rPr lang="de-DE" sz="2800" i="1" smtClean="0"/>
              <a:t>instance</a:t>
            </a:r>
            <a:r>
              <a:rPr lang="de-DE" sz="2800" smtClean="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7</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deklariert im Wesentlichen zwei Dinge:</a:t>
            </a:r>
            <a:br>
              <a:rPr lang="de-DE" sz="2800" smtClean="0"/>
            </a:br>
            <a:r>
              <a:rPr lang="de-DE" sz="2800" smtClean="0"/>
              <a:t/>
            </a:r>
            <a:br>
              <a:rPr lang="de-DE" sz="2800" smtClean="0"/>
            </a:br>
            <a:r>
              <a:rPr lang="de-DE" sz="2600" smtClean="0"/>
              <a:t>Attribute (was das Objekt hat) sowie</a:t>
            </a:r>
            <a:br>
              <a:rPr lang="de-DE" sz="2600" smtClean="0"/>
            </a:br>
            <a:r>
              <a:rPr lang="de-DE" sz="2600" smtClean="0"/>
              <a:t>Operationen (was das Objekt kann).</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Attribute werden in Java durch Variablen implementiert.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8</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bin …</a:t>
            </a:r>
            <a:r>
              <a:rPr lang="de-DE" sz="2800" smtClean="0"/>
              <a:t>"</a:t>
            </a:r>
            <a:br>
              <a:rPr lang="de-DE" sz="2800" smtClean="0"/>
            </a:br>
            <a:r>
              <a:rPr lang="de-DE" sz="2800" smtClean="0"/>
              <a:t>			für den Klassennamen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habe …</a:t>
            </a:r>
            <a:r>
              <a:rPr lang="de-DE" sz="2800" smtClean="0"/>
              <a:t>"</a:t>
            </a:r>
            <a:br>
              <a:rPr lang="de-DE" sz="2800" smtClean="0"/>
            </a:br>
            <a:r>
              <a:rPr lang="de-DE" sz="2800" smtClean="0"/>
              <a:t>			für die Attribute</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kann …</a:t>
            </a:r>
            <a:r>
              <a:rPr lang="de-DE" sz="2800" smtClean="0"/>
              <a:t>"</a:t>
            </a:r>
            <a:br>
              <a:rPr lang="de-DE" sz="2800" smtClean="0"/>
            </a:br>
            <a:r>
              <a:rPr lang="de-DE" sz="2800" smtClean="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9</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objektorientierten Ansatz:</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Klassenname:	Ich bin ein          	</a:t>
            </a:r>
            <a:r>
              <a:rPr lang="de-DE" sz="2600" b="1" smtClean="0"/>
              <a:t>Auto</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Attribute:     		Ich habe einen   	</a:t>
            </a:r>
            <a:r>
              <a:rPr lang="de-DE" sz="2600" b="1" smtClean="0"/>
              <a:t>Kilometerstand</a:t>
            </a:r>
            <a:br>
              <a:rPr lang="de-DE" sz="2600" b="1" smtClean="0"/>
            </a:br>
            <a:r>
              <a:rPr lang="de-DE" sz="2600" b="1" smtClean="0"/>
              <a:t>                       	</a:t>
            </a:r>
            <a:r>
              <a:rPr lang="de-DE" sz="2600" smtClean="0"/>
              <a:t>und einen           	</a:t>
            </a:r>
            <a:r>
              <a:rPr lang="de-DE" sz="2600" b="1" smtClean="0"/>
              <a:t>Tankinhalt</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Operationen:	Ich kann eine</a:t>
            </a:r>
            <a:br>
              <a:rPr lang="de-DE" sz="2600" smtClean="0"/>
            </a:br>
            <a:r>
              <a:rPr lang="de-DE" sz="2600" smtClean="0"/>
              <a:t>                     	gewisse Strecke 	</a:t>
            </a:r>
            <a:r>
              <a:rPr lang="de-DE" sz="2600" b="1" smtClean="0"/>
              <a:t>fahren</a:t>
            </a:r>
            <a:r>
              <a:rPr lang="de-DE" sz="2600" smtClean="0"/>
              <a:t>. </a:t>
            </a:r>
            <a:r>
              <a:rPr lang="de-DE" sz="2800" smtClean="0"/>
              <a:t/>
            </a:r>
            <a:br>
              <a:rPr lang="de-DE" sz="2800" smtClean="0"/>
            </a:b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1162</Words>
  <Application>Microsoft Office PowerPoint</Application>
  <PresentationFormat>Benutzerdefiniert</PresentationFormat>
  <Paragraphs>281</Paragraphs>
  <Slides>31</Slides>
  <Notes>31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Arial</vt:lpstr>
      <vt:lpstr>Microsoft YaHei</vt:lpstr>
      <vt:lpstr>Times New Roman</vt:lpstr>
      <vt:lpstr>Wingdings</vt:lpstr>
      <vt:lpstr>Courier New</vt:lpstr>
      <vt:lpstr>Larissa-Design</vt:lpstr>
      <vt:lpstr> </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1</vt:lpstr>
      <vt:lpstr>Referenzvariablen</vt:lpstr>
      <vt:lpstr>Null (1)</vt:lpstr>
      <vt:lpstr>Null (2)</vt:lpstr>
      <vt:lpstr>NullPointerException (1)</vt:lpstr>
      <vt:lpstr>NullPointerException (2)</vt:lpstr>
      <vt:lpstr>Exemplare – Übung 2</vt:lpstr>
      <vt:lpstr>Konstruktoren (1)</vt:lpstr>
      <vt:lpstr>Konstruktoren (2)</vt:lpstr>
      <vt:lpstr>Überladen von Konstruktoren (1)</vt:lpstr>
      <vt:lpstr>Überladen von Konstruktoren (2)</vt:lpstr>
      <vt:lpstr>Default-Konstruktor</vt:lpstr>
      <vt:lpstr>Übung 1</vt:lpstr>
      <vt:lpstr>Übung 2</vt:lpstr>
      <vt:lpstr>Übung 3</vt:lpstr>
      <vt:lpstr>Übung 4</vt:lpstr>
      <vt:lpstr>Zusammenfassung: Was haben wir gelernt? </vt:lpstr>
      <vt:lpstr>Was kommt als nächstes?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250</cp:revision>
  <cp:lastPrinted>2011-10-12T19:45:03Z</cp:lastPrinted>
  <dcterms:created xsi:type="dcterms:W3CDTF">2011-10-12T19:23:47Z</dcterms:created>
  <dcterms:modified xsi:type="dcterms:W3CDTF">2015-10-29T16:46:17Z</dcterms:modified>
</cp:coreProperties>
</file>