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302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E318A8E8-2ECA-4CD9-AF8F-06F2EE29814D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FA1752-423A-4F0F-839F-57757F48DED7}" type="slidenum">
              <a:rPr lang="de-DE"/>
              <a:pPr/>
              <a:t>1</a:t>
            </a:fld>
            <a:endParaRPr lang="de-DE"/>
          </a:p>
        </p:txBody>
      </p:sp>
      <p:sp>
        <p:nvSpPr>
          <p:cNvPr id="245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9A719F-6EB8-49A4-8AE1-C342F92869DC}" type="slidenum">
              <a:rPr lang="de-DE"/>
              <a:pPr/>
              <a:t>10</a:t>
            </a:fld>
            <a:endParaRPr lang="de-DE"/>
          </a:p>
        </p:txBody>
      </p:sp>
      <p:sp>
        <p:nvSpPr>
          <p:cNvPr id="337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A343AC-65D3-42CF-9F22-129E68A1B082}" type="slidenum">
              <a:rPr lang="de-DE"/>
              <a:pPr/>
              <a:t>11</a:t>
            </a:fld>
            <a:endParaRPr lang="de-DE"/>
          </a:p>
        </p:txBody>
      </p:sp>
      <p:sp>
        <p:nvSpPr>
          <p:cNvPr id="348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E52709-566C-4883-BDEF-9F7AAA9E52F0}" type="slidenum">
              <a:rPr lang="de-DE"/>
              <a:pPr/>
              <a:t>12</a:t>
            </a:fld>
            <a:endParaRPr lang="de-DE"/>
          </a:p>
        </p:txBody>
      </p:sp>
      <p:sp>
        <p:nvSpPr>
          <p:cNvPr id="358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823628-EA2A-4819-869B-9CC766FF6F26}" type="slidenum">
              <a:rPr lang="de-DE"/>
              <a:pPr/>
              <a:t>13</a:t>
            </a:fld>
            <a:endParaRPr lang="de-DE"/>
          </a:p>
        </p:txBody>
      </p:sp>
      <p:sp>
        <p:nvSpPr>
          <p:cNvPr id="368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300FB35-5104-4264-B022-5D554CC79B8E}" type="slidenum">
              <a:rPr lang="de-DE"/>
              <a:pPr/>
              <a:t>14</a:t>
            </a:fld>
            <a:endParaRPr lang="de-DE"/>
          </a:p>
        </p:txBody>
      </p:sp>
      <p:sp>
        <p:nvSpPr>
          <p:cNvPr id="378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8BAAC6-2ED0-462D-BB7B-36B9C39096C3}" type="slidenum">
              <a:rPr lang="de-DE"/>
              <a:pPr/>
              <a:t>15</a:t>
            </a:fld>
            <a:endParaRPr lang="de-DE"/>
          </a:p>
        </p:txBody>
      </p:sp>
      <p:sp>
        <p:nvSpPr>
          <p:cNvPr id="389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18BD3C-41F6-4158-83A2-610F4EE83D0A}" type="slidenum">
              <a:rPr lang="de-DE"/>
              <a:pPr/>
              <a:t>16</a:t>
            </a:fld>
            <a:endParaRPr lang="de-DE"/>
          </a:p>
        </p:txBody>
      </p:sp>
      <p:sp>
        <p:nvSpPr>
          <p:cNvPr id="399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344347-A1BE-4014-8309-A44D4AF8C4F7}" type="slidenum">
              <a:rPr lang="de-DE"/>
              <a:pPr/>
              <a:t>17</a:t>
            </a:fld>
            <a:endParaRPr lang="de-DE"/>
          </a:p>
        </p:txBody>
      </p:sp>
      <p:sp>
        <p:nvSpPr>
          <p:cNvPr id="409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DEF7DC-2029-45BF-9C05-C7C792AB8724}" type="slidenum">
              <a:rPr lang="de-DE"/>
              <a:pPr/>
              <a:t>18</a:t>
            </a:fld>
            <a:endParaRPr lang="de-DE"/>
          </a:p>
        </p:txBody>
      </p:sp>
      <p:sp>
        <p:nvSpPr>
          <p:cNvPr id="419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C42B66-E58A-46EF-9B5F-C6DBCF47A411}" type="slidenum">
              <a:rPr lang="de-DE"/>
              <a:pPr/>
              <a:t>19</a:t>
            </a:fld>
            <a:endParaRPr lang="de-DE"/>
          </a:p>
        </p:txBody>
      </p:sp>
      <p:sp>
        <p:nvSpPr>
          <p:cNvPr id="430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8B13AD-BF7C-42BC-9592-E21416890154}" type="slidenum">
              <a:rPr lang="de-DE"/>
              <a:pPr/>
              <a:t>2</a:t>
            </a:fld>
            <a:endParaRPr lang="de-DE"/>
          </a:p>
        </p:txBody>
      </p:sp>
      <p:sp>
        <p:nvSpPr>
          <p:cNvPr id="256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9CAD4E-6A53-4048-8B87-E2DFC48A6EC4}" type="slidenum">
              <a:rPr lang="de-DE"/>
              <a:pPr/>
              <a:t>20</a:t>
            </a:fld>
            <a:endParaRPr lang="de-DE"/>
          </a:p>
        </p:txBody>
      </p:sp>
      <p:sp>
        <p:nvSpPr>
          <p:cNvPr id="440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B4BC6E7-D035-4DB3-AAAE-F441886F8049}" type="slidenum">
              <a:rPr lang="de-DE"/>
              <a:pPr/>
              <a:t>21</a:t>
            </a:fld>
            <a:endParaRPr lang="de-DE"/>
          </a:p>
        </p:txBody>
      </p:sp>
      <p:sp>
        <p:nvSpPr>
          <p:cNvPr id="450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4138A2-6C23-4B85-B65D-01BB083B0BA7}" type="slidenum">
              <a:rPr lang="de-DE"/>
              <a:pPr/>
              <a:t>3</a:t>
            </a:fld>
            <a:endParaRPr lang="de-DE"/>
          </a:p>
        </p:txBody>
      </p:sp>
      <p:sp>
        <p:nvSpPr>
          <p:cNvPr id="266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406293-54F0-410E-BF83-F4B308225105}" type="slidenum">
              <a:rPr lang="de-DE"/>
              <a:pPr/>
              <a:t>4</a:t>
            </a:fld>
            <a:endParaRPr lang="de-DE"/>
          </a:p>
        </p:txBody>
      </p:sp>
      <p:sp>
        <p:nvSpPr>
          <p:cNvPr id="276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DFDCC4-DFAC-44C3-9F60-FC3AE2C52E58}" type="slidenum">
              <a:rPr lang="de-DE"/>
              <a:pPr/>
              <a:t>5</a:t>
            </a:fld>
            <a:endParaRPr lang="de-DE"/>
          </a:p>
        </p:txBody>
      </p:sp>
      <p:sp>
        <p:nvSpPr>
          <p:cNvPr id="286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B329AD1-BD64-44EC-B6D3-2269A527C992}" type="slidenum">
              <a:rPr lang="de-DE"/>
              <a:pPr/>
              <a:t>6</a:t>
            </a:fld>
            <a:endParaRPr lang="de-DE"/>
          </a:p>
        </p:txBody>
      </p:sp>
      <p:sp>
        <p:nvSpPr>
          <p:cNvPr id="296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5BBA21C-7417-4A46-95D3-BFCD859BF79B}" type="slidenum">
              <a:rPr lang="de-DE"/>
              <a:pPr/>
              <a:t>7</a:t>
            </a:fld>
            <a:endParaRPr lang="de-DE"/>
          </a:p>
        </p:txBody>
      </p:sp>
      <p:sp>
        <p:nvSpPr>
          <p:cNvPr id="307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69E54D-2BD1-4981-8E25-195EC5E14F9C}" type="slidenum">
              <a:rPr lang="de-DE"/>
              <a:pPr/>
              <a:t>8</a:t>
            </a:fld>
            <a:endParaRPr lang="de-DE"/>
          </a:p>
        </p:txBody>
      </p:sp>
      <p:sp>
        <p:nvSpPr>
          <p:cNvPr id="317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5B38FE3-B377-4AFD-89D9-CF862998CE14}" type="slidenum">
              <a:rPr lang="de-DE"/>
              <a:pPr/>
              <a:t>9</a:t>
            </a:fld>
            <a:endParaRPr lang="de-DE"/>
          </a:p>
        </p:txBody>
      </p:sp>
      <p:sp>
        <p:nvSpPr>
          <p:cNvPr id="327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92C814E-13B4-4C77-9C41-2C6D37BE49C0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C9E347E-7E4E-4638-BB45-CF26E2143187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C164A1A-DD5A-4EFE-9E68-A1795439C84F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DCF238C2-0A01-4313-92F5-A72709CDAE3E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DF6AAB5-DF5B-4284-B253-2BF7D7E4239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AAC319A-E35B-4915-B99B-80047B7321B9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862CEE1-EE36-4A3B-9FE8-87953384A7F2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9743612-3B86-4777-8235-0ABB9C42BD41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8A43CD4-9880-470E-A08E-3B5BFCC6BEA7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05C9C02-72AB-4B9F-B88F-516F5E62815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8E74F19-9A1C-44DE-9C4C-104703B00439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910DE7B-2BA1-4CD3-8877-87A8ADDBB926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das Format des Titeltextes zu bearbeiten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die Formate des Gliederungstextes zu bearbeiten</a:t>
            </a:r>
          </a:p>
          <a:p>
            <a:pPr lvl="1"/>
            <a:r>
              <a:rPr lang="en-GB" smtClean="0"/>
              <a:t>Zweite Gliederungsebene</a:t>
            </a:r>
          </a:p>
          <a:p>
            <a:pPr lvl="2"/>
            <a:r>
              <a:rPr lang="en-GB" smtClean="0"/>
              <a:t>Dritte Gliederungsebene</a:t>
            </a:r>
          </a:p>
          <a:p>
            <a:pPr lvl="3"/>
            <a:r>
              <a:rPr lang="en-GB" smtClean="0"/>
              <a:t>Vierte Gliederungsebene</a:t>
            </a:r>
          </a:p>
          <a:p>
            <a:pPr lvl="4"/>
            <a:r>
              <a:rPr lang="en-GB" smtClean="0"/>
              <a:t>Fünfte Gliederungsebene</a:t>
            </a:r>
          </a:p>
          <a:p>
            <a:pPr lvl="4"/>
            <a:r>
              <a:rPr lang="en-GB" smtClean="0"/>
              <a:t>Sechste Gliederungsebene</a:t>
            </a:r>
          </a:p>
          <a:p>
            <a:pPr lvl="4"/>
            <a:r>
              <a:rPr lang="en-GB" smtClean="0"/>
              <a:t>Siebente Gliederungsebene</a:t>
            </a:r>
          </a:p>
          <a:p>
            <a:pPr lvl="4"/>
            <a:r>
              <a:rPr lang="en-GB" smtClean="0"/>
              <a:t>Achte Gliederungsebene</a:t>
            </a:r>
          </a:p>
          <a:p>
            <a:pPr lvl="4"/>
            <a:r>
              <a:rPr lang="en-GB" smtClean="0"/>
              <a:t>Neunte Gliederungsebene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172785C8-7E1A-461C-9FDA-26996DAC1A20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/>
        </p:spPr>
        <p:txBody>
          <a:bodyPr lIns="0" tIns="28224" rIns="0" bIns="0" anchor="ctr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b="1"/>
              <a:t>W120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b="1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b="1"/>
              <a:t>Einführung in die Software-Entwicklung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Kapitel 7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516F8FE-5A0E-4AF9-AC86-FDE2D3365E11}" type="slidenum">
              <a:rPr lang="de-DE"/>
              <a:pPr/>
              <a:t>10</a:t>
            </a:fld>
            <a:endParaRPr lang="de-DE"/>
          </a:p>
        </p:txBody>
      </p:sp>
      <p:sp>
        <p:nvSpPr>
          <p:cNvPr id="1228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final (2)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Ein Attribut wird als "final" gekennzeichnet, indem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unmittelbar nach dem </a:t>
            </a:r>
            <a:r>
              <a:rPr lang="de-DE" sz="2800">
                <a:latin typeface="Courier New" pitchFamily="49" charset="0"/>
              </a:rPr>
              <a:t>private</a:t>
            </a:r>
            <a:r>
              <a:rPr lang="de-DE" sz="2800"/>
              <a:t> bzw. </a:t>
            </a:r>
            <a:r>
              <a:rPr lang="de-DE" sz="2800">
                <a:latin typeface="Courier New" pitchFamily="49" charset="0"/>
              </a:rPr>
              <a:t>public</a:t>
            </a:r>
            <a:r>
              <a:rPr lang="de-DE" sz="2800"/>
              <a:t> das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Schlüsselwort </a:t>
            </a:r>
            <a:r>
              <a:rPr lang="de-DE" sz="2800">
                <a:latin typeface="Courier New" pitchFamily="49" charset="0"/>
              </a:rPr>
              <a:t>final</a:t>
            </a:r>
            <a:r>
              <a:rPr lang="de-DE" sz="2800"/>
              <a:t> verwendet wird: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private final double PI = 3.14159;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Im übrigen kann jede Variablen- oder Attributsdefinition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"final"-markiert werden.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2CAD378-2514-49C1-8B3A-CA3B30598B84}" type="slidenum">
              <a:rPr lang="de-DE"/>
              <a:pPr/>
              <a:t>11</a:t>
            </a:fld>
            <a:endParaRPr lang="de-DE"/>
          </a:p>
        </p:txBody>
      </p:sp>
      <p:sp>
        <p:nvSpPr>
          <p:cNvPr id="1331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final (3)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Eine Variable als "final" zu markieren, scheint zuerst einmal nur einzuschränken, aber: Es schützt vor Fehlern!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Wenn Sie feststellen, dass eine bestimmte Variable den Charakter einer Konstanten hat, markieren Sie sie als solche.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=&gt; Es kann Ihnen nicht der Fehler unterlaufen, dass Sie den Inhalt aus Versehen in einem anderen Programmteil verändern.</a:t>
            </a:r>
          </a:p>
          <a:p>
            <a:pPr marL="0" indent="0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0C61991-BD8E-4FC5-A7CA-84234C1F89BB}" type="slidenum">
              <a:rPr lang="de-DE"/>
              <a:pPr/>
              <a:t>12</a:t>
            </a:fld>
            <a:endParaRPr lang="de-DE"/>
          </a:p>
        </p:txBody>
      </p:sp>
      <p:sp>
        <p:nvSpPr>
          <p:cNvPr id="1433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 - final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Ändern Sie die Klasse </a:t>
            </a:r>
            <a:r>
              <a:rPr lang="de-DE" sz="2800">
                <a:latin typeface="Courier New" pitchFamily="49" charset="0"/>
              </a:rPr>
              <a:t>Auto</a:t>
            </a:r>
            <a:r>
              <a:rPr lang="de-DE" sz="2800"/>
              <a:t> aus der vorangegangenen Veranstaltung derart, dass sich der Verbrauch eines Autos nach der Erzeugung eines Objektes nicht mehr verändern kann.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B9AB23E-6FB1-4427-927A-46B7C816D0E7}" type="slidenum">
              <a:rPr lang="de-DE"/>
              <a:pPr/>
              <a:t>13</a:t>
            </a:fld>
            <a:endParaRPr lang="de-DE"/>
          </a:p>
        </p:txBody>
      </p:sp>
      <p:sp>
        <p:nvSpPr>
          <p:cNvPr id="1536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static (1)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995988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Sie haben in der letzten Veranstaltung das Definieren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von Klassen kennengelernt, mit dem Ziel, Objekte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dieser Klassen zu erstellen: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Auto testwagen = new Auto();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testwagen.fahre();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testwagen.tanke();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/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Dies ist insbesondere deshalb sinnvoll, da es auch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mehrere Autos mit jeweils individuellem Zustand geben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kann.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B4CC7AC-653C-4438-B18D-4330F87D86E1}" type="slidenum">
              <a:rPr lang="de-DE"/>
              <a:pPr/>
              <a:t>14</a:t>
            </a:fld>
            <a:endParaRPr lang="de-DE"/>
          </a:p>
        </p:txBody>
      </p:sp>
      <p:sp>
        <p:nvSpPr>
          <p:cNvPr id="1638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static (2)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299075"/>
          </a:xfrm>
          <a:prstGeom prst="rect">
            <a:avLst/>
          </a:prstGeom>
          <a:noFill/>
          <a:ln/>
        </p:spPr>
        <p:txBody>
          <a:bodyPr lIns="0" tIns="38808" rIns="0" bIns="0"/>
          <a:lstStyle/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fahre()</a:t>
            </a:r>
            <a:r>
              <a:rPr lang="de-DE" sz="2800"/>
              <a:t> und </a:t>
            </a:r>
            <a:r>
              <a:rPr lang="de-DE" sz="2800">
                <a:latin typeface="Courier New" pitchFamily="49" charset="0"/>
              </a:rPr>
              <a:t>tanke()</a:t>
            </a:r>
            <a:r>
              <a:rPr lang="de-DE" sz="2800"/>
              <a:t> sind jeweils abhängig vom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jeweiligen Zustand des Auto-Objektes, auf dem sie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aufgerufen wurden.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Funktionen, die unabhängig vom Zustand eines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einzelnen Objektes sind, können mit dem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Schlüsselwort </a:t>
            </a:r>
            <a:r>
              <a:rPr lang="de-DE" sz="2800">
                <a:latin typeface="Courier New" pitchFamily="49" charset="0"/>
              </a:rPr>
              <a:t>static</a:t>
            </a:r>
            <a:r>
              <a:rPr lang="de-DE" sz="2800"/>
              <a:t> gekennzeichnet werden.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Gleiches gilt für Variablen, die kein Attribut eines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speziellen Objektes sind, sondern global für alle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Objekte einer Klasse gleich sind.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DB486B3-A0F1-4547-ACA0-EC7512856E02}" type="slidenum">
              <a:rPr lang="de-DE"/>
              <a:pPr/>
              <a:t>15</a:t>
            </a:fld>
            <a:endParaRPr lang="de-DE"/>
          </a:p>
        </p:txBody>
      </p:sp>
      <p:sp>
        <p:nvSpPr>
          <p:cNvPr id="1740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static (3)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Eine Methode oder ein Attribut </a:t>
            </a:r>
            <a:r>
              <a:rPr lang="de-DE" sz="2800">
                <a:latin typeface="Courier New" pitchFamily="49" charset="0"/>
              </a:rPr>
              <a:t>static</a:t>
            </a:r>
            <a:r>
              <a:rPr lang="de-DE" sz="2800"/>
              <a:t> zu machen,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bedeutet, dass sie/es nicht zum Bauplan eines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Objektes gehört.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Man spricht von "statischen" Methoden und Attributen.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=&gt; Werden Objekte der Klasse erzeugt, so werden die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static-Methoden und -Attribute kein individueller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Bestandteil der späteren Objekte.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EC66F19-8651-414C-A55F-2D70CE8E3023}" type="slidenum">
              <a:rPr lang="de-DE"/>
              <a:pPr/>
              <a:t>16</a:t>
            </a:fld>
            <a:endParaRPr lang="de-DE"/>
          </a:p>
        </p:txBody>
      </p:sp>
      <p:sp>
        <p:nvSpPr>
          <p:cNvPr id="1843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static (4)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265738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Statische Methoden können unmittelbar auf einer Klasse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aufgerufen werden – ohne ein Objekt zu erzeugen.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Beispiel: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 Klasse </a:t>
            </a:r>
            <a:r>
              <a:rPr lang="de-DE" sz="2800">
                <a:latin typeface="Courier New" pitchFamily="49" charset="0"/>
              </a:rPr>
              <a:t>Math</a:t>
            </a:r>
            <a:r>
              <a:rPr lang="de-DE" sz="2800"/>
              <a:t> bietet eine ganze Reihe statischer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Methoden – Sie müssen kein Math-Objekt erzeugen,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um sie zu benutzen: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double siebenQuadrat = Math.pow(7,2);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4CAF801-9AD8-4BD5-B19A-C0BFEF8B5015}" type="slidenum">
              <a:rPr lang="de-DE"/>
              <a:pPr/>
              <a:t>17</a:t>
            </a:fld>
            <a:endParaRPr lang="de-DE"/>
          </a:p>
        </p:txBody>
      </p:sp>
      <p:sp>
        <p:nvSpPr>
          <p:cNvPr id="1945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 - static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Öffnen Sie das Projekt aus der vorangegangenen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Veranstaltung.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Modifizieren Sie Ihre Klasse </a:t>
            </a:r>
            <a:r>
              <a:rPr lang="de-DE" sz="2800">
                <a:latin typeface="Courier New" pitchFamily="49" charset="0"/>
              </a:rPr>
              <a:t>Auto</a:t>
            </a:r>
            <a:r>
              <a:rPr lang="de-DE" sz="2800"/>
              <a:t> derart, dass das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Tankvolumen als statische Variable implementiert ist.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=&gt; Jedes Auto soll dasselbe Tankvolumen haben, das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Tankvolumen darf nicht mehr individuell verschieden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sein.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649E9A8-7C5E-40DF-8837-0C53252841C1}" type="slidenum">
              <a:rPr lang="de-DE"/>
              <a:pPr/>
              <a:t>18</a:t>
            </a:fld>
            <a:endParaRPr lang="de-DE"/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static (5)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Weitere Beispiele für statische Methoden in Java: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 Methoden der Klasse </a:t>
            </a:r>
            <a:r>
              <a:rPr lang="de-DE" sz="2800">
                <a:latin typeface="Courier New" pitchFamily="49" charset="0"/>
              </a:rPr>
              <a:t>Math</a:t>
            </a:r>
            <a:r>
              <a:rPr lang="de-DE" sz="2800"/>
              <a:t> sind allesamt statisch.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Für jeden primitiven Datentyp gibt es eine korrespondierende Klasse, die u. a. statische Methoden anbietet:</a:t>
            </a:r>
            <a:br>
              <a:rPr lang="de-DE" sz="2800"/>
            </a:br>
            <a:r>
              <a:rPr lang="de-DE" sz="2800"/>
              <a:t/>
            </a:r>
            <a:br>
              <a:rPr lang="de-DE" sz="2800"/>
            </a:br>
            <a:r>
              <a:rPr lang="de-DE" sz="2800">
                <a:latin typeface="Courier New" pitchFamily="49" charset="0"/>
              </a:rPr>
              <a:t>Double.valueOf("0.1");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0258F3-5C4C-489E-82D6-CE6671241802}" type="slidenum">
              <a:rPr lang="de-DE"/>
              <a:pPr/>
              <a:t>19</a:t>
            </a:fld>
            <a:endParaRPr lang="de-DE"/>
          </a:p>
        </p:txBody>
      </p:sp>
      <p:sp>
        <p:nvSpPr>
          <p:cNvPr id="2150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static final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770563"/>
          </a:xfrm>
          <a:prstGeom prst="rect">
            <a:avLst/>
          </a:prstGeom>
          <a:noFill/>
          <a:ln/>
        </p:spPr>
        <p:txBody>
          <a:bodyPr lIns="0" tIns="33264" rIns="0" bIns="0"/>
          <a:lstStyle/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>
                <a:latin typeface="Courier New" pitchFamily="49" charset="0"/>
              </a:rPr>
              <a:t>static final</a:t>
            </a:r>
            <a:r>
              <a:rPr lang="de-DE" sz="2400"/>
              <a:t> wird verwendet, um Konstanten, d. h. unveränderliche Werte, zu definieren. In Java sind z. B. bereits definiert:</a:t>
            </a:r>
            <a:br>
              <a:rPr lang="de-DE" sz="2400"/>
            </a:br>
            <a:r>
              <a:rPr lang="de-DE" sz="2400"/>
              <a:t/>
            </a:r>
            <a:br>
              <a:rPr lang="de-DE" sz="2400"/>
            </a:br>
            <a:r>
              <a:rPr lang="de-DE" sz="2400">
                <a:latin typeface="Courier New" pitchFamily="49" charset="0"/>
              </a:rPr>
              <a:t>Math.PI            	</a:t>
            </a:r>
            <a:r>
              <a:rPr lang="de-DE" sz="2400"/>
              <a:t>die Kreiszahl Pi</a:t>
            </a:r>
            <a:br>
              <a:rPr lang="de-DE" sz="2400"/>
            </a:br>
            <a:r>
              <a:rPr lang="de-DE" sz="2400">
                <a:latin typeface="Courier New" pitchFamily="49" charset="0"/>
              </a:rPr>
              <a:t>Math.E             	</a:t>
            </a:r>
            <a:r>
              <a:rPr lang="de-DE" sz="2400"/>
              <a:t>die Eulersche Zahl e</a:t>
            </a:r>
            <a:br>
              <a:rPr lang="de-DE" sz="2400"/>
            </a:br>
            <a:r>
              <a:rPr lang="de-DE" sz="2400">
                <a:latin typeface="Courier New" pitchFamily="49" charset="0"/>
              </a:rPr>
              <a:t>Integer.MAX_VALUE</a:t>
            </a:r>
            <a:r>
              <a:rPr lang="de-DE" sz="2400"/>
              <a:t>		größtmögliche int-Zahl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4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Es gilt als guter Stil, solche Konstanten grundsätzlich komplett groß zu schreiben, damit man sie auf Anhieb als Konstanten erkennt.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4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Felder einer Klasse, die </a:t>
            </a:r>
            <a:r>
              <a:rPr lang="de-DE" sz="2400">
                <a:latin typeface="Courier New" pitchFamily="49" charset="0"/>
              </a:rPr>
              <a:t>static final</a:t>
            </a:r>
            <a:r>
              <a:rPr lang="de-DE" sz="2400"/>
              <a:t> sind, können gefahrlos </a:t>
            </a:r>
            <a:r>
              <a:rPr lang="de-DE" sz="2400">
                <a:latin typeface="Courier New" pitchFamily="49" charset="0"/>
              </a:rPr>
              <a:t>public</a:t>
            </a:r>
            <a:r>
              <a:rPr lang="de-DE" sz="2400"/>
              <a:t> definiert werden! (Sie sind keine Attribute.)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0A6EB5A-C9B7-4BC7-9383-3ABE06A3E280}" type="slidenum">
              <a:rPr lang="de-DE"/>
              <a:pPr/>
              <a:t>2</a:t>
            </a:fld>
            <a:endParaRPr lang="de-DE"/>
          </a:p>
        </p:txBody>
      </p:sp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Kapitel 7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8224" rIns="0" bIns="0" anchor="ctr" anchorCtr="1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private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final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static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2249F48-CCA8-49FA-9181-35B029C79B52}" type="slidenum">
              <a:rPr lang="de-DE"/>
              <a:pPr/>
              <a:t>20</a:t>
            </a:fld>
            <a:endParaRPr lang="de-DE"/>
          </a:p>
        </p:txBody>
      </p:sp>
      <p:sp>
        <p:nvSpPr>
          <p:cNvPr id="2252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98425"/>
            <a:ext cx="9070975" cy="1701800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Zusammenfassung:</a:t>
            </a:r>
            <a:br>
              <a:rPr lang="de-DE" sz="4000">
                <a:solidFill>
                  <a:srgbClr val="FFFFFF"/>
                </a:solidFill>
              </a:rPr>
            </a:br>
            <a:r>
              <a:rPr lang="de-DE" sz="4000">
                <a:solidFill>
                  <a:srgbClr val="FFFFFF"/>
                </a:solidFill>
              </a:rPr>
              <a:t>Was haben wir gelernt?</a:t>
            </a:r>
            <a:br>
              <a:rPr lang="de-DE" sz="4000">
                <a:solidFill>
                  <a:srgbClr val="FFFFFF"/>
                </a:solidFill>
              </a:rPr>
            </a:br>
            <a:endParaRPr lang="de-DE" sz="4000">
              <a:solidFill>
                <a:srgbClr val="FFFFFF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8224" rIns="0" bIns="0" anchor="ctr" anchorCtr="1"/>
          <a:lstStyle/>
          <a:p>
            <a:pPr marL="269875" indent="-269875" algn="ctr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Zugriffsbeschränkungen: </a:t>
            </a:r>
            <a:r>
              <a:rPr lang="de-DE">
                <a:latin typeface="Courier New" pitchFamily="49" charset="0"/>
              </a:rPr>
              <a:t>private</a:t>
            </a:r>
          </a:p>
          <a:p>
            <a:pPr marL="269875" indent="-269875" algn="ctr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 algn="ctr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Definition konstanter Werte: </a:t>
            </a:r>
            <a:r>
              <a:rPr lang="de-DE">
                <a:latin typeface="Courier New" pitchFamily="49" charset="0"/>
              </a:rPr>
              <a:t>final</a:t>
            </a:r>
          </a:p>
          <a:p>
            <a:pPr marL="269875" indent="-269875" algn="ctr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 algn="ctr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Differenzierung zwischen statischen und </a:t>
            </a:r>
          </a:p>
          <a:p>
            <a:pPr marL="269875" indent="-269875" algn="ctr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nicht-statischen Zugriffen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939F735-96B3-489A-8F12-B7A3596834C3}" type="slidenum">
              <a:rPr lang="de-DE"/>
              <a:pPr/>
              <a:t>21</a:t>
            </a:fld>
            <a:endParaRPr lang="de-DE"/>
          </a:p>
        </p:txBody>
      </p:sp>
      <p:sp>
        <p:nvSpPr>
          <p:cNvPr id="2355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Was kommt als nächstes?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 anchor="ctr" anchorCtr="1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 Klasse </a:t>
            </a:r>
            <a:r>
              <a:rPr lang="de-DE" sz="2800">
                <a:latin typeface="Courier New" pitchFamily="49" charset="0"/>
              </a:rPr>
              <a:t>String</a:t>
            </a:r>
            <a:r>
              <a:rPr lang="de-DE" sz="2800"/>
              <a:t> und ihre Objekte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Pakete und Importe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Benutzerein- und ausgabe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A0E0EC3-8622-4E38-A113-95CB5341EE07}" type="slidenum">
              <a:rPr lang="de-DE"/>
              <a:pPr/>
              <a:t>3</a:t>
            </a:fld>
            <a:endParaRPr lang="de-DE"/>
          </a:p>
        </p:txBody>
      </p:sp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private (1)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Rückblick auf die Objektorientierung:</a:t>
            </a:r>
            <a:br>
              <a:rPr lang="de-DE" sz="2800"/>
            </a:br>
            <a:r>
              <a:rPr lang="de-DE" sz="2800"/>
              <a:t>Bisher haben wir für Attribute (Instanzvariablen) und </a:t>
            </a:r>
            <a:br>
              <a:rPr lang="de-DE" sz="2800"/>
            </a:br>
            <a:r>
              <a:rPr lang="de-DE" sz="2800"/>
              <a:t>Operationen (Methoden) ausschließlich den Zugriffsmodifizierer </a:t>
            </a:r>
            <a:r>
              <a:rPr lang="de-DE" sz="2800">
                <a:latin typeface="Courier New" pitchFamily="49" charset="0"/>
              </a:rPr>
              <a:t>public</a:t>
            </a:r>
            <a:r>
              <a:rPr lang="de-DE" sz="2800"/>
              <a:t> verwendet.</a:t>
            </a:r>
            <a:br>
              <a:rPr lang="de-DE" sz="2800"/>
            </a:br>
            <a:r>
              <a:rPr lang="de-DE" sz="2800"/>
              <a:t> 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public</a:t>
            </a:r>
            <a:r>
              <a:rPr lang="de-DE" sz="2800"/>
              <a:t> bedeutet "öffentlich" – es gibt somit keine Zugriffsbeschränkungen. Dies hat zur Folge, dass andere Klassen auf entsprechend deklarierte Attribute und Operationen ungehindert zugreifen können.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2A04BF5-C6C1-43C2-A505-D91D748B2F3D}" type="slidenum">
              <a:rPr lang="de-DE"/>
              <a:pPr/>
              <a:t>4</a:t>
            </a:fld>
            <a:endParaRPr lang="de-DE"/>
          </a:p>
        </p:txBody>
      </p:sp>
      <p:sp>
        <p:nvSpPr>
          <p:cNvPr id="614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private (2)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889625"/>
          </a:xfrm>
          <a:prstGeom prst="rect">
            <a:avLst/>
          </a:prstGeom>
          <a:noFill/>
          <a:ln/>
        </p:spPr>
        <p:txBody>
          <a:bodyPr lIns="0" tIns="21168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Rückblick auf unsere ursprüngliche Klasse </a:t>
            </a:r>
            <a:r>
              <a:rPr lang="de-DE" sz="2400">
                <a:latin typeface="Courier New" pitchFamily="49" charset="0"/>
              </a:rPr>
              <a:t>Auto</a:t>
            </a:r>
            <a:r>
              <a:rPr lang="de-DE" sz="2400"/>
              <a:t>: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public class Auto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public double kilometerstand;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public double tankinhalt = 40;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public void fahre(double kilometer)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	kilometerstand = kilometerstand + kilometer;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	tankinhalt = tankinhalt - (kilometer * 0.1);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}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}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Auf die Instanzvariablen </a:t>
            </a:r>
            <a:r>
              <a:rPr lang="de-DE" sz="2400">
                <a:latin typeface="Courier New" pitchFamily="49" charset="0"/>
              </a:rPr>
              <a:t>kilometerstand</a:t>
            </a:r>
            <a:r>
              <a:rPr lang="de-DE" sz="2400"/>
              <a:t> und </a:t>
            </a:r>
            <a:r>
              <a:rPr lang="de-DE" sz="2400">
                <a:latin typeface="Courier New" pitchFamily="49" charset="0"/>
              </a:rPr>
              <a:t>tankinhalt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sowie die Methode </a:t>
            </a:r>
            <a:r>
              <a:rPr lang="de-DE" sz="2400">
                <a:latin typeface="Courier New" pitchFamily="49" charset="0"/>
              </a:rPr>
              <a:t>fahre(...)</a:t>
            </a:r>
            <a:r>
              <a:rPr lang="de-DE" sz="2400"/>
              <a:t> kann von außen durch andere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Klassen ungehindert zugegriffen werden.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29FA7CE-EF2C-463D-8FAF-9412BAC4D200}" type="slidenum">
              <a:rPr lang="de-DE"/>
              <a:pPr/>
              <a:t>5</a:t>
            </a:fld>
            <a:endParaRPr lang="de-DE"/>
          </a:p>
        </p:txBody>
      </p:sp>
      <p:sp>
        <p:nvSpPr>
          <p:cNvPr id="716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private (3)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045075"/>
          </a:xfrm>
          <a:prstGeom prst="rect">
            <a:avLst/>
          </a:prstGeom>
          <a:noFill/>
          <a:ln/>
        </p:spPr>
        <p:txBody>
          <a:bodyPr lIns="0" tIns="21168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Manchmal ist es allerdings wünschenswert, dass ein ungehinderter Zugriff durch andere Klassen nicht möglich ist.</a:t>
            </a:r>
            <a:br>
              <a:rPr lang="de-DE" sz="2400"/>
            </a:br>
            <a:endParaRPr lang="de-DE" sz="24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Bei einer </a:t>
            </a:r>
            <a:r>
              <a:rPr lang="de-DE" sz="2400" i="1"/>
              <a:t>Instanzvariablen</a:t>
            </a:r>
            <a:r>
              <a:rPr lang="de-DE" sz="2400"/>
              <a:t> kann man ein direktes Lesen und vor allem ein direktes Schreiben durch andere Klassen verhindern – man spricht hier vom "Geheimnisprinzip", denn nur die Klasse, in der die Instanzvariable deklariert ist, hat direkten Zugriff.</a:t>
            </a:r>
            <a:br>
              <a:rPr lang="de-DE" sz="2400"/>
            </a:br>
            <a:endParaRPr lang="de-DE" sz="24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Bei einer </a:t>
            </a:r>
            <a:r>
              <a:rPr lang="de-DE" sz="2400" i="1"/>
              <a:t>Methode</a:t>
            </a:r>
            <a:r>
              <a:rPr lang="de-DE" sz="2400"/>
              <a:t> kann eine direkte Benutzung durch andere Klassen unterbunden werden. Dies ist sinnvoll für Hilfsmethoden, die eine Funktion anbieten, welche nur innerhalb der Klasse von Bedeutung ist.</a:t>
            </a:r>
            <a:r>
              <a:rPr lang="de-DE" sz="2800"/>
              <a:t>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351DBF2-1C5C-4480-903A-667062B68881}" type="slidenum">
              <a:rPr lang="de-DE"/>
              <a:pPr/>
              <a:t>6</a:t>
            </a:fld>
            <a:endParaRPr lang="de-DE"/>
          </a:p>
        </p:txBody>
      </p:sp>
      <p:sp>
        <p:nvSpPr>
          <p:cNvPr id="819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private (4)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6870700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Beispiel zum Bereich der </a:t>
            </a:r>
            <a:r>
              <a:rPr lang="de-DE" sz="2800" i="1"/>
              <a:t>Instanzvariablen</a:t>
            </a:r>
            <a:r>
              <a:rPr lang="de-DE" sz="2800"/>
              <a:t>: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public class Auto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private double kilometerstand;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...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public void fahre(double kilometer)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	kilometerstand = kilometerstand + kilometer;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	...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}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}</a:t>
            </a:r>
            <a:br>
              <a:rPr lang="de-DE" sz="2200">
                <a:latin typeface="Courier New" pitchFamily="49" charset="0"/>
              </a:rPr>
            </a:br>
            <a:endParaRPr lang="de-DE" sz="2200">
              <a:latin typeface="Courier New" pitchFamily="49" charset="0"/>
            </a:endParaRP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 Instanzvariable </a:t>
            </a:r>
            <a:r>
              <a:rPr lang="de-DE" sz="2800">
                <a:latin typeface="Courier New" pitchFamily="49" charset="0"/>
              </a:rPr>
              <a:t>kilometerstand</a:t>
            </a:r>
            <a:r>
              <a:rPr lang="de-DE" sz="2800"/>
              <a:t> kann nun durch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andere Klassen nicht mehr direkt verändert werden.</a:t>
            </a:r>
            <a:r>
              <a:rPr lang="de-DE" sz="2200">
                <a:latin typeface="Courier New" pitchFamily="49" charset="0"/>
              </a:rPr>
              <a:t/>
            </a:r>
            <a:br>
              <a:rPr lang="de-DE" sz="2200">
                <a:latin typeface="Courier New" pitchFamily="49" charset="0"/>
              </a:rPr>
            </a:br>
            <a:r>
              <a:rPr lang="de-DE" sz="2800"/>
              <a:t/>
            </a:r>
            <a:br>
              <a:rPr lang="de-DE" sz="2800"/>
            </a:br>
            <a:r>
              <a:rPr lang="de-DE" sz="2800"/>
              <a:t/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EA717C8-2FF3-411D-ADCC-B38CA581746D}" type="slidenum">
              <a:rPr lang="de-DE"/>
              <a:pPr/>
              <a:t>7</a:t>
            </a:fld>
            <a:endParaRPr lang="de-DE"/>
          </a:p>
        </p:txBody>
      </p:sp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private (5)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6280150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Beispiel zum Bereich der </a:t>
            </a:r>
            <a:r>
              <a:rPr lang="de-DE" sz="2800" i="1"/>
              <a:t>Methoden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(</a:t>
            </a:r>
            <a:r>
              <a:rPr lang="de-DE" sz="2800">
                <a:latin typeface="Courier New" pitchFamily="49" charset="0"/>
              </a:rPr>
              <a:t>gibTankinhaltAus()</a:t>
            </a:r>
            <a:r>
              <a:rPr lang="de-DE" sz="2800"/>
              <a:t> ist eine Hilfsmethode):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public class Auto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...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public void fahre(double kilometer)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	...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	gibTankinhaltAus();	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}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private void gibTankinhaltAus()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	System.out.println("Tankinhalt: " + tankinhalt);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}</a:t>
            </a:r>
            <a:br>
              <a:rPr lang="de-DE" sz="2200">
                <a:latin typeface="Courier New" pitchFamily="49" charset="0"/>
              </a:rPr>
            </a:b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}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831DBF2-E824-4536-B974-6518989B80C3}" type="slidenum">
              <a:rPr lang="de-DE"/>
              <a:pPr/>
              <a:t>8</a:t>
            </a:fld>
            <a:endParaRPr lang="de-DE"/>
          </a:p>
        </p:txBody>
      </p:sp>
      <p:sp>
        <p:nvSpPr>
          <p:cNvPr id="1024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private (6)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Es ist wichtig, die Zugriffsmöglichkeiten auf Instanzvariablen und Methoden genau zu überdenken.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Eine Klasse sollte nur diejenigen Dinge für andere Klassen zugreifbar machen, die auch tatsächlich von diesen benötigt werden – alles andere sollte durch das Schlüsselwort </a:t>
            </a:r>
            <a:r>
              <a:rPr lang="de-DE" sz="2800">
                <a:latin typeface="Courier New" pitchFamily="49" charset="0"/>
              </a:rPr>
              <a:t>private</a:t>
            </a:r>
            <a:r>
              <a:rPr lang="de-DE" sz="2800"/>
              <a:t> vor einem solchen Zugriff geschützt werden.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78BE305-21FC-4710-9B9C-6EA6816FBB03}" type="slidenum">
              <a:rPr lang="de-DE"/>
              <a:pPr/>
              <a:t>9</a:t>
            </a:fld>
            <a:endParaRPr lang="de-DE"/>
          </a:p>
        </p:txBody>
      </p:sp>
      <p:sp>
        <p:nvSpPr>
          <p:cNvPr id="1126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final (1)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6065838"/>
          </a:xfrm>
          <a:prstGeom prst="rect">
            <a:avLst/>
          </a:prstGeom>
          <a:noFill/>
          <a:ln/>
        </p:spPr>
        <p:txBody>
          <a:bodyPr lIns="0" tIns="38808" rIns="0" bIns="0"/>
          <a:lstStyle/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final</a:t>
            </a:r>
            <a:r>
              <a:rPr lang="de-DE" sz="2800"/>
              <a:t> ( = "endgültig") bedeutet, dass sich der Wert eines Attributes niemals verändern darf (außer während der Erzeugung eines Objektes).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Unter "ändern" werden dabei nur neue Zuweisungen an das Attribut verstanden. Ist ein Attribut ein Objekt, kann dessen Zustand über seine Methoden verändert werden:</a:t>
            </a:r>
            <a:br>
              <a:rPr lang="de-DE" sz="2800"/>
            </a:br>
            <a:r>
              <a:rPr lang="de-DE" sz="2800"/>
              <a:t/>
            </a:r>
            <a:br>
              <a:rPr lang="de-DE" sz="2800"/>
            </a:br>
            <a:r>
              <a:rPr lang="de-DE" sz="2600"/>
              <a:t>verboten:</a:t>
            </a:r>
            <a:r>
              <a:rPr lang="de-DE" sz="2800"/>
              <a:t>	</a:t>
            </a:r>
            <a:r>
              <a:rPr lang="de-DE" sz="2200">
                <a:latin typeface="Courier New" pitchFamily="49" charset="0"/>
              </a:rPr>
              <a:t>einFinalesAttribut = neuerWert;</a:t>
            </a:r>
            <a:r>
              <a:rPr lang="de-DE" sz="2800"/>
              <a:t/>
            </a:r>
            <a:br>
              <a:rPr lang="de-DE" sz="2800"/>
            </a:br>
            <a:r>
              <a:rPr lang="de-DE" sz="2800"/>
              <a:t/>
            </a:r>
            <a:br>
              <a:rPr lang="de-DE" sz="2800"/>
            </a:br>
            <a:r>
              <a:rPr lang="de-DE" sz="2600"/>
              <a:t>erlaubt:</a:t>
            </a:r>
            <a:r>
              <a:rPr lang="de-DE" sz="2800"/>
              <a:t>		</a:t>
            </a:r>
            <a:r>
              <a:rPr lang="de-DE" sz="2200">
                <a:latin typeface="Courier New" pitchFamily="49" charset="0"/>
              </a:rPr>
              <a:t>einFinalesAttribut.veraendereDich();</a:t>
            </a:r>
            <a:r>
              <a:rPr lang="de-DE" sz="2800"/>
              <a:t/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-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-Design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NAK01</Template>
  <TotalTime>0</TotalTime>
  <Words>729</Words>
  <Application>Microsoft Office PowerPoint</Application>
  <PresentationFormat>Benutzerdefiniert</PresentationFormat>
  <Paragraphs>234</Paragraphs>
  <Slides>21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Times New Roman</vt:lpstr>
      <vt:lpstr>Arial</vt:lpstr>
      <vt:lpstr>Microsoft YaHei</vt:lpstr>
      <vt:lpstr>Lucida Sans Unicode</vt:lpstr>
      <vt:lpstr>Courier New</vt:lpstr>
      <vt:lpstr>Wingdings</vt:lpstr>
      <vt:lpstr>Larissa-Design</vt:lpstr>
      <vt:lpstr> </vt:lpstr>
      <vt:lpstr>Kapitel 7</vt:lpstr>
      <vt:lpstr>private (1)</vt:lpstr>
      <vt:lpstr>private (2)</vt:lpstr>
      <vt:lpstr>private (3)</vt:lpstr>
      <vt:lpstr>private (4)</vt:lpstr>
      <vt:lpstr>private (5)</vt:lpstr>
      <vt:lpstr>private (6)</vt:lpstr>
      <vt:lpstr>final (1)</vt:lpstr>
      <vt:lpstr>final (2)</vt:lpstr>
      <vt:lpstr>final (3)</vt:lpstr>
      <vt:lpstr>Übung - final</vt:lpstr>
      <vt:lpstr>static (1)</vt:lpstr>
      <vt:lpstr>static (2)</vt:lpstr>
      <vt:lpstr>static (3)</vt:lpstr>
      <vt:lpstr>static (4)</vt:lpstr>
      <vt:lpstr>Übung - static</vt:lpstr>
      <vt:lpstr>static (5)</vt:lpstr>
      <vt:lpstr>static final</vt:lpstr>
      <vt:lpstr>Zusammenfassung: Was haben wir gelernt? </vt:lpstr>
      <vt:lpstr>Was kommt als nächstes?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NAK01</dc:title>
  <dc:creator>Kimminich, Bjoern / Kuehne + Nagel / Ham GI-PK</dc:creator>
  <cp:lastModifiedBy>bjoern.kimminich</cp:lastModifiedBy>
  <cp:revision>226</cp:revision>
  <cp:lastPrinted>2011-10-12T19:45:03Z</cp:lastPrinted>
  <dcterms:created xsi:type="dcterms:W3CDTF">2011-10-12T19:23:47Z</dcterms:created>
  <dcterms:modified xsi:type="dcterms:W3CDTF">2015-10-29T16:46:28Z</dcterms:modified>
</cp:coreProperties>
</file>