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0080625" cy="7559675"/>
  <p:notesSz cx="7559675" cy="10691813"/>
  <p:defaultTextStyle>
    <a:defPPr>
      <a:defRPr lang="en-GB"/>
    </a:defPPr>
    <a:lvl1pPr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1pPr>
    <a:lvl2pPr marL="742950" indent="-28575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2pPr>
    <a:lvl3pPr marL="11430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3pPr>
    <a:lvl4pPr marL="16002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4pPr>
    <a:lvl5pPr marL="20574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-1302" y="-10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sldImg"/>
          </p:nvPr>
        </p:nvSpPr>
        <p:spPr bwMode="auto">
          <a:xfrm>
            <a:off x="1106488" y="812800"/>
            <a:ext cx="5343525" cy="4006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endParaRPr lang="de-DE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endParaRPr lang="de-DE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endParaRPr lang="de-DE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fld id="{392E0305-AE86-4FB5-8C32-052462474474}" type="slidenum">
              <a:rPr lang="de-DE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61C5505-D60F-40F8-AFBF-F335B8784431}" type="slidenum">
              <a:rPr lang="de-DE"/>
              <a:pPr/>
              <a:t>1</a:t>
            </a:fld>
            <a:endParaRPr lang="de-DE"/>
          </a:p>
        </p:txBody>
      </p:sp>
      <p:sp>
        <p:nvSpPr>
          <p:cNvPr id="21505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6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DA6A3EA-7DF2-46CE-9CDF-5714F81E2A6E}" type="slidenum">
              <a:rPr lang="de-DE"/>
              <a:pPr/>
              <a:t>10</a:t>
            </a:fld>
            <a:endParaRPr lang="de-DE"/>
          </a:p>
        </p:txBody>
      </p:sp>
      <p:sp>
        <p:nvSpPr>
          <p:cNvPr id="30721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2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C1438B9-C394-4C8C-B61E-E743CFE5F32E}" type="slidenum">
              <a:rPr lang="de-DE"/>
              <a:pPr/>
              <a:t>11</a:t>
            </a:fld>
            <a:endParaRPr lang="de-DE"/>
          </a:p>
        </p:txBody>
      </p:sp>
      <p:sp>
        <p:nvSpPr>
          <p:cNvPr id="31745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6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C22EF54-4A3E-41EB-A7D4-81806065A991}" type="slidenum">
              <a:rPr lang="de-DE"/>
              <a:pPr/>
              <a:t>12</a:t>
            </a:fld>
            <a:endParaRPr lang="de-DE"/>
          </a:p>
        </p:txBody>
      </p:sp>
      <p:sp>
        <p:nvSpPr>
          <p:cNvPr id="32769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0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054B13D-A9D5-41DF-BD64-D473A5744515}" type="slidenum">
              <a:rPr lang="de-DE"/>
              <a:pPr/>
              <a:t>13</a:t>
            </a:fld>
            <a:endParaRPr lang="de-DE"/>
          </a:p>
        </p:txBody>
      </p:sp>
      <p:sp>
        <p:nvSpPr>
          <p:cNvPr id="33793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4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33B9A21-9213-4F15-96DB-60FD0F174E3F}" type="slidenum">
              <a:rPr lang="de-DE"/>
              <a:pPr/>
              <a:t>14</a:t>
            </a:fld>
            <a:endParaRPr lang="de-DE"/>
          </a:p>
        </p:txBody>
      </p:sp>
      <p:sp>
        <p:nvSpPr>
          <p:cNvPr id="34817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8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3563FCB-54B3-47C9-8503-C145839C2945}" type="slidenum">
              <a:rPr lang="de-DE"/>
              <a:pPr/>
              <a:t>15</a:t>
            </a:fld>
            <a:endParaRPr lang="de-DE"/>
          </a:p>
        </p:txBody>
      </p:sp>
      <p:sp>
        <p:nvSpPr>
          <p:cNvPr id="35841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2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BAFC914-D4D8-4433-A86F-EA6D0260EE1A}" type="slidenum">
              <a:rPr lang="de-DE"/>
              <a:pPr/>
              <a:t>16</a:t>
            </a:fld>
            <a:endParaRPr lang="de-DE"/>
          </a:p>
        </p:txBody>
      </p:sp>
      <p:sp>
        <p:nvSpPr>
          <p:cNvPr id="36865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6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EC9DA55-6EAF-4BE8-832C-A21DE023A7E6}" type="slidenum">
              <a:rPr lang="de-DE"/>
              <a:pPr/>
              <a:t>17</a:t>
            </a:fld>
            <a:endParaRPr lang="de-DE"/>
          </a:p>
        </p:txBody>
      </p:sp>
      <p:sp>
        <p:nvSpPr>
          <p:cNvPr id="37889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0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25E870B-19CF-4B05-9B19-B53720653121}" type="slidenum">
              <a:rPr lang="de-DE"/>
              <a:pPr/>
              <a:t>18</a:t>
            </a:fld>
            <a:endParaRPr lang="de-DE"/>
          </a:p>
        </p:txBody>
      </p:sp>
      <p:sp>
        <p:nvSpPr>
          <p:cNvPr id="38913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4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9443CB8-B6EB-41FA-B586-4DF9773A146E}" type="slidenum">
              <a:rPr lang="de-DE"/>
              <a:pPr/>
              <a:t>2</a:t>
            </a:fld>
            <a:endParaRPr lang="de-DE"/>
          </a:p>
        </p:txBody>
      </p:sp>
      <p:sp>
        <p:nvSpPr>
          <p:cNvPr id="22529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0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E4AFEA3-D07F-4315-8CFA-5608454421A6}" type="slidenum">
              <a:rPr lang="de-DE"/>
              <a:pPr/>
              <a:t>3</a:t>
            </a:fld>
            <a:endParaRPr lang="de-DE"/>
          </a:p>
        </p:txBody>
      </p:sp>
      <p:sp>
        <p:nvSpPr>
          <p:cNvPr id="23553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4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546C85D-2FDF-4B1E-A074-B14C192E17D3}" type="slidenum">
              <a:rPr lang="de-DE"/>
              <a:pPr/>
              <a:t>4</a:t>
            </a:fld>
            <a:endParaRPr lang="de-DE"/>
          </a:p>
        </p:txBody>
      </p:sp>
      <p:sp>
        <p:nvSpPr>
          <p:cNvPr id="24577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8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9CF209D-CC73-4D2F-BBDE-BBD0B7CBC390}" type="slidenum">
              <a:rPr lang="de-DE"/>
              <a:pPr/>
              <a:t>5</a:t>
            </a:fld>
            <a:endParaRPr lang="de-DE"/>
          </a:p>
        </p:txBody>
      </p:sp>
      <p:sp>
        <p:nvSpPr>
          <p:cNvPr id="25601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2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A085B46-83FD-4BE6-8942-DC850E245500}" type="slidenum">
              <a:rPr lang="de-DE"/>
              <a:pPr/>
              <a:t>6</a:t>
            </a:fld>
            <a:endParaRPr lang="de-DE"/>
          </a:p>
        </p:txBody>
      </p:sp>
      <p:sp>
        <p:nvSpPr>
          <p:cNvPr id="26625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6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054D13C-E639-4E45-AA69-090BE4988F9D}" type="slidenum">
              <a:rPr lang="de-DE"/>
              <a:pPr/>
              <a:t>7</a:t>
            </a:fld>
            <a:endParaRPr lang="de-DE"/>
          </a:p>
        </p:txBody>
      </p:sp>
      <p:sp>
        <p:nvSpPr>
          <p:cNvPr id="27649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0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94F2FB7-D4B7-4DEE-8EBB-E49565B513C0}" type="slidenum">
              <a:rPr lang="de-DE"/>
              <a:pPr/>
              <a:t>8</a:t>
            </a:fld>
            <a:endParaRPr lang="de-DE"/>
          </a:p>
        </p:txBody>
      </p:sp>
      <p:sp>
        <p:nvSpPr>
          <p:cNvPr id="28673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AFE714E-E7A1-422F-B12F-3CB45F4A5DD3}" type="slidenum">
              <a:rPr lang="de-DE"/>
              <a:pPr/>
              <a:t>9</a:t>
            </a:fld>
            <a:endParaRPr lang="de-DE"/>
          </a:p>
        </p:txBody>
      </p:sp>
      <p:sp>
        <p:nvSpPr>
          <p:cNvPr id="29697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8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67A4628C-69C7-4F65-8917-CBB8DF030629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288270F5-48DA-48A5-9696-F956161ECBB7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305675" y="301625"/>
            <a:ext cx="2266950" cy="645477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0037" cy="645477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809E465C-294B-4D63-90D1-F302B7CCEB7A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3238" y="301625"/>
            <a:ext cx="9069387" cy="126047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0"/>
          </p:nvPr>
        </p:nvSpPr>
        <p:spPr>
          <a:xfrm>
            <a:off x="503238" y="6886575"/>
            <a:ext cx="2346325" cy="519113"/>
          </a:xfrm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idx="11"/>
          </p:nvPr>
        </p:nvSpPr>
        <p:spPr>
          <a:xfrm>
            <a:off x="3448050" y="6886575"/>
            <a:ext cx="3194050" cy="519113"/>
          </a:xfrm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idx="12"/>
          </p:nvPr>
        </p:nvSpPr>
        <p:spPr>
          <a:xfrm>
            <a:off x="7227888" y="6886575"/>
            <a:ext cx="2346325" cy="519113"/>
          </a:xfrm>
        </p:spPr>
        <p:txBody>
          <a:bodyPr/>
          <a:lstStyle>
            <a:lvl1pPr>
              <a:defRPr/>
            </a:lvl1pPr>
          </a:lstStyle>
          <a:p>
            <a:fld id="{1DF8BAF3-751C-44FD-8F21-B5678950800B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CF3F8385-F1B7-4762-BEEA-22FA835182B1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D07A56D2-0A1F-4839-87F9-338C0B4FC9E7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77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113338" y="1768475"/>
            <a:ext cx="4459287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800E069D-3DE9-4282-A7C5-E55051FEB288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162251E5-3B46-4A2F-8BC0-B1F1415ABAA6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B468D1DE-6FF0-4060-A85F-038B295AA3AA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257DD003-6CE0-4C91-94BD-AAA2F91B3CDA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BBCA6EAE-29E8-40FA-B6F2-DE161B0A3539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36E9777B-CA01-4E27-923F-BFE54E6ED4E9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01625"/>
            <a:ext cx="9069387" cy="1260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Klicken Sie, um das Format des Titeltextes zu bearbeiten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68475"/>
            <a:ext cx="9069387" cy="49879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Klicken Sie, um die Formate des Gliederungstextes zu bearbeiten</a:t>
            </a:r>
          </a:p>
          <a:p>
            <a:pPr lvl="1"/>
            <a:r>
              <a:rPr lang="en-GB" smtClean="0"/>
              <a:t>Zweite Gliederungsebene</a:t>
            </a:r>
          </a:p>
          <a:p>
            <a:pPr lvl="2"/>
            <a:r>
              <a:rPr lang="en-GB" smtClean="0"/>
              <a:t>Dritte Gliederungsebene</a:t>
            </a:r>
          </a:p>
          <a:p>
            <a:pPr lvl="3"/>
            <a:r>
              <a:rPr lang="en-GB" smtClean="0"/>
              <a:t>Vierte Gliederungsebene</a:t>
            </a:r>
          </a:p>
          <a:p>
            <a:pPr lvl="4"/>
            <a:r>
              <a:rPr lang="en-GB" smtClean="0"/>
              <a:t>Fünfte Gliederungsebene</a:t>
            </a:r>
          </a:p>
          <a:p>
            <a:pPr lvl="4"/>
            <a:r>
              <a:rPr lang="en-GB" smtClean="0"/>
              <a:t>Sechste Gliederungsebene</a:t>
            </a:r>
          </a:p>
          <a:p>
            <a:pPr lvl="4"/>
            <a:r>
              <a:rPr lang="en-GB" smtClean="0"/>
              <a:t>Siebente Gliederungsebene</a:t>
            </a:r>
          </a:p>
          <a:p>
            <a:pPr lvl="4"/>
            <a:r>
              <a:rPr lang="en-GB" smtClean="0"/>
              <a:t>Achte Gliederungsebene</a:t>
            </a:r>
          </a:p>
          <a:p>
            <a:pPr lvl="4"/>
            <a:r>
              <a:rPr lang="en-GB" smtClean="0"/>
              <a:t>Neunte Gliederungsebene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503238" y="6886575"/>
            <a:ext cx="2346325" cy="519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</a:defRPr>
            </a:lvl1pPr>
          </a:lstStyle>
          <a:p>
            <a:endParaRPr lang="de-DE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</a:defRPr>
            </a:lvl1pPr>
          </a:lstStyle>
          <a:p>
            <a:endParaRPr lang="de-D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</a:defRPr>
            </a:lvl1pPr>
          </a:lstStyle>
          <a:p>
            <a:fld id="{27492324-AD3E-4E9C-B59F-74A7221D5F09}" type="slidenum">
              <a:rPr lang="de-DE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2pPr>
      <a:lvl3pPr marL="1143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3pPr>
      <a:lvl4pPr marL="1600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4pPr>
      <a:lvl5pPr marL="20574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5pPr>
      <a:lvl6pPr marL="25146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6pPr>
      <a:lvl7pPr marL="29718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7pPr>
      <a:lvl8pPr marL="3429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8pPr>
      <a:lvl9pPr marL="3886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9pPr>
    </p:titleStyle>
    <p:bodyStyle>
      <a:lvl1pPr marL="342900" indent="-342900" algn="l" defTabSz="449263" rtl="0" fontAlgn="base" hangingPunct="0">
        <a:lnSpc>
          <a:spcPct val="93000"/>
        </a:lnSpc>
        <a:spcBef>
          <a:spcPct val="0"/>
        </a:spcBef>
        <a:spcAft>
          <a:spcPts val="1413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+mn-lt"/>
          <a:ea typeface="+mn-ea"/>
        </a:defRPr>
      </a:lvl2pPr>
      <a:lvl3pPr marL="1143000" indent="-228600" algn="l" defTabSz="449263" rtl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+mn-lt"/>
          <a:ea typeface="+mn-ea"/>
        </a:defRPr>
      </a:lvl3pPr>
      <a:lvl4pPr marL="1600200" indent="-228600" algn="l" defTabSz="449263" rtl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4pPr>
      <a:lvl5pPr marL="20574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8808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/>
              <a:t> 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3238" y="1768475"/>
            <a:ext cx="9070975" cy="4989513"/>
          </a:xfrm>
          <a:prstGeom prst="rect">
            <a:avLst/>
          </a:prstGeom>
          <a:noFill/>
          <a:ln/>
        </p:spPr>
        <p:txBody>
          <a:bodyPr lIns="0" tIns="28224" rIns="0" bIns="0" anchor="ctr"/>
          <a:lstStyle/>
          <a:p>
            <a:pPr marL="0" indent="0" algn="ctr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b="1"/>
              <a:t>W120</a:t>
            </a:r>
          </a:p>
          <a:p>
            <a:pPr marL="0" indent="0" algn="ctr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b="1"/>
          </a:p>
          <a:p>
            <a:pPr marL="0" indent="0" algn="ctr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b="1"/>
              <a:t>Einführung in die Software-Entwicklung</a:t>
            </a:r>
          </a:p>
          <a:p>
            <a:pPr marL="0" indent="0" algn="ctr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  <a:p>
            <a:pPr marL="0" indent="0" algn="ctr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  <a:p>
            <a:pPr marL="0" indent="0" algn="ctr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/>
              <a:t>Übungen zu Kapitel 5 bis 8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/>
              <a:t>Einführung in die Software-Entwicklung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5651936-4320-4B4B-8113-5A96B3F4914E}" type="slidenum">
              <a:rPr lang="de-DE"/>
              <a:pPr/>
              <a:t>10</a:t>
            </a:fld>
            <a:endParaRPr lang="de-DE"/>
          </a:p>
        </p:txBody>
      </p:sp>
      <p:sp>
        <p:nvSpPr>
          <p:cNvPr id="12289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5280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4000">
                <a:solidFill>
                  <a:srgbClr val="FFFFFF"/>
                </a:solidFill>
              </a:rPr>
              <a:t>Übung 1 (3)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4825" y="1619250"/>
            <a:ext cx="9070975" cy="4989513"/>
          </a:xfrm>
          <a:prstGeom prst="rect">
            <a:avLst/>
          </a:prstGeom>
          <a:noFill/>
          <a:ln/>
        </p:spPr>
        <p:txBody>
          <a:bodyPr lIns="0" tIns="24695" rIns="0" bIns="0"/>
          <a:lstStyle/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Erzeugen Sie eine Klasse </a:t>
            </a:r>
            <a:r>
              <a:rPr lang="de-DE" sz="2800">
                <a:latin typeface="Courier New" pitchFamily="49" charset="0"/>
              </a:rPr>
              <a:t>Kartenhand</a:t>
            </a:r>
            <a:r>
              <a:rPr lang="de-DE" sz="2800"/>
              <a:t>, die bis zu</a:t>
            </a:r>
            <a:br>
              <a:rPr lang="de-DE" sz="2800"/>
            </a:br>
            <a:r>
              <a:rPr lang="de-DE" sz="2800"/>
              <a:t>21 Karten aufnehmen kann. Einer Kartenhand</a:t>
            </a:r>
            <a:br>
              <a:rPr lang="de-DE" sz="2800"/>
            </a:br>
            <a:r>
              <a:rPr lang="de-DE" sz="2800"/>
              <a:t>können Karten hinzugefügt werden.</a:t>
            </a:r>
            <a:br>
              <a:rPr lang="de-DE" sz="2800"/>
            </a:br>
            <a:endParaRPr lang="de-DE" sz="2800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Eine Kartenhand soll Auskunft darüber geben, wieviele Punkte gemäß Black-Jack-Regeln sie gerade enthält (nach den Regeln für den Geber).</a:t>
            </a:r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/>
              <a:t>Einführung in die Software-Entwicklung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48E21DAD-D7B9-442C-AA81-741902EBE6E7}" type="slidenum">
              <a:rPr lang="de-DE"/>
              <a:pPr/>
              <a:t>11</a:t>
            </a:fld>
            <a:endParaRPr lang="de-DE"/>
          </a:p>
        </p:txBody>
      </p:sp>
      <p:sp>
        <p:nvSpPr>
          <p:cNvPr id="13313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5280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4000">
                <a:solidFill>
                  <a:srgbClr val="FFFFFF"/>
                </a:solidFill>
              </a:rPr>
              <a:t>Übung 1 (4)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4825" y="1619250"/>
            <a:ext cx="9070975" cy="4989513"/>
          </a:xfrm>
          <a:prstGeom prst="rect">
            <a:avLst/>
          </a:prstGeom>
          <a:noFill/>
          <a:ln/>
        </p:spPr>
        <p:txBody>
          <a:bodyPr lIns="0" tIns="24695" rIns="0" bIns="0"/>
          <a:lstStyle/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Eine Kartenhand soll einen </a:t>
            </a:r>
            <a:r>
              <a:rPr lang="de-DE" sz="2800">
                <a:latin typeface="Courier New" pitchFamily="49" charset="0"/>
              </a:rPr>
              <a:t>String</a:t>
            </a:r>
            <a:r>
              <a:rPr lang="de-DE" sz="2800"/>
              <a:t> zurückliefern können, der kurz aber übersichtlich beschreibt, welche Karten auf der Hand sind, z. B.: "Pik Bube, Karo Vier, Herz Sechs".</a:t>
            </a:r>
            <a:br>
              <a:rPr lang="de-DE" sz="2800"/>
            </a:br>
            <a:endParaRPr lang="de-DE" sz="2800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Testen Sie ausführlich das Erstellen von Spielkarten, Kartenstapeln und Kartenhänden.</a:t>
            </a:r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/>
              <a:t>Einführung in die Software-Entwicklung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450772A-7738-475C-8174-2B8CB6A16846}" type="slidenum">
              <a:rPr lang="de-DE"/>
              <a:pPr/>
              <a:t>12</a:t>
            </a:fld>
            <a:endParaRPr lang="de-DE"/>
          </a:p>
        </p:txBody>
      </p:sp>
      <p:sp>
        <p:nvSpPr>
          <p:cNvPr id="14337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5280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4000">
                <a:solidFill>
                  <a:srgbClr val="FFFFFF"/>
                </a:solidFill>
              </a:rPr>
              <a:t>Übung 2 (1)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4825" y="1619250"/>
            <a:ext cx="9070975" cy="6045200"/>
          </a:xfrm>
          <a:prstGeom prst="rect">
            <a:avLst/>
          </a:prstGeom>
          <a:noFill/>
          <a:ln/>
        </p:spPr>
        <p:txBody>
          <a:bodyPr lIns="0" tIns="24695" rIns="0" bIns="0"/>
          <a:lstStyle/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Setzen Sie ein einfaches Black-Jack-Spiel um:</a:t>
            </a:r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800"/>
          </a:p>
          <a:p>
            <a:pPr marL="269875" indent="-269875">
              <a:spcAft>
                <a:spcPct val="0"/>
              </a:spcAft>
              <a:buFont typeface="StarSymbol" charset="0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Geber und Spieler erhalten eine Kartenhand.</a:t>
            </a:r>
            <a:br>
              <a:rPr lang="de-DE" sz="2800"/>
            </a:br>
            <a:endParaRPr lang="de-DE" sz="2800"/>
          </a:p>
          <a:p>
            <a:pPr marL="269875" indent="-269875">
              <a:spcAft>
                <a:spcPct val="0"/>
              </a:spcAft>
              <a:buFont typeface="StarSymbol" charset="0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Dem Anwender (Spieler) werden die Kartenhände bekannt gegeben, und der Spieler wird nach seinem Spielzug gefragt – </a:t>
            </a:r>
            <a:r>
              <a:rPr lang="de-DE" sz="2800" i="1"/>
              <a:t>"stay"</a:t>
            </a:r>
            <a:r>
              <a:rPr lang="de-DE" sz="2800"/>
              <a:t> (bei 4. weiter) oder </a:t>
            </a:r>
            <a:r>
              <a:rPr lang="de-DE" sz="2800" i="1"/>
              <a:t>"hit"</a:t>
            </a:r>
            <a:r>
              <a:rPr lang="de-DE" sz="2800"/>
              <a:t> </a:t>
            </a:r>
            <a:br>
              <a:rPr lang="de-DE" sz="2800"/>
            </a:br>
            <a:r>
              <a:rPr lang="de-DE" sz="2800"/>
              <a:t>(bei 3. weiter).</a:t>
            </a:r>
            <a:br>
              <a:rPr lang="de-DE" sz="2800"/>
            </a:br>
            <a:endParaRPr lang="de-DE" sz="2800"/>
          </a:p>
          <a:p>
            <a:pPr marL="269875" indent="-269875">
              <a:spcAft>
                <a:spcPct val="0"/>
              </a:spcAft>
              <a:buFont typeface="StarSymbol" charset="0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Der Spieler erhält eine Karte. Sind seine </a:t>
            </a:r>
            <a:br>
              <a:rPr lang="de-DE" sz="2800"/>
            </a:br>
            <a:r>
              <a:rPr lang="de-DE" sz="2800"/>
              <a:t>Punkte &lt; 22, geht es bei Punkt 2 weiter, sonst </a:t>
            </a:r>
            <a:br>
              <a:rPr lang="de-DE" sz="2800"/>
            </a:br>
            <a:r>
              <a:rPr lang="de-DE" sz="2800"/>
              <a:t>erhält er noch die Meldung </a:t>
            </a:r>
            <a:r>
              <a:rPr lang="de-DE" sz="2800" i="1"/>
              <a:t>"bust"</a:t>
            </a:r>
            <a:r>
              <a:rPr lang="de-DE" sz="2800"/>
              <a:t>, und das Spiel ist beendet.</a:t>
            </a:r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/>
              <a:t>Einführung in die Software-Entwicklung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17DD3E99-27BF-4ADB-BB31-F8EC8A469C85}" type="slidenum">
              <a:rPr lang="de-DE"/>
              <a:pPr/>
              <a:t>13</a:t>
            </a:fld>
            <a:endParaRPr lang="de-DE"/>
          </a:p>
        </p:txBody>
      </p:sp>
      <p:sp>
        <p:nvSpPr>
          <p:cNvPr id="15361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5280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4000">
                <a:solidFill>
                  <a:srgbClr val="FFFFFF"/>
                </a:solidFill>
              </a:rPr>
              <a:t>Übung 2 (2)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4825" y="1619250"/>
            <a:ext cx="9070975" cy="4989513"/>
          </a:xfrm>
          <a:prstGeom prst="rect">
            <a:avLst/>
          </a:prstGeom>
          <a:noFill/>
          <a:ln/>
        </p:spPr>
        <p:txBody>
          <a:bodyPr lIns="0" tIns="24695" rIns="0" bIns="0"/>
          <a:lstStyle/>
          <a:p>
            <a:pPr marL="449263" indent="-449263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800"/>
          </a:p>
          <a:p>
            <a:pPr marL="449263" indent="-449263">
              <a:spcAft>
                <a:spcPct val="0"/>
              </a:spcAft>
              <a:buFont typeface="Times New Roman" pitchFamily="16" charset="0"/>
              <a:buAutoNum type="arabicPeriod" startAt="4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Der Geber zieht nun gemäß den Regeln seine Karten und informiert nach jedem Zug den Anwender über die Kartenhände.</a:t>
            </a:r>
            <a:br>
              <a:rPr lang="de-DE" sz="2800"/>
            </a:br>
            <a:endParaRPr lang="de-DE" sz="2800"/>
          </a:p>
          <a:p>
            <a:pPr marL="449263" indent="-449263">
              <a:spcAft>
                <a:spcPct val="0"/>
              </a:spcAft>
              <a:buFont typeface="Times New Roman" pitchFamily="16" charset="0"/>
              <a:buAutoNum type="arabicPeriod" startAt="4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Sobald der Geber mehr als 16 Punkte auf der Hand hat, wird das Spielergebnis ausgewertet und der Anwender über das Ergebnis informiert.</a:t>
            </a:r>
          </a:p>
          <a:p>
            <a:pPr marL="449263" indent="-449263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800"/>
          </a:p>
          <a:p>
            <a:pPr marL="449263" indent="-449263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  <a:p>
            <a:pPr marL="449263" indent="-449263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/>
              <a:t>Einführung in die Software-Entwicklung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4B73D09C-DDE2-4C3C-B14F-A3569001E804}" type="slidenum">
              <a:rPr lang="de-DE"/>
              <a:pPr/>
              <a:t>14</a:t>
            </a:fld>
            <a:endParaRPr lang="de-DE"/>
          </a:p>
        </p:txBody>
      </p:sp>
      <p:sp>
        <p:nvSpPr>
          <p:cNvPr id="16385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5280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4000">
                <a:solidFill>
                  <a:srgbClr val="FFFFFF"/>
                </a:solidFill>
              </a:rPr>
              <a:t>Erweiterte Regeln I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4825" y="1619250"/>
            <a:ext cx="9070975" cy="6045200"/>
          </a:xfrm>
          <a:prstGeom prst="rect">
            <a:avLst/>
          </a:prstGeom>
          <a:noFill/>
          <a:ln/>
        </p:spPr>
        <p:txBody>
          <a:bodyPr lIns="0" tIns="24695" rIns="0" bIns="0"/>
          <a:lstStyle/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Vor dem Spiel können Geldeinsätze getätigt werden (bis zu vorgegebenen Limits). Der Gewinn entspricht nach den bisherigen Regeln immer dem Einsatz.</a:t>
            </a:r>
            <a:br>
              <a:rPr lang="de-DE" sz="2800"/>
            </a:br>
            <a:endParaRPr lang="de-DE" sz="2800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Hat ein Spieler einen Siebener-Drilling, so gewinnt er sofort im Verhältnis 3:2 (also das 1,5-fache des Einsatzes) und das Spiel ist beendet. </a:t>
            </a:r>
            <a:br>
              <a:rPr lang="de-DE" sz="2800"/>
            </a:br>
            <a:endParaRPr lang="de-DE" sz="2800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Ein "Black Jack" ist eine Kartenhand mit nur 2 Karten, die bereits 21 ergeben. Sie zählt mehr als andere Kartenhände, die 21 ergeben und gewinnt gegenüber diesen. Gewinnt der Spieler mit einem "Black Jack", so tut er dies im Verhältnis 3:2.</a:t>
            </a:r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/>
              <a:t>Einführung in die Software-Entwicklung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3556CA0D-D0C9-405E-B1E3-1E5A20AF49FE}" type="slidenum">
              <a:rPr lang="de-DE"/>
              <a:pPr/>
              <a:t>15</a:t>
            </a:fld>
            <a:endParaRPr lang="de-DE"/>
          </a:p>
        </p:txBody>
      </p:sp>
      <p:sp>
        <p:nvSpPr>
          <p:cNvPr id="17409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5280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4000">
                <a:solidFill>
                  <a:srgbClr val="FFFFFF"/>
                </a:solidFill>
              </a:rPr>
              <a:t>Übung 3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4825" y="1619250"/>
            <a:ext cx="9070975" cy="6045200"/>
          </a:xfrm>
          <a:prstGeom prst="rect">
            <a:avLst/>
          </a:prstGeom>
          <a:noFill/>
          <a:ln/>
        </p:spPr>
        <p:txBody>
          <a:bodyPr lIns="0" tIns="24695" rIns="0" bIns="0"/>
          <a:lstStyle/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Ergänzen Sie das Black-Jack-Spiel derart, dass nach einer Runde das Spiel nicht zwangsläufig beendet ist, sondern der Anwender gefragt wird, ob er noch eine Runde spielen möchte.</a:t>
            </a:r>
            <a:br>
              <a:rPr lang="de-DE" sz="2800"/>
            </a:br>
            <a:endParaRPr lang="de-DE" sz="2800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Der Spieler soll nun beim Programmstart ein Budget von 5000 Euro haben und vor jedem Spiel einen Teilbetrag (Limit 1000 Euro) setzen dürfen.</a:t>
            </a:r>
            <a:br>
              <a:rPr lang="de-DE" sz="2800"/>
            </a:br>
            <a:r>
              <a:rPr lang="de-DE" sz="2800"/>
              <a:t> </a:t>
            </a:r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Setzen Sie zuerst eine einfache Gewinnausschüttung um. Ergänzen Sie dann die speziellen Ausschüttungsregeln für "Siebener-Drilling" und </a:t>
            </a:r>
            <a:br>
              <a:rPr lang="de-DE" sz="2800"/>
            </a:br>
            <a:r>
              <a:rPr lang="de-DE" sz="2800"/>
              <a:t>"Black Jack".</a:t>
            </a:r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/>
              <a:t>Einführung in die Software-Entwicklung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4C2EF5F0-B44B-4218-89EC-342159894564}" type="slidenum">
              <a:rPr lang="de-DE"/>
              <a:pPr/>
              <a:t>16</a:t>
            </a:fld>
            <a:endParaRPr lang="de-DE"/>
          </a:p>
        </p:txBody>
      </p:sp>
      <p:sp>
        <p:nvSpPr>
          <p:cNvPr id="18433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5280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4000">
                <a:solidFill>
                  <a:srgbClr val="FFFFFF"/>
                </a:solidFill>
              </a:rPr>
              <a:t>Erweiterte Regeln II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4825" y="1619250"/>
            <a:ext cx="9070975" cy="5256213"/>
          </a:xfrm>
          <a:prstGeom prst="rect">
            <a:avLst/>
          </a:prstGeom>
          <a:noFill/>
          <a:ln/>
        </p:spPr>
        <p:txBody>
          <a:bodyPr lIns="0" tIns="24695" rIns="0" bIns="0"/>
          <a:lstStyle/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double-Regel: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800"/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Nachdem die ersten beiden Karten des Spielers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aufgedeckt worden sind (die erste Karte des Gebers ist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auch schon bekannt), hat der Spieler die Möglichkeit,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seinen Einsatz zu verdoppeln (double).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800"/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Wählt er diese Option, so bedeutet dies aber auch, 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dass er danach exakt eine Karte bekommt. Er kann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darauf weder verzichten noch eine weitere fordern.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800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/>
              <a:t>Einführung in die Software-Entwicklung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D17AD528-732C-4DA9-8A2A-5CE114456BE5}" type="slidenum">
              <a:rPr lang="de-DE"/>
              <a:pPr/>
              <a:t>17</a:t>
            </a:fld>
            <a:endParaRPr lang="de-DE"/>
          </a:p>
        </p:txBody>
      </p:sp>
      <p:sp>
        <p:nvSpPr>
          <p:cNvPr id="19457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5280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4000">
                <a:solidFill>
                  <a:srgbClr val="FFFFFF"/>
                </a:solidFill>
              </a:rPr>
              <a:t>Erweiterte Regeln III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4825" y="1619250"/>
            <a:ext cx="9070975" cy="5165725"/>
          </a:xfrm>
          <a:prstGeom prst="rect">
            <a:avLst/>
          </a:prstGeom>
          <a:noFill/>
          <a:ln/>
        </p:spPr>
        <p:txBody>
          <a:bodyPr lIns="0" tIns="22932" rIns="0" bIns="0"/>
          <a:lstStyle/>
          <a:p>
            <a:pPr marL="0" indent="0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600"/>
              <a:t>insurance-Regel:</a:t>
            </a:r>
          </a:p>
          <a:p>
            <a:pPr marL="0" indent="0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600"/>
          </a:p>
          <a:p>
            <a:pPr marL="0" indent="0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600"/>
              <a:t>Hat der Geber als erste Karte ein Ass, kann der Spieler sich</a:t>
            </a:r>
          </a:p>
          <a:p>
            <a:pPr marL="0" indent="0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600"/>
              <a:t>gegen einen Black Jack des Gebers "versichern". Der Spieler</a:t>
            </a:r>
          </a:p>
          <a:p>
            <a:pPr marL="0" indent="0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600"/>
              <a:t>kann dann mit einer sog. Versicherungsprämie (beliebiger</a:t>
            </a:r>
          </a:p>
          <a:p>
            <a:pPr marL="0" indent="0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600"/>
              <a:t>Betrag &lt;= Limits) eine Nebenwette darauf abschliessen, </a:t>
            </a:r>
          </a:p>
          <a:p>
            <a:pPr marL="0" indent="0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600"/>
              <a:t>dass der Geber einen Black Jack erhalten wird. </a:t>
            </a:r>
          </a:p>
          <a:p>
            <a:pPr marL="0" indent="0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600"/>
          </a:p>
          <a:p>
            <a:pPr marL="0" indent="0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600"/>
              <a:t>Erhält der Geber tatsächlich einen Black Jack, so gewinnt </a:t>
            </a:r>
          </a:p>
          <a:p>
            <a:pPr marL="0" indent="0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600"/>
              <a:t>der Spieler die Nebenwette 2:1. Erhält der Geber keinen</a:t>
            </a:r>
          </a:p>
          <a:p>
            <a:pPr marL="0" indent="0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600"/>
              <a:t>Black Jack, so wird die Versicherungsprämie einbehalten.</a:t>
            </a:r>
          </a:p>
          <a:p>
            <a:pPr marL="0" indent="0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600"/>
          </a:p>
          <a:p>
            <a:pPr marL="0" indent="0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600"/>
              <a:t>Diese Versicherung hat keinen Einfluß auf Gewinn oder</a:t>
            </a:r>
          </a:p>
          <a:p>
            <a:pPr marL="0" indent="0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600"/>
              <a:t>Verlust im übrigen Spiel.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/>
              <a:t>Einführung in die Software-Entwicklung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C1059B50-7AF3-4666-BF7C-5F58A8C3CF8C}" type="slidenum">
              <a:rPr lang="de-DE"/>
              <a:pPr/>
              <a:t>18</a:t>
            </a:fld>
            <a:endParaRPr lang="de-DE"/>
          </a:p>
        </p:txBody>
      </p:sp>
      <p:sp>
        <p:nvSpPr>
          <p:cNvPr id="20481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5280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4000">
                <a:solidFill>
                  <a:srgbClr val="FFFFFF"/>
                </a:solidFill>
              </a:rPr>
              <a:t>Übung 4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4825" y="1619250"/>
            <a:ext cx="9070975" cy="4989513"/>
          </a:xfrm>
          <a:prstGeom prst="rect">
            <a:avLst/>
          </a:prstGeom>
          <a:noFill/>
          <a:ln/>
        </p:spPr>
        <p:txBody>
          <a:bodyPr lIns="0" tIns="24695" rIns="0" bIns="0"/>
          <a:lstStyle/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Setzen Sie die double-Regel um.</a:t>
            </a:r>
            <a:br>
              <a:rPr lang="de-DE" sz="2800"/>
            </a:br>
            <a:endParaRPr lang="de-DE" sz="2800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Setzen Sie die insurance-Regel um.</a:t>
            </a:r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/>
              <a:t>Einführung in die Software-Entwicklung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815B0D5D-0595-4BE2-8BCA-67E70902261E}" type="slidenum">
              <a:rPr lang="de-DE"/>
              <a:pPr/>
              <a:t>2</a:t>
            </a:fld>
            <a:endParaRPr lang="de-DE"/>
          </a:p>
        </p:txBody>
      </p:sp>
      <p:sp>
        <p:nvSpPr>
          <p:cNvPr id="4097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5280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4000">
                <a:solidFill>
                  <a:srgbClr val="FFFFFF"/>
                </a:solidFill>
              </a:rPr>
              <a:t>Übungen zu Kapitel 5 bis 8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4825" y="1619250"/>
            <a:ext cx="9070975" cy="4989513"/>
          </a:xfrm>
          <a:prstGeom prst="rect">
            <a:avLst/>
          </a:prstGeom>
          <a:noFill/>
          <a:ln/>
        </p:spPr>
        <p:txBody>
          <a:bodyPr lIns="0" tIns="28224" rIns="0" bIns="0" anchor="ctr" anchorCtr="1"/>
          <a:lstStyle/>
          <a:p>
            <a:pPr marL="0" indent="0" algn="ctr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/>
              <a:t>Ggf. bisherige Übungen nachholen</a:t>
            </a:r>
          </a:p>
          <a:p>
            <a:pPr marL="0" indent="0" algn="ctr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  <a:p>
            <a:pPr marL="0" indent="0" algn="ctr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/>
              <a:t>Übungsblock "Black Jack"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/>
              <a:t>Einführung in die Software-Entwicklung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17789594-B71B-4645-A1E7-0183587EFDA5}" type="slidenum">
              <a:rPr lang="de-DE"/>
              <a:pPr/>
              <a:t>3</a:t>
            </a:fld>
            <a:endParaRPr lang="de-DE"/>
          </a:p>
        </p:txBody>
      </p:sp>
      <p:sp>
        <p:nvSpPr>
          <p:cNvPr id="5121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5280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4000">
                <a:solidFill>
                  <a:srgbClr val="FFFFFF"/>
                </a:solidFill>
              </a:rPr>
              <a:t>Übungsziel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4825" y="1619250"/>
            <a:ext cx="9070975" cy="4989513"/>
          </a:xfrm>
          <a:prstGeom prst="rect">
            <a:avLst/>
          </a:prstGeom>
          <a:noFill/>
          <a:ln/>
        </p:spPr>
        <p:txBody>
          <a:bodyPr lIns="0" tIns="28224" rIns="0" bIns="0"/>
          <a:lstStyle/>
          <a:p>
            <a:pPr marL="0" indent="0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/>
              <a:t>Ziel ist es, das Spiel "Black Jack" umzusetzen.</a:t>
            </a:r>
          </a:p>
          <a:p>
            <a:pPr marL="0" indent="0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  <a:p>
            <a:pPr marL="0" indent="0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/>
              <a:t>Zuerst soll nur ein sehr einfacher Regelsatz</a:t>
            </a:r>
          </a:p>
          <a:p>
            <a:pPr marL="0" indent="0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/>
              <a:t>realisiert werden, der dann immer mehr den</a:t>
            </a:r>
          </a:p>
          <a:p>
            <a:pPr marL="0" indent="0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/>
              <a:t>Casino-Regeln angepasst wird.</a:t>
            </a:r>
          </a:p>
          <a:p>
            <a:pPr marL="0" indent="0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  <a:p>
            <a:pPr marL="0" indent="0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/>
              <a:t>Einführung in die Software-Entwicklung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C2EB5823-BCA0-49E4-B832-FFB96FE3FE46}" type="slidenum">
              <a:rPr lang="de-DE"/>
              <a:pPr/>
              <a:t>4</a:t>
            </a:fld>
            <a:endParaRPr lang="de-DE"/>
          </a:p>
        </p:txBody>
      </p:sp>
      <p:sp>
        <p:nvSpPr>
          <p:cNvPr id="6145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5280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4000">
                <a:solidFill>
                  <a:srgbClr val="FFFFFF"/>
                </a:solidFill>
              </a:rPr>
              <a:t>Einfache Regeln (1)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4825" y="1619250"/>
            <a:ext cx="9070975" cy="5651500"/>
          </a:xfrm>
          <a:prstGeom prst="rect">
            <a:avLst/>
          </a:prstGeom>
          <a:noFill/>
          <a:ln/>
        </p:spPr>
        <p:txBody>
          <a:bodyPr lIns="0" tIns="24695" rIns="0" bIns="0"/>
          <a:lstStyle/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Das Spiel besteht aus nur einem Spieler (Anwender) und dem Kartengeber (Computer).</a:t>
            </a:r>
            <a:br>
              <a:rPr lang="de-DE" sz="2800"/>
            </a:br>
            <a:endParaRPr lang="de-DE" sz="2800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Gespielt wird mit einem 52-Karten-Blatt (in Casinos häufig auch mit 6x52 Karten).</a:t>
            </a:r>
            <a:br>
              <a:rPr lang="de-DE" sz="2800"/>
            </a:br>
            <a:r>
              <a:rPr lang="de-DE" sz="2800"/>
              <a:t> </a:t>
            </a:r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Der Kartengeber gibt dem Spieler zwei offene Karten und sich selbst eine offene Karte.</a:t>
            </a:r>
            <a:br>
              <a:rPr lang="de-DE" sz="2800"/>
            </a:br>
            <a:endParaRPr lang="de-DE" sz="2800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Dann kann der Spieler entscheiden, ob er eine weitere Karte erhalten möchte (sog. </a:t>
            </a:r>
            <a:r>
              <a:rPr lang="de-DE" sz="2800" i="1"/>
              <a:t>hit</a:t>
            </a:r>
            <a:r>
              <a:rPr lang="de-DE" sz="2800"/>
              <a:t>) oder lieber keine weiteren Karten erhalten möchte (sog. </a:t>
            </a:r>
            <a:r>
              <a:rPr lang="de-DE" sz="2800" i="1"/>
              <a:t>stay</a:t>
            </a:r>
            <a:r>
              <a:rPr lang="de-DE" sz="2800"/>
              <a:t>).</a:t>
            </a:r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/>
              <a:t>Einführung in die Software-Entwicklung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BEB2635-FF89-430E-8356-EE1E3BE7030B}" type="slidenum">
              <a:rPr lang="de-DE"/>
              <a:pPr/>
              <a:t>5</a:t>
            </a:fld>
            <a:endParaRPr lang="de-DE"/>
          </a:p>
        </p:txBody>
      </p:sp>
      <p:sp>
        <p:nvSpPr>
          <p:cNvPr id="7169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5280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4000">
                <a:solidFill>
                  <a:srgbClr val="FFFFFF"/>
                </a:solidFill>
              </a:rPr>
              <a:t>Einfache Regeln (2)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4825" y="1619250"/>
            <a:ext cx="9070975" cy="5256213"/>
          </a:xfrm>
          <a:prstGeom prst="rect">
            <a:avLst/>
          </a:prstGeom>
          <a:noFill/>
          <a:ln/>
        </p:spPr>
        <p:txBody>
          <a:bodyPr lIns="0" tIns="24695" rIns="0" bIns="0"/>
          <a:lstStyle/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Ziel ist es, so dicht wie möglich an 21 Punkte heranzukommen, diese aber nicht zu übertreffen</a:t>
            </a:r>
            <a:br>
              <a:rPr lang="de-DE" sz="2800"/>
            </a:br>
            <a:r>
              <a:rPr lang="de-DE" sz="2800"/>
              <a:t>(sog. </a:t>
            </a:r>
            <a:r>
              <a:rPr lang="de-DE" sz="2800" i="1"/>
              <a:t>bust</a:t>
            </a:r>
            <a:r>
              <a:rPr lang="de-DE" sz="2800"/>
              <a:t>), was zum sofortigen Verlieren der Runde führt.</a:t>
            </a:r>
            <a:br>
              <a:rPr lang="de-DE" sz="2800"/>
            </a:br>
            <a:endParaRPr lang="de-DE" sz="2800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Dabei zählen die Karten wie folgt:</a:t>
            </a:r>
            <a:br>
              <a:rPr lang="de-DE" sz="2800"/>
            </a:br>
            <a:r>
              <a:rPr lang="de-DE" sz="2800"/>
              <a:t/>
            </a:r>
            <a:br>
              <a:rPr lang="de-DE" sz="2800"/>
            </a:br>
            <a:r>
              <a:rPr lang="de-DE" sz="2800"/>
              <a:t>2 bis 10:	2 bis 10 Punkte</a:t>
            </a:r>
            <a:br>
              <a:rPr lang="de-DE" sz="2800"/>
            </a:br>
            <a:r>
              <a:rPr lang="de-DE" sz="2800"/>
              <a:t>Bildkarte:	10 Punkte</a:t>
            </a:r>
            <a:br>
              <a:rPr lang="de-DE" sz="2800"/>
            </a:br>
            <a:r>
              <a:rPr lang="de-DE" sz="2800"/>
              <a:t>Ass:        	nach Belieben 1 Punkt oder 11 Punkte</a:t>
            </a:r>
            <a:br>
              <a:rPr lang="de-DE" sz="2800"/>
            </a:br>
            <a:endParaRPr lang="de-DE" sz="2800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/>
              <a:t>Einführung in die Software-Entwicklung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94468CE-0A4B-4A59-9491-2A167740DCD7}" type="slidenum">
              <a:rPr lang="de-DE"/>
              <a:pPr/>
              <a:t>6</a:t>
            </a:fld>
            <a:endParaRPr lang="de-DE"/>
          </a:p>
        </p:txBody>
      </p:sp>
      <p:sp>
        <p:nvSpPr>
          <p:cNvPr id="8193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5280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4000">
                <a:solidFill>
                  <a:srgbClr val="FFFFFF"/>
                </a:solidFill>
              </a:rPr>
              <a:t>Einfache Regeln (3)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4825" y="1619250"/>
            <a:ext cx="9070975" cy="4989513"/>
          </a:xfrm>
          <a:prstGeom prst="rect">
            <a:avLst/>
          </a:prstGeom>
          <a:noFill/>
          <a:ln/>
        </p:spPr>
        <p:txBody>
          <a:bodyPr lIns="0" tIns="24695" rIns="0" bIns="0"/>
          <a:lstStyle/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Will der Spieler keine weitere Karte, so ist der Kartengeber an der Reihe: Er zieht solange Karten, wie er 16 oder weniger Punkte hat, sobald er 17 oder mehr Punkte hat, hört er auf.</a:t>
            </a:r>
            <a:br>
              <a:rPr lang="de-DE" sz="2800"/>
            </a:br>
            <a:endParaRPr lang="de-DE" sz="2800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Der Geber muss jedes Ass mit 11 Punkten zählen, es sei denn, er würde bei über 21 Punkten landen.</a:t>
            </a:r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/>
              <a:t>Einführung in die Software-Entwicklung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0C146E8-2CE1-4790-85DD-9DE2B79C118C}" type="slidenum">
              <a:rPr lang="de-DE"/>
              <a:pPr/>
              <a:t>7</a:t>
            </a:fld>
            <a:endParaRPr lang="de-DE"/>
          </a:p>
        </p:txBody>
      </p:sp>
      <p:sp>
        <p:nvSpPr>
          <p:cNvPr id="9217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5280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4000">
                <a:solidFill>
                  <a:srgbClr val="FFFFFF"/>
                </a:solidFill>
              </a:rPr>
              <a:t>Einfache Regeln (4)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4825" y="1619250"/>
            <a:ext cx="9070975" cy="5651500"/>
          </a:xfrm>
          <a:prstGeom prst="rect">
            <a:avLst/>
          </a:prstGeom>
          <a:noFill/>
          <a:ln/>
        </p:spPr>
        <p:txBody>
          <a:bodyPr lIns="0" tIns="24695" rIns="0" bIns="0"/>
          <a:lstStyle/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Beendigung des Spiels: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800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Der Spieler zieht zu viele Karten und hat über</a:t>
            </a:r>
            <a:br>
              <a:rPr lang="de-DE" sz="2800"/>
            </a:br>
            <a:r>
              <a:rPr lang="de-DE" sz="2800"/>
              <a:t>21 Punkte (Geber gewinnt).</a:t>
            </a:r>
            <a:br>
              <a:rPr lang="de-DE" sz="2800"/>
            </a:br>
            <a:endParaRPr lang="de-DE" sz="2800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Der Geber zieht zu viele Karten und hat über</a:t>
            </a:r>
            <a:br>
              <a:rPr lang="de-DE" sz="2800"/>
            </a:br>
            <a:r>
              <a:rPr lang="de-DE" sz="2800"/>
              <a:t>21 Punkte (Spieler gewinnt).</a:t>
            </a:r>
            <a:br>
              <a:rPr lang="de-DE" sz="2800"/>
            </a:br>
            <a:r>
              <a:rPr lang="de-DE" sz="2800"/>
              <a:t> </a:t>
            </a:r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Der Spieler hat 21 oder weniger Punkte, und der</a:t>
            </a:r>
            <a:br>
              <a:rPr lang="de-DE" sz="2800"/>
            </a:br>
            <a:r>
              <a:rPr lang="de-DE" sz="2800"/>
              <a:t>Geber hat zwischen 17 und 21 Punkten – es</a:t>
            </a:r>
            <a:br>
              <a:rPr lang="de-DE" sz="2800"/>
            </a:br>
            <a:r>
              <a:rPr lang="de-DE" sz="2800"/>
              <a:t>gewinnt derjenige, der mehr Punkte hat. Bei gleich vielen Punkten endet das Spiel unentschieden.</a:t>
            </a:r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/>
              <a:t>Einführung in die Software-Entwicklung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5C58BCF-F5C3-4211-85E7-325BEECD13A8}" type="slidenum">
              <a:rPr lang="de-DE"/>
              <a:pPr/>
              <a:t>8</a:t>
            </a:fld>
            <a:endParaRPr lang="de-DE"/>
          </a:p>
        </p:txBody>
      </p:sp>
      <p:sp>
        <p:nvSpPr>
          <p:cNvPr id="10241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5280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4000">
                <a:solidFill>
                  <a:srgbClr val="FFFFFF"/>
                </a:solidFill>
              </a:rPr>
              <a:t>Übung 1 (1)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4825" y="1619250"/>
            <a:ext cx="9070975" cy="4989513"/>
          </a:xfrm>
          <a:prstGeom prst="rect">
            <a:avLst/>
          </a:prstGeom>
          <a:noFill/>
          <a:ln/>
        </p:spPr>
        <p:txBody>
          <a:bodyPr lIns="0" tIns="24695" rIns="0" bIns="0"/>
          <a:lstStyle/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Schreiben Sie eine Klasse </a:t>
            </a:r>
            <a:r>
              <a:rPr lang="de-DE" sz="2800">
                <a:latin typeface="Courier New" pitchFamily="49" charset="0"/>
              </a:rPr>
              <a:t>Spielkarte</a:t>
            </a:r>
            <a:r>
              <a:rPr lang="de-DE" sz="2800"/>
              <a:t>, welche die Farbe (Pik, Kreuz, Herz, Karo) und den Kartenwert (Zwei, ..., Zehn, Bube, Dame, König, Ass) kennt.</a:t>
            </a:r>
            <a:br>
              <a:rPr lang="de-DE" sz="2800"/>
            </a:br>
            <a:endParaRPr lang="de-DE" sz="2800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Eine Spielkarte sollte sich nach der Erzeugung nicht mehr verändern.</a:t>
            </a:r>
            <a:br>
              <a:rPr lang="de-DE" sz="2800"/>
            </a:br>
            <a:r>
              <a:rPr lang="de-DE" sz="2800"/>
              <a:t> </a:t>
            </a:r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800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/>
              <a:t>Einführung in die Software-Entwicklung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833C8E71-0F02-4013-A3D8-04A67A263BFF}" type="slidenum">
              <a:rPr lang="de-DE"/>
              <a:pPr/>
              <a:t>9</a:t>
            </a:fld>
            <a:endParaRPr lang="de-DE"/>
          </a:p>
        </p:txBody>
      </p:sp>
      <p:sp>
        <p:nvSpPr>
          <p:cNvPr id="11265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5280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4000">
                <a:solidFill>
                  <a:srgbClr val="FFFFFF"/>
                </a:solidFill>
              </a:rPr>
              <a:t>Übung 1 (2)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4825" y="1619250"/>
            <a:ext cx="9070975" cy="4989513"/>
          </a:xfrm>
          <a:prstGeom prst="rect">
            <a:avLst/>
          </a:prstGeom>
          <a:noFill/>
          <a:ln/>
        </p:spPr>
        <p:txBody>
          <a:bodyPr lIns="0" tIns="24695" rIns="0" bIns="0"/>
          <a:lstStyle/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Schreiben Sie eine Klasse </a:t>
            </a:r>
            <a:r>
              <a:rPr lang="de-DE" sz="2800">
                <a:latin typeface="Courier New" pitchFamily="49" charset="0"/>
              </a:rPr>
              <a:t>Kartenstapel</a:t>
            </a:r>
            <a:r>
              <a:rPr lang="de-DE" sz="2800"/>
              <a:t>, welche</a:t>
            </a:r>
            <a:br>
              <a:rPr lang="de-DE" sz="2800"/>
            </a:br>
            <a:r>
              <a:rPr lang="de-DE" sz="2800"/>
              <a:t>alle 52 Spielkarten enthält. Objekte der Klasse sollen Auskunft darüber geben können, wie viele Karten noch auf dem Stapel sind, und man soll sich die oberste Karte geben lassen können.</a:t>
            </a:r>
            <a:br>
              <a:rPr lang="de-DE" sz="2800"/>
            </a:br>
            <a:endParaRPr lang="de-DE" sz="2800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Bei der Erzeugung eines Kartenstapels sollen die Karten gemischt werden.</a:t>
            </a:r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-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-Design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ea typeface="Microsoft YaHei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ea typeface="Microsoft YaHei" charset="-122"/>
          </a:defRPr>
        </a:defPPr>
      </a:lstStyle>
    </a:lnDef>
  </a:objectDefaults>
  <a:extraClrSchemeLst>
    <a:extraClrScheme>
      <a:clrScheme name="Larissa-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-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NAK01</Template>
  <TotalTime>0</TotalTime>
  <Words>656</Words>
  <Application>Microsoft Office PowerPoint</Application>
  <PresentationFormat>Benutzerdefiniert</PresentationFormat>
  <Paragraphs>148</Paragraphs>
  <Slides>18</Slides>
  <Notes>18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6" baseType="lpstr">
      <vt:lpstr>Times New Roman</vt:lpstr>
      <vt:lpstr>Arial</vt:lpstr>
      <vt:lpstr>Microsoft YaHei</vt:lpstr>
      <vt:lpstr>Lucida Sans Unicode</vt:lpstr>
      <vt:lpstr>Wingdings</vt:lpstr>
      <vt:lpstr>Courier New</vt:lpstr>
      <vt:lpstr>StarSymbol</vt:lpstr>
      <vt:lpstr>Larissa-Design</vt:lpstr>
      <vt:lpstr> </vt:lpstr>
      <vt:lpstr>Übungen zu Kapitel 5 bis 8</vt:lpstr>
      <vt:lpstr>Übungsziel</vt:lpstr>
      <vt:lpstr>Einfache Regeln (1)</vt:lpstr>
      <vt:lpstr>Einfache Regeln (2)</vt:lpstr>
      <vt:lpstr>Einfache Regeln (3)</vt:lpstr>
      <vt:lpstr>Einfache Regeln (4)</vt:lpstr>
      <vt:lpstr>Übung 1 (1)</vt:lpstr>
      <vt:lpstr>Übung 1 (2)</vt:lpstr>
      <vt:lpstr>Übung 1 (3)</vt:lpstr>
      <vt:lpstr>Übung 1 (4)</vt:lpstr>
      <vt:lpstr>Übung 2 (1)</vt:lpstr>
      <vt:lpstr>Übung 2 (2)</vt:lpstr>
      <vt:lpstr>Erweiterte Regeln I</vt:lpstr>
      <vt:lpstr>Übung 3</vt:lpstr>
      <vt:lpstr>Erweiterte Regeln II</vt:lpstr>
      <vt:lpstr>Erweiterte Regeln III</vt:lpstr>
      <vt:lpstr>Übung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NAK01</dc:title>
  <dc:creator>Kimminich, Bjoern / Kuehne + Nagel / Ham GI-PK</dc:creator>
  <cp:lastModifiedBy>bjoern.kimminich</cp:lastModifiedBy>
  <cp:revision>209</cp:revision>
  <cp:lastPrinted>2011-10-12T19:45:03Z</cp:lastPrinted>
  <dcterms:created xsi:type="dcterms:W3CDTF">2011-10-12T19:23:47Z</dcterms:created>
  <dcterms:modified xsi:type="dcterms:W3CDTF">2015-10-29T16:46:48Z</dcterms:modified>
</cp:coreProperties>
</file>