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0080625" cy="75596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94660"/>
  </p:normalViewPr>
  <p:slideViewPr>
    <p:cSldViewPr>
      <p:cViewPr varScale="1">
        <p:scale>
          <a:sx n="99" d="100"/>
          <a:sy n="99" d="100"/>
        </p:scale>
        <p:origin x="1626" y="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de-DE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fld id="{13F192C0-32C8-413B-A838-B256B09F41B2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54552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D46B492-120A-4D50-A2AA-9F5BB5D11476}" type="slidenum">
              <a:rPr lang="de-DE"/>
              <a:pPr/>
              <a:t>1</a:t>
            </a:fld>
            <a:endParaRPr lang="de-DE"/>
          </a:p>
        </p:txBody>
      </p:sp>
      <p:sp>
        <p:nvSpPr>
          <p:cNvPr id="358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297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DBDF0F2-A3DD-40C6-92C7-ADEC5D651942}" type="slidenum">
              <a:rPr lang="de-DE"/>
              <a:pPr/>
              <a:t>10</a:t>
            </a:fld>
            <a:endParaRPr lang="de-DE"/>
          </a:p>
        </p:txBody>
      </p:sp>
      <p:sp>
        <p:nvSpPr>
          <p:cNvPr id="450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76111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2209638-3C6E-4AFB-83A9-BA442E3697EC}" type="slidenum">
              <a:rPr lang="de-DE"/>
              <a:pPr/>
              <a:t>11</a:t>
            </a:fld>
            <a:endParaRPr lang="de-DE"/>
          </a:p>
        </p:txBody>
      </p:sp>
      <p:sp>
        <p:nvSpPr>
          <p:cNvPr id="460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09362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2A84290-934D-4F75-9027-BF321D729667}" type="slidenum">
              <a:rPr lang="de-DE"/>
              <a:pPr/>
              <a:t>12</a:t>
            </a:fld>
            <a:endParaRPr lang="de-DE"/>
          </a:p>
        </p:txBody>
      </p:sp>
      <p:sp>
        <p:nvSpPr>
          <p:cNvPr id="471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09319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826AAD9-4B2F-4CA7-9339-1F744B308B28}" type="slidenum">
              <a:rPr lang="de-DE"/>
              <a:pPr/>
              <a:t>13</a:t>
            </a:fld>
            <a:endParaRPr lang="de-DE"/>
          </a:p>
        </p:txBody>
      </p:sp>
      <p:sp>
        <p:nvSpPr>
          <p:cNvPr id="481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5379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F6C53AB-4319-45D0-8C48-0EF60947CD26}" type="slidenum">
              <a:rPr lang="de-DE"/>
              <a:pPr/>
              <a:t>14</a:t>
            </a:fld>
            <a:endParaRPr lang="de-DE"/>
          </a:p>
        </p:txBody>
      </p:sp>
      <p:sp>
        <p:nvSpPr>
          <p:cNvPr id="491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68284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7BBB3DE-149E-4B8A-8B65-01AE9C782B11}" type="slidenum">
              <a:rPr lang="de-DE"/>
              <a:pPr/>
              <a:t>15</a:t>
            </a:fld>
            <a:endParaRPr lang="de-DE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31373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6703013-BA6E-4DBC-8379-FA2F3139BBE7}" type="slidenum">
              <a:rPr lang="de-DE"/>
              <a:pPr/>
              <a:t>16</a:t>
            </a:fld>
            <a:endParaRPr lang="de-DE"/>
          </a:p>
        </p:txBody>
      </p:sp>
      <p:sp>
        <p:nvSpPr>
          <p:cNvPr id="512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40824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03D053A-8E07-4225-9F35-763111A4293C}" type="slidenum">
              <a:rPr lang="de-DE"/>
              <a:pPr/>
              <a:t>17</a:t>
            </a:fld>
            <a:endParaRPr lang="de-DE"/>
          </a:p>
        </p:txBody>
      </p:sp>
      <p:sp>
        <p:nvSpPr>
          <p:cNvPr id="522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18389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AB26E03-1EFF-4A49-8FD6-1DC33A384CF8}" type="slidenum">
              <a:rPr lang="de-DE"/>
              <a:pPr/>
              <a:t>18</a:t>
            </a:fld>
            <a:endParaRPr lang="de-DE"/>
          </a:p>
        </p:txBody>
      </p:sp>
      <p:sp>
        <p:nvSpPr>
          <p:cNvPr id="532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52118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F55571C-C7D2-4205-9DBD-14EC5320BF06}" type="slidenum">
              <a:rPr lang="de-DE"/>
              <a:pPr/>
              <a:t>19</a:t>
            </a:fld>
            <a:endParaRPr lang="de-DE"/>
          </a:p>
        </p:txBody>
      </p:sp>
      <p:sp>
        <p:nvSpPr>
          <p:cNvPr id="542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8012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935956E-5011-4117-A6CA-5598B58D1C56}" type="slidenum">
              <a:rPr lang="de-DE"/>
              <a:pPr/>
              <a:t>2</a:t>
            </a:fld>
            <a:endParaRPr lang="de-DE"/>
          </a:p>
        </p:txBody>
      </p:sp>
      <p:sp>
        <p:nvSpPr>
          <p:cNvPr id="368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13060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1F2BD1E-6DED-41BF-A327-D942A7CC9193}" type="slidenum">
              <a:rPr lang="de-DE"/>
              <a:pPr/>
              <a:t>20</a:t>
            </a:fld>
            <a:endParaRPr lang="de-DE"/>
          </a:p>
        </p:txBody>
      </p:sp>
      <p:sp>
        <p:nvSpPr>
          <p:cNvPr id="552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99752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D46A9F9-6C26-46E0-8C90-FE7322E4EAC2}" type="slidenum">
              <a:rPr lang="de-DE"/>
              <a:pPr/>
              <a:t>21</a:t>
            </a:fld>
            <a:endParaRPr lang="de-DE"/>
          </a:p>
        </p:txBody>
      </p:sp>
      <p:sp>
        <p:nvSpPr>
          <p:cNvPr id="563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50009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EDAE29A-EA96-46EC-B553-4E59C1E9027B}" type="slidenum">
              <a:rPr lang="de-DE"/>
              <a:pPr/>
              <a:t>22</a:t>
            </a:fld>
            <a:endParaRPr lang="de-DE"/>
          </a:p>
        </p:txBody>
      </p:sp>
      <p:sp>
        <p:nvSpPr>
          <p:cNvPr id="573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38259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37C79CE-022C-44F6-88DB-4B21E8E7C823}" type="slidenum">
              <a:rPr lang="de-DE"/>
              <a:pPr/>
              <a:t>23</a:t>
            </a:fld>
            <a:endParaRPr lang="de-DE"/>
          </a:p>
        </p:txBody>
      </p:sp>
      <p:sp>
        <p:nvSpPr>
          <p:cNvPr id="583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36898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54E4E00-9B33-44F8-8AC5-2873FD3E0698}" type="slidenum">
              <a:rPr lang="de-DE"/>
              <a:pPr/>
              <a:t>24</a:t>
            </a:fld>
            <a:endParaRPr lang="de-DE"/>
          </a:p>
        </p:txBody>
      </p:sp>
      <p:sp>
        <p:nvSpPr>
          <p:cNvPr id="593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3671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4877365-21FE-46D5-9FA4-AD17219E915C}" type="slidenum">
              <a:rPr lang="de-DE"/>
              <a:pPr/>
              <a:t>25</a:t>
            </a:fld>
            <a:endParaRPr lang="de-DE"/>
          </a:p>
        </p:txBody>
      </p:sp>
      <p:sp>
        <p:nvSpPr>
          <p:cNvPr id="604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91368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A04A06D-7786-4BB9-9E47-06C2C3BDB39B}" type="slidenum">
              <a:rPr lang="de-DE"/>
              <a:pPr/>
              <a:t>26</a:t>
            </a:fld>
            <a:endParaRPr lang="de-DE"/>
          </a:p>
        </p:txBody>
      </p:sp>
      <p:sp>
        <p:nvSpPr>
          <p:cNvPr id="614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34486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1E3DC3D-E5A3-4E16-8C5C-CAC27EFEA404}" type="slidenum">
              <a:rPr lang="de-DE"/>
              <a:pPr/>
              <a:t>27</a:t>
            </a:fld>
            <a:endParaRPr lang="de-DE"/>
          </a:p>
        </p:txBody>
      </p:sp>
      <p:sp>
        <p:nvSpPr>
          <p:cNvPr id="624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94706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2EFA3B7-E67E-4F11-BD92-6CFBA3543EA7}" type="slidenum">
              <a:rPr lang="de-DE"/>
              <a:pPr/>
              <a:t>28</a:t>
            </a:fld>
            <a:endParaRPr lang="de-DE"/>
          </a:p>
        </p:txBody>
      </p:sp>
      <p:sp>
        <p:nvSpPr>
          <p:cNvPr id="634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95540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F8B030C-B045-46CE-9A63-EC55260D8EF6}" type="slidenum">
              <a:rPr lang="de-DE"/>
              <a:pPr/>
              <a:t>29</a:t>
            </a:fld>
            <a:endParaRPr lang="de-DE"/>
          </a:p>
        </p:txBody>
      </p:sp>
      <p:sp>
        <p:nvSpPr>
          <p:cNvPr id="645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8071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00E396D-60ED-4D1F-AF08-7597DE475A15}" type="slidenum">
              <a:rPr lang="de-DE"/>
              <a:pPr/>
              <a:t>3</a:t>
            </a:fld>
            <a:endParaRPr lang="de-DE"/>
          </a:p>
        </p:txBody>
      </p:sp>
      <p:sp>
        <p:nvSpPr>
          <p:cNvPr id="378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039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4EE5E2F-40F2-4398-BBFB-0552AB5A6FCE}" type="slidenum">
              <a:rPr lang="de-DE"/>
              <a:pPr/>
              <a:t>30</a:t>
            </a:fld>
            <a:endParaRPr lang="de-DE"/>
          </a:p>
        </p:txBody>
      </p:sp>
      <p:sp>
        <p:nvSpPr>
          <p:cNvPr id="655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927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B40552A-DDC8-4095-A7AB-90A00B0E04B5}" type="slidenum">
              <a:rPr lang="de-DE"/>
              <a:pPr/>
              <a:t>31</a:t>
            </a:fld>
            <a:endParaRPr lang="de-DE"/>
          </a:p>
        </p:txBody>
      </p:sp>
      <p:sp>
        <p:nvSpPr>
          <p:cNvPr id="665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928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618D1E4-8578-4C05-82D0-499FB8ED35A1}" type="slidenum">
              <a:rPr lang="de-DE"/>
              <a:pPr/>
              <a:t>32</a:t>
            </a:fld>
            <a:endParaRPr lang="de-DE"/>
          </a:p>
        </p:txBody>
      </p:sp>
      <p:sp>
        <p:nvSpPr>
          <p:cNvPr id="675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7316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A59C6A-5388-4654-B770-992AB33DB06F}" type="slidenum">
              <a:rPr lang="de-DE"/>
              <a:pPr/>
              <a:t>4</a:t>
            </a:fld>
            <a:endParaRPr lang="de-DE"/>
          </a:p>
        </p:txBody>
      </p:sp>
      <p:sp>
        <p:nvSpPr>
          <p:cNvPr id="389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8491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8CFCF67-7AA5-4197-BF02-E9E302D3143B}" type="slidenum">
              <a:rPr lang="de-DE"/>
              <a:pPr/>
              <a:t>5</a:t>
            </a:fld>
            <a:endParaRPr lang="de-DE"/>
          </a:p>
        </p:txBody>
      </p:sp>
      <p:sp>
        <p:nvSpPr>
          <p:cNvPr id="399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2800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3AD268A-B889-4835-BB3B-13F15225D752}" type="slidenum">
              <a:rPr lang="de-DE"/>
              <a:pPr/>
              <a:t>6</a:t>
            </a:fld>
            <a:endParaRPr lang="de-DE"/>
          </a:p>
        </p:txBody>
      </p:sp>
      <p:sp>
        <p:nvSpPr>
          <p:cNvPr id="409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8689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B579DA5-4280-4C2E-ACA6-E2BB0C6C45B3}" type="slidenum">
              <a:rPr lang="de-DE"/>
              <a:pPr/>
              <a:t>7</a:t>
            </a:fld>
            <a:endParaRPr lang="de-DE"/>
          </a:p>
        </p:txBody>
      </p:sp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2367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1FD9DD2-5DE9-46E7-BAE1-BFA9224DC24B}" type="slidenum">
              <a:rPr lang="de-DE"/>
              <a:pPr/>
              <a:t>8</a:t>
            </a:fld>
            <a:endParaRPr lang="de-DE"/>
          </a:p>
        </p:txBody>
      </p:sp>
      <p:sp>
        <p:nvSpPr>
          <p:cNvPr id="430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08448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A90EA78-EC99-41D2-95EE-0A39749CD6C7}" type="slidenum">
              <a:rPr lang="de-DE"/>
              <a:pPr/>
              <a:t>9</a:t>
            </a:fld>
            <a:endParaRPr lang="de-DE"/>
          </a:p>
        </p:txBody>
      </p:sp>
      <p:sp>
        <p:nvSpPr>
          <p:cNvPr id="440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5042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B7F53DB-DAD5-4218-A49F-BEB5D84D69AD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277AC0B-2578-430A-8E19-CE3D4FE1812E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87BA5B9-8203-4DB1-9FFD-E69B9B3725CA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0"/>
          </p:nvPr>
        </p:nvSpPr>
        <p:spPr>
          <a:xfrm>
            <a:off x="50323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idx="11"/>
          </p:nvPr>
        </p:nvSpPr>
        <p:spPr>
          <a:xfrm>
            <a:off x="3448050" y="6886575"/>
            <a:ext cx="3194050" cy="519113"/>
          </a:xfr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2"/>
          </p:nvPr>
        </p:nvSpPr>
        <p:spPr>
          <a:xfrm>
            <a:off x="722788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fld id="{9AB8F1EB-6948-4EA3-BCCB-1B0371DEE816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0FF3C6B-4FA8-4C3E-A861-BC7AEED3D43F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FE5888A-5532-4CEF-A88D-7E060ECCC3EE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2087621-7403-4134-A08C-D99109064213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F1192BA-B3FE-4B4C-B59D-D7A418518F7D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42339C7-B687-4E76-934F-AF7B2A4E65B3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78EE928-7815-4619-947E-92423BD430D0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0A37602-F3A6-4389-8FEE-6CEA733020B7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427F093-2B8D-4D4A-8DC4-1BEF84AACDA6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Klicken Sie, um das Format des Titeltextes zu bearbeiten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Klicken Sie, um die Formate des Gliederungstextes zu bearbeiten</a:t>
            </a:r>
          </a:p>
          <a:p>
            <a:pPr lvl="1"/>
            <a:r>
              <a:rPr lang="en-GB" smtClean="0"/>
              <a:t>Zweite Gliederungsebene</a:t>
            </a:r>
          </a:p>
          <a:p>
            <a:pPr lvl="2"/>
            <a:r>
              <a:rPr lang="en-GB" smtClean="0"/>
              <a:t>Dritte Gliederungsebene</a:t>
            </a:r>
          </a:p>
          <a:p>
            <a:pPr lvl="3"/>
            <a:r>
              <a:rPr lang="en-GB" smtClean="0"/>
              <a:t>Vierte Gliederungsebene</a:t>
            </a:r>
          </a:p>
          <a:p>
            <a:pPr lvl="4"/>
            <a:r>
              <a:rPr lang="en-GB" smtClean="0"/>
              <a:t>Fünfte Gliederungsebene</a:t>
            </a:r>
          </a:p>
          <a:p>
            <a:pPr lvl="4"/>
            <a:r>
              <a:rPr lang="en-GB" smtClean="0"/>
              <a:t>Sechste Gliederungsebene</a:t>
            </a:r>
          </a:p>
          <a:p>
            <a:pPr lvl="4"/>
            <a:r>
              <a:rPr lang="en-GB" smtClean="0"/>
              <a:t>Siebente Gliederungsebene</a:t>
            </a:r>
          </a:p>
          <a:p>
            <a:pPr lvl="4"/>
            <a:r>
              <a:rPr lang="en-GB" smtClean="0"/>
              <a:t>Achte Gliederungsebene</a:t>
            </a:r>
          </a:p>
          <a:p>
            <a:pPr lvl="4"/>
            <a:r>
              <a:rPr lang="en-GB" smtClean="0"/>
              <a:t>Neunte Gliederungsebene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endParaRPr lang="de-DE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fld id="{5D6A7B1E-2B93-4D47-89EA-C34BAB1E3422}" type="slidenum">
              <a:rPr lang="de-DE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2pPr>
      <a:lvl3pPr marL="1143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3pPr>
      <a:lvl4pPr marL="1600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4pPr>
      <a:lvl5pPr marL="20574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9pPr>
    </p:titleStyle>
    <p:bodyStyle>
      <a:lvl1pPr marL="342900" indent="-342900" algn="l" defTabSz="449263" rtl="0" fontAlgn="base" hangingPunct="0">
        <a:lnSpc>
          <a:spcPct val="93000"/>
        </a:lnSpc>
        <a:spcBef>
          <a:spcPct val="0"/>
        </a:spcBef>
        <a:spcAft>
          <a:spcPts val="1413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ordakademie-einfuehrung-java/uebung_5_0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ordakademie-einfuehrung-java/uebung_5_1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ordakademie-einfuehrung-java/uebung_5_2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ordakademie-einfuehrung-java/uebung_5_0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/>
              <a:t>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/>
        </p:spPr>
        <p:txBody>
          <a:bodyPr lIns="0" tIns="28224" rIns="0" bIns="0" anchor="ctr"/>
          <a:lstStyle/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b="1"/>
              <a:t>W120</a:t>
            </a:r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b="1"/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b="1"/>
              <a:t>Einführung in die Software-Entwicklung</a:t>
            </a:r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/>
              <a:t>Kapitel 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6F18BE1-45F8-4221-815A-142C7C791576}" type="slidenum">
              <a:rPr lang="de-DE"/>
              <a:pPr/>
              <a:t>10</a:t>
            </a:fld>
            <a:endParaRPr lang="de-DE"/>
          </a:p>
        </p:txBody>
      </p:sp>
      <p:sp>
        <p:nvSpPr>
          <p:cNvPr id="12289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Programmieren mit Arrays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Arrays sind Listen gleichartiger Werte (d. h. von Werten gleichen Typs).</a:t>
            </a:r>
            <a:br>
              <a:rPr lang="de-DE" sz="2800"/>
            </a:b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Das Konzept:</a:t>
            </a:r>
            <a:br>
              <a:rPr lang="de-DE" sz="2800"/>
            </a:br>
            <a:r>
              <a:rPr lang="de-DE" sz="2800"/>
              <a:t/>
            </a:r>
            <a:br>
              <a:rPr lang="de-DE" sz="2800"/>
            </a:br>
            <a:r>
              <a:rPr lang="de-DE" sz="2800"/>
              <a:t>Sie können eine Liste von Werten desselben Typs </a:t>
            </a:r>
            <a:br>
              <a:rPr lang="de-DE" sz="2800"/>
            </a:br>
            <a:r>
              <a:rPr lang="de-DE" sz="2800"/>
              <a:t>(z. B. </a:t>
            </a:r>
            <a:r>
              <a:rPr lang="de-DE" sz="2800">
                <a:latin typeface="Courier New" pitchFamily="49" charset="0"/>
              </a:rPr>
              <a:t>int</a:t>
            </a:r>
            <a:r>
              <a:rPr lang="de-DE" sz="2800"/>
              <a:t>) unter einer einzigen Variablen verwalten.</a:t>
            </a:r>
            <a:br>
              <a:rPr lang="de-DE" sz="2800"/>
            </a:br>
            <a:r>
              <a:rPr lang="de-DE" sz="2800"/>
              <a:t/>
            </a:r>
            <a:br>
              <a:rPr lang="de-DE" sz="2800"/>
            </a:br>
            <a:r>
              <a:rPr lang="en-GB" sz="2800"/>
              <a:t>Auf die einzelnen Werte (also z. B. vom Typ </a:t>
            </a:r>
            <a:r>
              <a:rPr lang="en-GB" sz="2800">
                <a:latin typeface="Courier New" pitchFamily="49" charset="0"/>
              </a:rPr>
              <a:t>int</a:t>
            </a:r>
            <a:r>
              <a:rPr lang="en-GB" sz="2800"/>
              <a:t>) </a:t>
            </a:r>
            <a:br>
              <a:rPr lang="en-GB" sz="2800"/>
            </a:br>
            <a:r>
              <a:rPr lang="en-GB" sz="2800"/>
              <a:t>können Sie mit einem Index zugreifen.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71291BD-6D43-4E58-908A-F95069BD3323}" type="slidenum">
              <a:rPr lang="de-DE"/>
              <a:pPr/>
              <a:t>11</a:t>
            </a:fld>
            <a:endParaRPr lang="de-DE"/>
          </a:p>
        </p:txBody>
      </p:sp>
      <p:sp>
        <p:nvSpPr>
          <p:cNvPr id="13313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Arrays (1)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Zur Verwaltung dieser Listen - also Arrays - gibt es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Befehle wie zum Beispiel: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"Definiere eine Variable für eine Liste mit </a:t>
            </a:r>
            <a:r>
              <a:rPr lang="de-DE" sz="2800">
                <a:latin typeface="Courier New" pitchFamily="49" charset="0"/>
              </a:rPr>
              <a:t>int</a:t>
            </a:r>
            <a:r>
              <a:rPr lang="de-DE" sz="2800"/>
              <a:t>-Werten."</a:t>
            </a:r>
            <a:br>
              <a:rPr lang="de-DE" sz="2800"/>
            </a:br>
            <a:r>
              <a:rPr lang="de-DE" sz="2800"/>
              <a:t> 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"Erzeuge eine neue Liste mit Platz für 100 </a:t>
            </a:r>
            <a:r>
              <a:rPr lang="de-DE" sz="2800">
                <a:latin typeface="Courier New" pitchFamily="49" charset="0"/>
              </a:rPr>
              <a:t>int</a:t>
            </a:r>
            <a:r>
              <a:rPr lang="de-DE" sz="2800"/>
              <a:t>-Werte."</a:t>
            </a:r>
            <a:br>
              <a:rPr lang="de-DE" sz="2800"/>
            </a:b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"Lies den 5. </a:t>
            </a:r>
            <a:r>
              <a:rPr lang="de-DE" sz="2800">
                <a:latin typeface="Courier New" pitchFamily="49" charset="0"/>
              </a:rPr>
              <a:t>int</a:t>
            </a:r>
            <a:r>
              <a:rPr lang="de-DE" sz="2800"/>
              <a:t>-Wert von der Liste."</a:t>
            </a:r>
            <a:br>
              <a:rPr lang="de-DE" sz="2800"/>
            </a:b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"Setze an die 7. Position einen bestimmten </a:t>
            </a:r>
            <a:r>
              <a:rPr lang="de-DE" sz="2800">
                <a:latin typeface="Courier New" pitchFamily="49" charset="0"/>
              </a:rPr>
              <a:t>int</a:t>
            </a:r>
            <a:r>
              <a:rPr lang="de-DE" sz="2800"/>
              <a:t>-Wert."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6C45A75-6FC3-4BB3-8CF7-91CA2C5958EC}" type="slidenum">
              <a:rPr lang="de-DE"/>
              <a:pPr/>
              <a:t>12</a:t>
            </a:fld>
            <a:endParaRPr lang="de-DE"/>
          </a:p>
        </p:txBody>
      </p:sp>
      <p:sp>
        <p:nvSpPr>
          <p:cNvPr id="14337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Arrays (2)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5416550"/>
          </a:xfrm>
          <a:prstGeom prst="rect">
            <a:avLst/>
          </a:prstGeom>
          <a:noFill/>
          <a:ln/>
        </p:spPr>
        <p:txBody>
          <a:bodyPr lIns="0" tIns="22932" rIns="0" bIns="0"/>
          <a:lstStyle/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/>
              <a:t>Betrachten wir die Aussage 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/>
              <a:t>"Definiere eine Variable für eine Liste mit </a:t>
            </a:r>
            <a:r>
              <a:rPr lang="de-DE" sz="2600">
                <a:latin typeface="Courier New" pitchFamily="49" charset="0"/>
              </a:rPr>
              <a:t>int</a:t>
            </a:r>
            <a:r>
              <a:rPr lang="de-DE" sz="2600"/>
              <a:t>-Werten."</a:t>
            </a:r>
            <a:br>
              <a:rPr lang="de-DE" sz="2600"/>
            </a:br>
            <a:endParaRPr lang="de-DE" sz="2600"/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/>
              <a:t>Die Definition einer Variablen zur Aufnahme eines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>
                <a:latin typeface="Courier New" pitchFamily="49" charset="0"/>
              </a:rPr>
              <a:t>int</a:t>
            </a:r>
            <a:r>
              <a:rPr lang="de-DE" sz="2600"/>
              <a:t>-Arrays geschieht durch 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6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/>
              <a:t>Angabe des Datentyps, der von dem Array verwaltet wird, 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/>
              <a:t>zwei eckige Klammern, an denen überhaupt der Array-Charakter der Variable zu erkennen ist, sowie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/>
              <a:t>den Namen für die Variable.</a:t>
            </a:r>
            <a:br>
              <a:rPr lang="de-DE" sz="2600"/>
            </a:br>
            <a:endParaRPr lang="de-DE" sz="2600"/>
          </a:p>
          <a:p>
            <a:pPr marL="269875" indent="-269875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/>
              <a:t>Beispiel:  </a:t>
            </a:r>
            <a:r>
              <a:rPr lang="de-DE" sz="2600" u="sng">
                <a:latin typeface="Courier New" pitchFamily="49" charset="0"/>
              </a:rPr>
              <a:t>int[] meineZahlenListe</a:t>
            </a:r>
            <a:r>
              <a:rPr lang="de-DE" sz="2600">
                <a:latin typeface="Courier New" pitchFamily="49" charset="0"/>
              </a:rPr>
              <a:t>;</a:t>
            </a:r>
            <a:r>
              <a:rPr lang="de-DE" sz="2800"/>
              <a:t> 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0E96C55-2DD0-4B6C-9B27-056E4E6339E8}" type="slidenum">
              <a:rPr lang="de-DE"/>
              <a:pPr/>
              <a:t>13</a:t>
            </a:fld>
            <a:endParaRPr lang="de-DE"/>
          </a:p>
        </p:txBody>
      </p:sp>
      <p:sp>
        <p:nvSpPr>
          <p:cNvPr id="15361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Arrays (3)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5421313"/>
          </a:xfrm>
          <a:prstGeom prst="rect">
            <a:avLst/>
          </a:prstGeom>
          <a:noFill/>
          <a:ln/>
        </p:spPr>
        <p:txBody>
          <a:bodyPr lIns="0" tIns="22932" rIns="0" bIns="0"/>
          <a:lstStyle/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/>
              <a:t>Betrachten wir die Aussage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/>
              <a:t>"Erzeuge eine neue Liste mit Platz für 100 </a:t>
            </a:r>
            <a:r>
              <a:rPr lang="de-DE" sz="2600">
                <a:latin typeface="Courier New" pitchFamily="49" charset="0"/>
              </a:rPr>
              <a:t>int</a:t>
            </a:r>
            <a:r>
              <a:rPr lang="de-DE" sz="2600"/>
              <a:t>-Werte."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600"/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/>
              <a:t>Die eigentliche Erzeugung des Arrays erfolgt durch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6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/>
              <a:t>das Schlüsselwort </a:t>
            </a:r>
            <a:r>
              <a:rPr lang="de-DE" sz="2600">
                <a:latin typeface="Courier New" pitchFamily="49" charset="0"/>
              </a:rPr>
              <a:t>new</a:t>
            </a:r>
            <a:r>
              <a:rPr lang="de-DE" sz="2600"/>
              <a:t>,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/>
              <a:t>den Datentyp, der von dem Array verwaltet wird, sowie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/>
              <a:t>die für das Array vorgesehene Größe, angegeben in zwei eckigen Klammern.</a:t>
            </a:r>
            <a:br>
              <a:rPr lang="de-DE" sz="2600"/>
            </a:br>
            <a:endParaRPr lang="de-DE" sz="2600"/>
          </a:p>
          <a:p>
            <a:pPr marL="269875" indent="-269875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/>
              <a:t>Beispiel:  </a:t>
            </a:r>
            <a:r>
              <a:rPr lang="de-DE" sz="2600">
                <a:latin typeface="Courier New" pitchFamily="49" charset="0"/>
              </a:rPr>
              <a:t>meineZahlenListe = </a:t>
            </a:r>
            <a:r>
              <a:rPr lang="de-DE" sz="2600" u="sng">
                <a:latin typeface="Courier New" pitchFamily="49" charset="0"/>
              </a:rPr>
              <a:t>new int[100]</a:t>
            </a:r>
            <a:r>
              <a:rPr lang="de-DE" sz="2600">
                <a:latin typeface="Courier New" pitchFamily="49" charset="0"/>
              </a:rPr>
              <a:t>;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1B339B-4923-4F79-B9B3-2F0EA406B5EB}" type="slidenum">
              <a:rPr lang="de-DE"/>
              <a:pPr/>
              <a:t>14</a:t>
            </a:fld>
            <a:endParaRPr lang="de-DE"/>
          </a:p>
        </p:txBody>
      </p:sp>
      <p:sp>
        <p:nvSpPr>
          <p:cNvPr id="16385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Arrays (4)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5235575"/>
          </a:xfrm>
          <a:prstGeom prst="rect">
            <a:avLst/>
          </a:prstGeom>
          <a:noFill/>
          <a:ln/>
        </p:spPr>
        <p:txBody>
          <a:bodyPr lIns="0" tIns="21168" rIns="0" bIns="0"/>
          <a:lstStyle/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/>
              <a:t>Betrachten wir die Aussage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/>
              <a:t>"Lies den 5. </a:t>
            </a:r>
            <a:r>
              <a:rPr lang="de-DE" sz="2400">
                <a:latin typeface="Courier New" pitchFamily="49" charset="0"/>
              </a:rPr>
              <a:t>int</a:t>
            </a:r>
            <a:r>
              <a:rPr lang="de-DE" sz="2400"/>
              <a:t>-Wert von der Liste."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400"/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/>
              <a:t>Lesezugriffe erfolgen durch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4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/>
              <a:t>die Nennung des Variablennamens (also wie bei "normalen" Variablen) und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/>
              <a:t>die Nennung des Index für das Element in der Liste, auf das man zugreifen möchte, angegeben in zwei eckigen Klammern.</a:t>
            </a:r>
            <a:br>
              <a:rPr lang="de-DE" sz="2400"/>
            </a:br>
            <a:endParaRPr lang="de-DE" sz="2400"/>
          </a:p>
          <a:p>
            <a:pPr marL="269875" indent="-269875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/>
              <a:t>Beispiele:	</a:t>
            </a:r>
          </a:p>
          <a:p>
            <a:pPr marL="269875" indent="-269875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400"/>
          </a:p>
          <a:p>
            <a:pPr marL="269875" indent="-269875">
              <a:lnSpc>
                <a:spcPct val="89000"/>
              </a:lnSpc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>
                <a:latin typeface="Courier New" pitchFamily="49" charset="0"/>
              </a:rPr>
              <a:t>			int eineZahl = </a:t>
            </a:r>
            <a:r>
              <a:rPr lang="de-DE" sz="2400" u="sng">
                <a:latin typeface="Courier New" pitchFamily="49" charset="0"/>
              </a:rPr>
              <a:t>meineZahlenListe[4]</a:t>
            </a:r>
            <a:r>
              <a:rPr lang="de-DE" sz="2400">
                <a:latin typeface="Courier New" pitchFamily="49" charset="0"/>
              </a:rPr>
              <a:t>;</a:t>
            </a:r>
          </a:p>
          <a:p>
            <a:pPr marL="269875" indent="-269875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/>
              <a:t>	oder	</a:t>
            </a:r>
            <a:r>
              <a:rPr lang="de-DE" sz="2400">
                <a:latin typeface="Courier New" pitchFamily="49" charset="0"/>
              </a:rPr>
              <a:t>System.out.println(</a:t>
            </a:r>
            <a:r>
              <a:rPr lang="de-DE" sz="2400" u="sng">
                <a:latin typeface="Courier New" pitchFamily="49" charset="0"/>
              </a:rPr>
              <a:t>meineZahlenListe[4]</a:t>
            </a:r>
            <a:r>
              <a:rPr lang="de-DE" sz="2400">
                <a:latin typeface="Courier New" pitchFamily="49" charset="0"/>
              </a:rPr>
              <a:t>);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C81A2D4-65E9-4652-866B-47064431865C}" type="slidenum">
              <a:rPr lang="de-DE"/>
              <a:pPr/>
              <a:t>15</a:t>
            </a:fld>
            <a:endParaRPr lang="de-DE"/>
          </a:p>
        </p:txBody>
      </p:sp>
      <p:sp>
        <p:nvSpPr>
          <p:cNvPr id="17409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Arrays (5)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6069013"/>
          </a:xfrm>
          <a:prstGeom prst="rect">
            <a:avLst/>
          </a:prstGeom>
          <a:noFill/>
          <a:ln/>
        </p:spPr>
        <p:txBody>
          <a:bodyPr lIns="0" tIns="21168" rIns="0" bIns="0"/>
          <a:lstStyle/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/>
              <a:t>Betrachten wir die Aussage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/>
              <a:t>"Setze an die 7. Position einen bestimmten </a:t>
            </a:r>
            <a:r>
              <a:rPr lang="de-DE" sz="2400">
                <a:latin typeface="Courier New" pitchFamily="49" charset="0"/>
              </a:rPr>
              <a:t>int</a:t>
            </a:r>
            <a:r>
              <a:rPr lang="de-DE" sz="2400"/>
              <a:t>-Wert."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400"/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/>
              <a:t>Schreibzugriffe erfolgen analog den Lesenzugriffen: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4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/>
              <a:t>Nennung des Variablennamens (also wie bei "normalen" Variablen)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/>
              <a:t>Index für das Element in der Liste, auf das man zugreifen möchte, angegeben in zwei eckigen Klammern 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/>
              <a:t>Gewohnte Zuweisung (durch das einfache Gleichheitszeichen)</a:t>
            </a:r>
            <a:br>
              <a:rPr lang="de-DE" sz="2400"/>
            </a:br>
            <a:endParaRPr lang="de-DE" sz="2400"/>
          </a:p>
          <a:p>
            <a:pPr marL="269875" indent="-269875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/>
              <a:t>Beispiel:</a:t>
            </a:r>
          </a:p>
          <a:p>
            <a:pPr marL="269875" indent="-269875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400"/>
          </a:p>
          <a:p>
            <a:pPr marL="269875" indent="-269875">
              <a:lnSpc>
                <a:spcPct val="89000"/>
              </a:lnSpc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 u="sng">
                <a:latin typeface="Courier New" pitchFamily="49" charset="0"/>
              </a:rPr>
              <a:t>meineZahlenListe[6] =</a:t>
            </a:r>
            <a:r>
              <a:rPr lang="de-DE" sz="2400">
                <a:latin typeface="Courier New" pitchFamily="49" charset="0"/>
              </a:rPr>
              <a:t> 123456;</a:t>
            </a:r>
          </a:p>
          <a:p>
            <a:pPr marL="269875" indent="-269875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03FA3F7-4B58-4DC2-AF24-B05A1C560BDE}" type="slidenum">
              <a:rPr lang="de-DE"/>
              <a:pPr/>
              <a:t>16</a:t>
            </a:fld>
            <a:endParaRPr lang="de-DE"/>
          </a:p>
        </p:txBody>
      </p:sp>
      <p:sp>
        <p:nvSpPr>
          <p:cNvPr id="18433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Arrays (6)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5576888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Zum Array-Datentyp selbst gehört keine 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Größendefinition – Beispiele: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>
                <a:latin typeface="Courier New" pitchFamily="49" charset="0"/>
              </a:rPr>
              <a:t>int[] einArray;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>
                <a:latin typeface="Courier New" pitchFamily="49" charset="0"/>
              </a:rPr>
              <a:t>int[] nochEinArray;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>
              <a:latin typeface="Courier New" pitchFamily="49" charset="0"/>
            </a:endParaRP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Erst bei der Erzeugung eines konkreten Arrays muss die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Größe angegeben werden – Beispiele: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>
                <a:latin typeface="Courier New" pitchFamily="49" charset="0"/>
              </a:rPr>
              <a:t>einArray = new int[10];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>
                <a:latin typeface="Courier New" pitchFamily="49" charset="0"/>
              </a:rPr>
              <a:t>nochEinArray = new int[100];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>
              <a:latin typeface="Courier New" pitchFamily="49" charset="0"/>
            </a:endParaRP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BC24320-1682-4767-9F52-D84FD4105166}" type="slidenum">
              <a:rPr lang="de-DE"/>
              <a:pPr/>
              <a:t>17</a:t>
            </a:fld>
            <a:endParaRPr lang="de-DE"/>
          </a:p>
        </p:txBody>
      </p:sp>
      <p:sp>
        <p:nvSpPr>
          <p:cNvPr id="19457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Arrays (7)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5719763"/>
          </a:xfrm>
          <a:prstGeom prst="rect">
            <a:avLst/>
          </a:prstGeom>
          <a:noFill/>
          <a:ln/>
        </p:spPr>
        <p:txBody>
          <a:bodyPr lIns="0" tIns="22932" rIns="0" bIns="0"/>
          <a:lstStyle/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/>
              <a:t>Wird versucht, einen Index zu benutzen, der über die Größe des Arrays hinausgeht, führt dies zu einem Fehler.</a:t>
            </a:r>
            <a:br>
              <a:rPr lang="de-DE" sz="2600"/>
            </a:br>
            <a:r>
              <a:rPr lang="de-DE" sz="2600"/>
              <a:t/>
            </a:r>
            <a:br>
              <a:rPr lang="de-DE" sz="2600"/>
            </a:br>
            <a:r>
              <a:rPr lang="de-DE" sz="2600"/>
              <a:t>So ist z. B. für ein Array mit Platz für 100 Zahlen nur ein Index von </a:t>
            </a:r>
            <a:r>
              <a:rPr lang="de-DE" sz="2600">
                <a:latin typeface="Courier New" pitchFamily="49" charset="0"/>
              </a:rPr>
              <a:t>0</a:t>
            </a:r>
            <a:r>
              <a:rPr lang="de-DE" sz="2600"/>
              <a:t> bis </a:t>
            </a:r>
            <a:r>
              <a:rPr lang="de-DE" sz="2600">
                <a:latin typeface="Courier New" pitchFamily="49" charset="0"/>
              </a:rPr>
              <a:t>99</a:t>
            </a:r>
            <a:r>
              <a:rPr lang="de-DE" sz="2600"/>
              <a:t> gültig.</a:t>
            </a:r>
            <a:br>
              <a:rPr lang="de-DE" sz="2600"/>
            </a:br>
            <a:endParaRPr lang="de-DE" sz="26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/>
              <a:t>Die Größe eines Arrays kann über </a:t>
            </a:r>
            <a:r>
              <a:rPr lang="de-DE" sz="2600">
                <a:latin typeface="Courier New" pitchFamily="49" charset="0"/>
              </a:rPr>
              <a:t>.length</a:t>
            </a:r>
            <a:r>
              <a:rPr lang="de-DE" sz="2600"/>
              <a:t> abgefragt werden – Beispiel:</a:t>
            </a:r>
            <a:br>
              <a:rPr lang="de-DE" sz="2600"/>
            </a:br>
            <a:r>
              <a:rPr lang="de-DE" sz="2600"/>
              <a:t/>
            </a:r>
            <a:br>
              <a:rPr lang="de-DE" sz="2600"/>
            </a:br>
            <a:r>
              <a:rPr lang="de-DE" sz="2600">
                <a:latin typeface="Courier New" pitchFamily="49" charset="0"/>
              </a:rPr>
              <a:t>int[] meinArray = ....;</a:t>
            </a:r>
            <a:br>
              <a:rPr lang="de-DE" sz="2600">
                <a:latin typeface="Courier New" pitchFamily="49" charset="0"/>
              </a:rPr>
            </a:br>
            <a:r>
              <a:rPr lang="de-DE" sz="2600">
                <a:latin typeface="Courier New" pitchFamily="49" charset="0"/>
              </a:rPr>
              <a:t>...</a:t>
            </a:r>
            <a:br>
              <a:rPr lang="de-DE" sz="2600">
                <a:latin typeface="Courier New" pitchFamily="49" charset="0"/>
              </a:rPr>
            </a:br>
            <a:r>
              <a:rPr lang="de-DE" sz="2600">
                <a:latin typeface="Courier New" pitchFamily="49" charset="0"/>
              </a:rPr>
              <a:t>int groesse = </a:t>
            </a:r>
            <a:r>
              <a:rPr lang="de-DE" sz="2600" u="sng">
                <a:latin typeface="Courier New" pitchFamily="49" charset="0"/>
              </a:rPr>
              <a:t>meinArray.length</a:t>
            </a:r>
            <a:r>
              <a:rPr lang="de-DE" sz="2600">
                <a:latin typeface="Courier New" pitchFamily="49" charset="0"/>
              </a:rPr>
              <a:t>;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D9EF865-C9E6-45FE-BEF6-92BB8089B12B}" type="slidenum">
              <a:rPr lang="de-DE"/>
              <a:pPr/>
              <a:t>18</a:t>
            </a:fld>
            <a:endParaRPr lang="de-DE"/>
          </a:p>
        </p:txBody>
      </p:sp>
      <p:sp>
        <p:nvSpPr>
          <p:cNvPr id="20481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Arrays (8)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5537200"/>
          </a:xfrm>
          <a:prstGeom prst="rect">
            <a:avLst/>
          </a:prstGeom>
          <a:noFill/>
          <a:ln/>
        </p:spPr>
        <p:txBody>
          <a:bodyPr lIns="0" tIns="22932" rIns="0" bIns="0"/>
          <a:lstStyle/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/>
              <a:t>Arrays können von jedem beliebigen Datentyp gebildet werden, also z. B.</a:t>
            </a:r>
            <a:br>
              <a:rPr lang="de-DE" sz="2600"/>
            </a:br>
            <a:r>
              <a:rPr lang="de-DE" sz="2600"/>
              <a:t/>
            </a:r>
            <a:br>
              <a:rPr lang="de-DE" sz="2600"/>
            </a:br>
            <a:r>
              <a:rPr lang="de-DE" sz="2600">
                <a:latin typeface="Courier New" pitchFamily="49" charset="0"/>
              </a:rPr>
              <a:t>long[] ...</a:t>
            </a:r>
            <a:br>
              <a:rPr lang="de-DE" sz="2600">
                <a:latin typeface="Courier New" pitchFamily="49" charset="0"/>
              </a:rPr>
            </a:br>
            <a:r>
              <a:rPr lang="de-DE" sz="2600">
                <a:latin typeface="Courier New" pitchFamily="49" charset="0"/>
              </a:rPr>
              <a:t>double[] ...</a:t>
            </a:r>
            <a:br>
              <a:rPr lang="de-DE" sz="2600">
                <a:latin typeface="Courier New" pitchFamily="49" charset="0"/>
              </a:rPr>
            </a:br>
            <a:r>
              <a:rPr lang="de-DE" sz="2600">
                <a:latin typeface="Courier New" pitchFamily="49" charset="0"/>
              </a:rPr>
              <a:t>boolean[] ...</a:t>
            </a:r>
            <a:r>
              <a:rPr lang="de-DE" sz="2600"/>
              <a:t/>
            </a:r>
            <a:br>
              <a:rPr lang="de-DE" sz="2600"/>
            </a:br>
            <a:r>
              <a:rPr lang="de-DE" sz="2600">
                <a:latin typeface="Courier New" pitchFamily="49" charset="0"/>
              </a:rPr>
              <a:t>char[] ...</a:t>
            </a:r>
            <a:br>
              <a:rPr lang="de-DE" sz="2600">
                <a:latin typeface="Courier New" pitchFamily="49" charset="0"/>
              </a:rPr>
            </a:br>
            <a:r>
              <a:rPr lang="de-DE" sz="2600"/>
              <a:t/>
            </a:r>
            <a:br>
              <a:rPr lang="de-DE" sz="2600"/>
            </a:br>
            <a:endParaRPr lang="de-DE" sz="26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/>
              <a:t>Da ein Array selbst auch wieder nur ein Datentyp ist, kann sogar ein Array erzeugt werden, dessen Elemente wieder Arrays sind – Beispiel:</a:t>
            </a:r>
            <a:br>
              <a:rPr lang="de-DE" sz="2600"/>
            </a:br>
            <a:r>
              <a:rPr lang="de-DE" sz="2600"/>
              <a:t/>
            </a:r>
            <a:br>
              <a:rPr lang="de-DE" sz="2600"/>
            </a:br>
            <a:r>
              <a:rPr lang="de-DE" sz="2600">
                <a:latin typeface="Courier New" pitchFamily="49" charset="0"/>
              </a:rPr>
              <a:t>int[][] matrix = new int[3][5];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E2B3C75-FFF5-47B8-BA22-31BFB8033375}" type="slidenum">
              <a:rPr lang="de-DE"/>
              <a:pPr/>
              <a:t>19</a:t>
            </a:fld>
            <a:endParaRPr lang="de-DE"/>
          </a:p>
        </p:txBody>
      </p:sp>
      <p:sp>
        <p:nvSpPr>
          <p:cNvPr id="21505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Arrays (9)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2932" rIns="0" bIns="0"/>
          <a:lstStyle/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/>
              <a:t>Um Arrays zu bearbeiten, sind insbesondere for-Schleifen geeignet: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600"/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200"/>
          </a:p>
          <a:p>
            <a:pPr marL="0" indent="0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int[] einArray = ...;</a:t>
            </a:r>
          </a:p>
          <a:p>
            <a:pPr marL="0" indent="0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200">
              <a:latin typeface="Courier New" pitchFamily="49" charset="0"/>
            </a:endParaRPr>
          </a:p>
          <a:p>
            <a:pPr marL="0" indent="0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for (int index = 0; index &lt; einArray.length; index++) {</a:t>
            </a:r>
          </a:p>
          <a:p>
            <a:pPr marL="0" indent="0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200">
              <a:latin typeface="Courier New" pitchFamily="49" charset="0"/>
            </a:endParaRPr>
          </a:p>
          <a:p>
            <a:pPr marL="0" indent="0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  ...  einArray[index] ...</a:t>
            </a:r>
          </a:p>
          <a:p>
            <a:pPr marL="0" indent="0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200">
              <a:latin typeface="Courier New" pitchFamily="49" charset="0"/>
            </a:endParaRPr>
          </a:p>
          <a:p>
            <a:pPr marL="0" indent="0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}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7D16C7B-F5D1-4D81-8FCE-633CAD249D37}" type="slidenum">
              <a:rPr lang="de-DE"/>
              <a:pPr/>
              <a:t>2</a:t>
            </a:fld>
            <a:endParaRPr lang="de-DE"/>
          </a:p>
        </p:txBody>
      </p:sp>
      <p:sp>
        <p:nvSpPr>
          <p:cNvPr id="4097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Kapitel 5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8224" rIns="0" bIns="0" anchor="ctr" anchorCtr="1"/>
          <a:lstStyle/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/>
              <a:t>Konvertierung primitiver Datentypen</a:t>
            </a:r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/>
              <a:t>Arrays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65671CB-C286-4BA5-889F-C058348D732B}" type="slidenum">
              <a:rPr lang="de-DE"/>
              <a:pPr/>
              <a:t>20</a:t>
            </a:fld>
            <a:endParaRPr lang="de-DE"/>
          </a:p>
        </p:txBody>
      </p:sp>
      <p:sp>
        <p:nvSpPr>
          <p:cNvPr id="22529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Arrays (10)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5565775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Für rein lesende Zugriffe auf einem Array gibt es ein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besonders einfaches Schleifenkonstrukt – die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for-each-Schleife. Beispiel: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>
                <a:latin typeface="Courier New" pitchFamily="49" charset="0"/>
              </a:rPr>
              <a:t>int[] einArray = ...;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>
              <a:latin typeface="Courier New" pitchFamily="49" charset="0"/>
            </a:endParaRP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>
                <a:latin typeface="Courier New" pitchFamily="49" charset="0"/>
              </a:rPr>
              <a:t>for (int eineZahl : einArray) {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>
              <a:latin typeface="Courier New" pitchFamily="49" charset="0"/>
            </a:endParaRP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>
                <a:latin typeface="Courier New" pitchFamily="49" charset="0"/>
              </a:rPr>
              <a:t>   ... eineZahl ...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>
              <a:latin typeface="Courier New" pitchFamily="49" charset="0"/>
            </a:endParaRP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>
                <a:latin typeface="Courier New" pitchFamily="49" charset="0"/>
              </a:rPr>
              <a:t>}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7413246-F85D-4DC9-92D9-814FF3D4294B}" type="slidenum">
              <a:rPr lang="de-DE"/>
              <a:pPr/>
              <a:t>21</a:t>
            </a:fld>
            <a:endParaRPr lang="de-DE"/>
          </a:p>
        </p:txBody>
      </p:sp>
      <p:sp>
        <p:nvSpPr>
          <p:cNvPr id="23553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Arrays (11)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5708650"/>
          </a:xfrm>
          <a:prstGeom prst="rect">
            <a:avLst/>
          </a:prstGeom>
          <a:noFill/>
          <a:ln/>
        </p:spPr>
        <p:txBody>
          <a:bodyPr lIns="0" tIns="22932" rIns="0" bIns="0"/>
          <a:lstStyle/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/>
              <a:t>Vorteile der for-each-Schleife: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6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/>
              <a:t>Sie ist schön einfach.</a:t>
            </a:r>
            <a:br>
              <a:rPr lang="de-DE" sz="2600"/>
            </a:br>
            <a:endParaRPr lang="de-DE" sz="26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/>
              <a:t>Man kann (fast) nichts falsch machen.</a:t>
            </a:r>
          </a:p>
          <a:p>
            <a:pPr marL="269875" indent="-269875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600"/>
          </a:p>
          <a:p>
            <a:pPr marL="269875" indent="-269875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600"/>
          </a:p>
          <a:p>
            <a:pPr marL="269875" indent="-269875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/>
              <a:t>Nachteile der for-each-Schleife:</a:t>
            </a:r>
          </a:p>
          <a:p>
            <a:pPr marL="269875" indent="-269875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/>
              <a:t> 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/>
              <a:t>Sie ist nur für lesende Zugriffe geeignet.</a:t>
            </a:r>
            <a:br>
              <a:rPr lang="de-DE" sz="2600"/>
            </a:br>
            <a:endParaRPr lang="de-DE" sz="26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/>
              <a:t>Man kann nur linear von vorne bis hinten durch das Array laufen.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E560747-CCBD-4787-8B38-9739F2A65E4F}" type="slidenum">
              <a:rPr lang="de-DE"/>
              <a:pPr/>
              <a:t>22</a:t>
            </a:fld>
            <a:endParaRPr lang="de-DE"/>
          </a:p>
        </p:txBody>
      </p:sp>
      <p:sp>
        <p:nvSpPr>
          <p:cNvPr id="24577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Übung (mit Arrays)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/>
              <a:t>Schreiben Sie das Programm der letzten Übung derartig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/>
              <a:t>um, dass ein </a:t>
            </a:r>
            <a:r>
              <a:rPr lang="de-DE" sz="2800" dirty="0" err="1">
                <a:latin typeface="Courier New" pitchFamily="49" charset="0"/>
              </a:rPr>
              <a:t>int</a:t>
            </a:r>
            <a:r>
              <a:rPr lang="de-DE" sz="2800" dirty="0">
                <a:latin typeface="Courier New" pitchFamily="49" charset="0"/>
              </a:rPr>
              <a:t>[]</a:t>
            </a:r>
            <a:r>
              <a:rPr lang="de-DE" sz="2800" dirty="0"/>
              <a:t> der Größe 6 verwendet wird, um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/>
              <a:t>die Häufigkeit der Wurfergebnisse zu speichern.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dirty="0" smtClean="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 dirty="0">
                <a:hlinkClick r:id="rId3"/>
              </a:rPr>
              <a:t>https://</a:t>
            </a:r>
            <a:r>
              <a:rPr lang="de-DE" sz="2400" dirty="0" smtClean="0">
                <a:hlinkClick r:id="rId3"/>
              </a:rPr>
              <a:t>github.com/nordakademie-einfuehrung-java/uebung_5_0</a:t>
            </a:r>
            <a:endParaRPr lang="de-DE" sz="24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84307AB-9A10-4FE5-A05E-F81F0688C6E1}" type="slidenum">
              <a:rPr lang="de-DE"/>
              <a:pPr/>
              <a:t>23</a:t>
            </a:fld>
            <a:endParaRPr lang="de-DE"/>
          </a:p>
        </p:txBody>
      </p:sp>
      <p:sp>
        <p:nvSpPr>
          <p:cNvPr id="25601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Speicherverwaltung von Arrays (1)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6080125"/>
          </a:xfrm>
          <a:prstGeom prst="rect">
            <a:avLst/>
          </a:prstGeom>
          <a:noFill/>
          <a:ln/>
        </p:spPr>
        <p:txBody>
          <a:bodyPr lIns="0" tIns="22932" rIns="0" bIns="0"/>
          <a:lstStyle/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/>
              <a:t>Wenn ein Array mit "</a:t>
            </a:r>
            <a:r>
              <a:rPr lang="de-DE" sz="2600">
                <a:latin typeface="Courier New" pitchFamily="49" charset="0"/>
              </a:rPr>
              <a:t>new</a:t>
            </a:r>
            <a:r>
              <a:rPr lang="de-DE" sz="2600"/>
              <a:t> xyz</a:t>
            </a:r>
            <a:r>
              <a:rPr lang="de-DE" sz="2600">
                <a:latin typeface="Courier New" pitchFamily="49" charset="0"/>
              </a:rPr>
              <a:t>[100]</a:t>
            </a:r>
            <a:r>
              <a:rPr lang="de-DE" sz="2600"/>
              <a:t>" erzeugt wird, wird im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/>
              <a:t>Speicher des PC Platz für dieses Array geschaffen.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600"/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/>
              <a:t>Der Variablenname des Arrays verweist nur auf diesen Platz.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/>
              <a:t>Man spricht von einer sogenannten "Referenz". 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/>
              <a:t>Es können mehrere Variablen dasselbe Array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/>
              <a:t>"referenzieren" – Beispiel: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600"/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>
                <a:latin typeface="Courier New" pitchFamily="49" charset="0"/>
              </a:rPr>
              <a:t>int[] a = new int[100];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>
                <a:latin typeface="Courier New" pitchFamily="49" charset="0"/>
              </a:rPr>
              <a:t>int[] b = a;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600"/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/>
              <a:t>Dies führt NICHT dazu, dass das ganze Array kopiert wird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/>
              <a:t>und zwei Arrays im Speicher sind.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/>
              <a:t>Sowohl </a:t>
            </a:r>
            <a:r>
              <a:rPr lang="de-DE" sz="2600">
                <a:latin typeface="Courier New" pitchFamily="49" charset="0"/>
              </a:rPr>
              <a:t>a</a:t>
            </a:r>
            <a:r>
              <a:rPr lang="de-DE" sz="2600"/>
              <a:t> als auch </a:t>
            </a:r>
            <a:r>
              <a:rPr lang="de-DE" sz="2600">
                <a:latin typeface="Courier New" pitchFamily="49" charset="0"/>
              </a:rPr>
              <a:t>b</a:t>
            </a:r>
            <a:r>
              <a:rPr lang="de-DE" sz="2600"/>
              <a:t> zeigen auf dasselbe Array!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D681A33-04C1-45A3-A610-46F13D7A0E5A}" type="slidenum">
              <a:rPr lang="de-DE"/>
              <a:pPr/>
              <a:t>24</a:t>
            </a:fld>
            <a:endParaRPr lang="de-DE"/>
          </a:p>
        </p:txBody>
      </p:sp>
      <p:sp>
        <p:nvSpPr>
          <p:cNvPr id="26625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Speicherverwaltung von Arrays (2)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5800725"/>
          </a:xfrm>
          <a:prstGeom prst="rect">
            <a:avLst/>
          </a:prstGeom>
          <a:noFill/>
          <a:ln/>
        </p:spPr>
        <p:txBody>
          <a:bodyPr lIns="0" tIns="22932" rIns="0" bIns="0"/>
          <a:lstStyle/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/>
              <a:t>Beispiel: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6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/>
              <a:t>Erzeugen Sie ein </a:t>
            </a:r>
            <a:r>
              <a:rPr lang="de-DE" sz="2600">
                <a:latin typeface="Courier New" pitchFamily="49" charset="0"/>
              </a:rPr>
              <a:t>int</a:t>
            </a:r>
            <a:r>
              <a:rPr lang="de-DE" sz="2600"/>
              <a:t>-Array der Größe </a:t>
            </a:r>
            <a:r>
              <a:rPr lang="de-DE" sz="2600">
                <a:latin typeface="Courier New" pitchFamily="49" charset="0"/>
              </a:rPr>
              <a:t>100</a:t>
            </a:r>
            <a:r>
              <a:rPr lang="de-DE" sz="2600"/>
              <a:t> und weisen Sie dieses Array zwei Variablen </a:t>
            </a:r>
            <a:r>
              <a:rPr lang="de-DE" sz="2600">
                <a:latin typeface="Courier New" pitchFamily="49" charset="0"/>
              </a:rPr>
              <a:t>a</a:t>
            </a:r>
            <a:r>
              <a:rPr lang="de-DE" sz="2600"/>
              <a:t> und </a:t>
            </a:r>
            <a:r>
              <a:rPr lang="de-DE" sz="2600">
                <a:latin typeface="Courier New" pitchFamily="49" charset="0"/>
              </a:rPr>
              <a:t>b</a:t>
            </a:r>
            <a:r>
              <a:rPr lang="de-DE" sz="2600"/>
              <a:t> zu. 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/>
              <a:t>Setzen Sie </a:t>
            </a:r>
            <a:r>
              <a:rPr lang="de-DE" sz="2600">
                <a:latin typeface="Courier New" pitchFamily="49" charset="0"/>
              </a:rPr>
              <a:t>a[10]</a:t>
            </a:r>
            <a:r>
              <a:rPr lang="de-DE" sz="2600"/>
              <a:t> auf einen beliebigen Wert.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/>
              <a:t>Geben Sie </a:t>
            </a:r>
            <a:r>
              <a:rPr lang="de-DE" sz="2600">
                <a:latin typeface="Courier New" pitchFamily="49" charset="0"/>
              </a:rPr>
              <a:t>b[10]</a:t>
            </a:r>
            <a:r>
              <a:rPr lang="de-DE" sz="2600"/>
              <a:t> auf der Konsole aus.</a:t>
            </a:r>
            <a:br>
              <a:rPr lang="de-DE" sz="2600"/>
            </a:br>
            <a:endParaRPr lang="de-DE" sz="2600"/>
          </a:p>
          <a:p>
            <a:pPr marL="269875" indent="-269875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/>
              <a:t>=&gt; Wichtig: Nur der Befehl zur Erzeugung eines Arrays</a:t>
            </a:r>
          </a:p>
          <a:p>
            <a:pPr marL="269875" indent="-269875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/>
              <a:t>mit dem Schlüsselwort </a:t>
            </a:r>
            <a:r>
              <a:rPr lang="de-DE" sz="2600">
                <a:latin typeface="Courier New" pitchFamily="49" charset="0"/>
              </a:rPr>
              <a:t>new</a:t>
            </a:r>
            <a:r>
              <a:rPr lang="de-DE" sz="2600"/>
              <a:t> erzeugt wirklich ein neues</a:t>
            </a:r>
          </a:p>
          <a:p>
            <a:pPr marL="269875" indent="-269875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/>
              <a:t>Array.</a:t>
            </a:r>
          </a:p>
          <a:p>
            <a:pPr marL="269875" indent="-269875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600"/>
          </a:p>
          <a:p>
            <a:pPr marL="269875" indent="-269875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/>
              <a:t>=&gt; Nach Zuweisungen unter Array-Variablen wird</a:t>
            </a:r>
          </a:p>
          <a:p>
            <a:pPr marL="269875" indent="-269875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/>
              <a:t>lediglich dasselbe Array referenziert.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1880EAE-F73F-414B-ABA1-47304D0330F7}" type="slidenum">
              <a:rPr lang="de-DE"/>
              <a:pPr/>
              <a:t>25</a:t>
            </a:fld>
            <a:endParaRPr lang="de-DE"/>
          </a:p>
        </p:txBody>
      </p:sp>
      <p:sp>
        <p:nvSpPr>
          <p:cNvPr id="27649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Speicherverwaltung von Arrays (3)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2932" rIns="0" bIns="0"/>
          <a:lstStyle/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/>
              <a:t>Wird ein Array als Parameter für eine Methode übergeben,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/>
              <a:t>wird auch hier keine Kopie des Arrays angelegt – Beispiel: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600"/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>
                <a:latin typeface="Courier New" pitchFamily="49" charset="0"/>
              </a:rPr>
              <a:t>public static void fuellen(int[] array) {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>
                <a:latin typeface="Courier New" pitchFamily="49" charset="0"/>
              </a:rPr>
              <a:t>   for (int i = 0; i &lt; array.length; i++) {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>
                <a:latin typeface="Courier New" pitchFamily="49" charset="0"/>
              </a:rPr>
              <a:t>       array[i] = Zufall.getInt(1,6);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>
                <a:latin typeface="Courier New" pitchFamily="49" charset="0"/>
              </a:rPr>
              <a:t>   }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>
                <a:latin typeface="Courier New" pitchFamily="49" charset="0"/>
              </a:rPr>
              <a:t>}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600">
              <a:latin typeface="Courier New" pitchFamily="49" charset="0"/>
            </a:endParaRP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708425-34A1-450F-A988-D95C9A1D3E0E}" type="slidenum">
              <a:rPr lang="de-DE"/>
              <a:pPr/>
              <a:t>26</a:t>
            </a:fld>
            <a:endParaRPr lang="de-DE"/>
          </a:p>
        </p:txBody>
      </p:sp>
      <p:sp>
        <p:nvSpPr>
          <p:cNvPr id="28673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Speicherverwaltung von Arrays (4)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6294438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Fortsetzung des Beispiels: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>
                <a:latin typeface="Courier New" pitchFamily="49" charset="0"/>
              </a:rPr>
              <a:t>int[] meinArray = new int[100];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>
              <a:latin typeface="Courier New" pitchFamily="49" charset="0"/>
            </a:endParaRP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>
                <a:latin typeface="Courier New" pitchFamily="49" charset="0"/>
              </a:rPr>
              <a:t>for (int each : meinArray) {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>
                <a:latin typeface="Courier New" pitchFamily="49" charset="0"/>
              </a:rPr>
              <a:t>   System.out.println(each);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>
                <a:latin typeface="Courier New" pitchFamily="49" charset="0"/>
              </a:rPr>
              <a:t>}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>
              <a:latin typeface="Courier New" pitchFamily="49" charset="0"/>
            </a:endParaRP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>
                <a:latin typeface="Courier New" pitchFamily="49" charset="0"/>
              </a:rPr>
              <a:t>fuellen(meinArray);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>
              <a:latin typeface="Courier New" pitchFamily="49" charset="0"/>
            </a:endParaRP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>
                <a:latin typeface="Courier New" pitchFamily="49" charset="0"/>
              </a:rPr>
              <a:t>for (int each : meinArray) {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>
                <a:latin typeface="Courier New" pitchFamily="49" charset="0"/>
              </a:rPr>
              <a:t>   System.out.println(each);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>
                <a:latin typeface="Courier New" pitchFamily="49" charset="0"/>
              </a:rPr>
              <a:t>}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>
              <a:latin typeface="Courier New" pitchFamily="49" charset="0"/>
            </a:endParaRP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75D7936-4381-496D-A434-E5D31C717139}" type="slidenum">
              <a:rPr lang="de-DE"/>
              <a:pPr/>
              <a:t>27</a:t>
            </a:fld>
            <a:endParaRPr lang="de-DE"/>
          </a:p>
        </p:txBody>
      </p:sp>
      <p:sp>
        <p:nvSpPr>
          <p:cNvPr id="29697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Speicherverwaltung von Arrays (5)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5678488"/>
          </a:xfrm>
          <a:prstGeom prst="rect">
            <a:avLst/>
          </a:prstGeom>
          <a:noFill/>
          <a:ln/>
        </p:spPr>
        <p:txBody>
          <a:bodyPr lIns="0" tIns="22932" rIns="0" bIns="0"/>
          <a:lstStyle/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/>
              <a:t>Soll eine Variable nicht mehr auf ein Array verweisen, so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/>
              <a:t>kann der Variablen der Wert </a:t>
            </a:r>
            <a:r>
              <a:rPr lang="de-DE" sz="2600">
                <a:latin typeface="Courier New" pitchFamily="49" charset="0"/>
              </a:rPr>
              <a:t>null</a:t>
            </a:r>
            <a:r>
              <a:rPr lang="de-DE" sz="2600"/>
              <a:t> zugewiesen werden: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600"/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>
                <a:latin typeface="Courier New" pitchFamily="49" charset="0"/>
              </a:rPr>
              <a:t>int[] i = new int[100];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>
                <a:latin typeface="Courier New" pitchFamily="49" charset="0"/>
              </a:rPr>
              <a:t>...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>
                <a:latin typeface="Courier New" pitchFamily="49" charset="0"/>
              </a:rPr>
              <a:t>i = null;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600">
              <a:latin typeface="Courier New" pitchFamily="49" charset="0"/>
            </a:endParaRP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/>
              <a:t>Danach zeigt </a:t>
            </a:r>
            <a:r>
              <a:rPr lang="de-DE" sz="2600">
                <a:latin typeface="Courier New" pitchFamily="49" charset="0"/>
              </a:rPr>
              <a:t>i</a:t>
            </a:r>
            <a:r>
              <a:rPr lang="de-DE" sz="2600"/>
              <a:t> ins Leere, und </a:t>
            </a:r>
            <a:r>
              <a:rPr lang="de-DE" sz="2600">
                <a:latin typeface="Courier New" pitchFamily="49" charset="0"/>
              </a:rPr>
              <a:t>i</a:t>
            </a:r>
            <a:r>
              <a:rPr lang="de-DE" sz="2600"/>
              <a:t> verhält sich, als ob nie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/>
              <a:t>irgendwas zugewiesen worden wäre.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600"/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/>
              <a:t>Hinweis: Wenn Java merkt, dass keine einzige Variable mehr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/>
              <a:t>auf ein Array im Speicher zeigt, wird es gelöscht, um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/>
              <a:t>Arbeitsspeicher freizugeben.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DFA4F0D-EEF3-4B28-8271-6AB2F36183EC}" type="slidenum">
              <a:rPr lang="de-DE"/>
              <a:pPr/>
              <a:t>28</a:t>
            </a:fld>
            <a:endParaRPr lang="de-DE"/>
          </a:p>
        </p:txBody>
      </p:sp>
      <p:sp>
        <p:nvSpPr>
          <p:cNvPr id="30721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Übung 1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5651500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/>
              <a:t>Simulieren Sie 1000 Würfe mit 2 Würfeln. Addieren Sie die beiden Augenzahlen und geben Sie am Ende aus, wie oft welche Augenzahlsumme (2 bis 12) herauskam</a:t>
            </a:r>
            <a:r>
              <a:rPr lang="de-DE" sz="2800" dirty="0" smtClean="0"/>
              <a:t>.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 smtClean="0"/>
              <a:t>Erweitern Sie danach das Programm auf 1000 Würfe mit 3 Würfeln (3 bis 18). 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 smtClean="0"/>
              <a:t>Ändern </a:t>
            </a:r>
            <a:r>
              <a:rPr lang="de-DE" sz="2800" dirty="0"/>
              <a:t>Sie das Programm derartig, dass nun die Augenzahlen multipliziert werden. Geben Sie am Ende aus, wie oft welches Augenzahlprodukt (1 bis 216) herauskam. Geben Sie nichts aus, wenn die Häufigkeit 0 beträgt</a:t>
            </a:r>
            <a:r>
              <a:rPr lang="de-DE" sz="2800" dirty="0" smtClean="0"/>
              <a:t>.</a:t>
            </a:r>
          </a:p>
          <a:p>
            <a:pPr marL="0" indent="0">
              <a:spcAft>
                <a:spcPct val="0"/>
              </a:spcAft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400" dirty="0" smtClean="0">
              <a:hlinkClick r:id="rId3"/>
            </a:endParaRPr>
          </a:p>
          <a:p>
            <a:pPr marL="0" indent="0">
              <a:spcAft>
                <a:spcPct val="0"/>
              </a:spcAft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 dirty="0" smtClean="0">
                <a:hlinkClick r:id="rId3"/>
              </a:rPr>
              <a:t>https</a:t>
            </a:r>
            <a:r>
              <a:rPr lang="de-DE" sz="2400" dirty="0">
                <a:hlinkClick r:id="rId3"/>
              </a:rPr>
              <a:t>://</a:t>
            </a:r>
            <a:r>
              <a:rPr lang="de-DE" sz="2400" dirty="0" smtClean="0">
                <a:hlinkClick r:id="rId3"/>
              </a:rPr>
              <a:t>github.com/nordakademie-einfuehrung-java/uebung_5_1</a:t>
            </a:r>
            <a:endParaRPr lang="de-DE" sz="2800" dirty="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dirty="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4BED5FD-21B8-4416-9505-7BE1292561F9}" type="slidenum">
              <a:rPr lang="de-DE"/>
              <a:pPr/>
              <a:t>29</a:t>
            </a:fld>
            <a:endParaRPr lang="de-DE"/>
          </a:p>
        </p:txBody>
      </p:sp>
      <p:sp>
        <p:nvSpPr>
          <p:cNvPr id="31745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Übung 2a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/>
              <a:t>Lassen Sie sich von der Klasse </a:t>
            </a:r>
            <a:r>
              <a:rPr lang="de-DE" sz="2800" dirty="0">
                <a:latin typeface="Courier New" pitchFamily="49" charset="0"/>
              </a:rPr>
              <a:t>Zufall</a:t>
            </a:r>
            <a:r>
              <a:rPr lang="de-DE" sz="2800" dirty="0"/>
              <a:t> über die Methode </a:t>
            </a:r>
            <a:r>
              <a:rPr lang="de-DE" sz="2800" dirty="0" err="1">
                <a:latin typeface="Courier New" pitchFamily="49" charset="0"/>
              </a:rPr>
              <a:t>erzeugeIntArray</a:t>
            </a:r>
            <a:r>
              <a:rPr lang="de-DE" sz="2800" dirty="0">
                <a:latin typeface="Courier New" pitchFamily="49" charset="0"/>
              </a:rPr>
              <a:t>(...)</a:t>
            </a:r>
            <a:r>
              <a:rPr lang="de-DE" sz="2800" dirty="0"/>
              <a:t> ein Array der Größe </a:t>
            </a:r>
            <a:r>
              <a:rPr lang="de-DE" sz="2800" dirty="0">
                <a:latin typeface="Courier New" pitchFamily="49" charset="0"/>
              </a:rPr>
              <a:t>10</a:t>
            </a:r>
            <a:r>
              <a:rPr lang="de-DE" sz="2800" dirty="0"/>
              <a:t> geben.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 dirty="0"/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/>
              <a:t>Es ist mit zufälligen </a:t>
            </a:r>
            <a:r>
              <a:rPr lang="de-DE" sz="2800" dirty="0" err="1">
                <a:latin typeface="Courier New" pitchFamily="49" charset="0"/>
              </a:rPr>
              <a:t>int</a:t>
            </a:r>
            <a:r>
              <a:rPr lang="de-DE" sz="2800" dirty="0"/>
              <a:t>-Werten gefüllt.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 dirty="0"/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/>
              <a:t>Geben Sie das Array auf der Konsole aus, sortieren Sie es aufsteigend und geben Sie es dann sortiert nochmal aus.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1D958C-C38A-4324-8A75-BF43EF5061A2}" type="slidenum">
              <a:rPr lang="de-DE"/>
              <a:pPr/>
              <a:t>3</a:t>
            </a:fld>
            <a:endParaRPr lang="de-DE"/>
          </a:p>
        </p:txBody>
      </p:sp>
      <p:sp>
        <p:nvSpPr>
          <p:cNvPr id="5121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Typkonvertierungen (1)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Viele primitive Datentypen können ineinander überführt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werden.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Zum Beispiel kann ein </a:t>
            </a:r>
            <a:r>
              <a:rPr lang="de-DE" sz="2800">
                <a:latin typeface="Courier New" pitchFamily="49" charset="0"/>
              </a:rPr>
              <a:t>int</a:t>
            </a:r>
            <a:r>
              <a:rPr lang="de-DE" sz="2800"/>
              <a:t> immer in einem </a:t>
            </a:r>
            <a:r>
              <a:rPr lang="de-DE" sz="2800">
                <a:latin typeface="Courier New" pitchFamily="49" charset="0"/>
              </a:rPr>
              <a:t>long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gespeichert werden oder in einem </a:t>
            </a:r>
            <a:r>
              <a:rPr lang="de-DE" sz="2800">
                <a:latin typeface="Courier New" pitchFamily="49" charset="0"/>
              </a:rPr>
              <a:t>double</a:t>
            </a:r>
            <a:r>
              <a:rPr lang="de-DE" sz="2800"/>
              <a:t>.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Umgekehrt ist dies jedoch nicht gefahrlos möglich, da ein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>
                <a:latin typeface="Courier New" pitchFamily="49" charset="0"/>
              </a:rPr>
              <a:t>long</a:t>
            </a:r>
            <a:r>
              <a:rPr lang="de-DE" sz="2800"/>
              <a:t> für einen </a:t>
            </a:r>
            <a:r>
              <a:rPr lang="de-DE" sz="2800">
                <a:latin typeface="Courier New" pitchFamily="49" charset="0"/>
              </a:rPr>
              <a:t>int</a:t>
            </a:r>
            <a:r>
              <a:rPr lang="de-DE" sz="2800"/>
              <a:t> zu groß sein könnte oder ein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>
                <a:latin typeface="Courier New" pitchFamily="49" charset="0"/>
              </a:rPr>
              <a:t>double</a:t>
            </a:r>
            <a:r>
              <a:rPr lang="de-DE" sz="2800"/>
              <a:t> auch Kommazahlen beinhalten kann, die nicht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in einem </a:t>
            </a:r>
            <a:r>
              <a:rPr lang="de-DE" sz="2800">
                <a:latin typeface="Courier New" pitchFamily="49" charset="0"/>
              </a:rPr>
              <a:t>int</a:t>
            </a:r>
            <a:r>
              <a:rPr lang="de-DE" sz="2800"/>
              <a:t> gespeichert werden können.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0D53BF3-1247-43CA-8740-E645BAE76036}" type="slidenum">
              <a:rPr lang="de-DE"/>
              <a:pPr/>
              <a:t>30</a:t>
            </a:fld>
            <a:endParaRPr lang="de-DE"/>
          </a:p>
        </p:txBody>
      </p:sp>
      <p:sp>
        <p:nvSpPr>
          <p:cNvPr id="32769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Übung 2b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/>
              <a:t>Erweitern Sie das Programm durch eine Zeitmessung.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 dirty="0"/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/>
              <a:t>Verwenden Sie dafür </a:t>
            </a:r>
            <a:r>
              <a:rPr lang="de-DE" sz="2800" dirty="0" err="1">
                <a:latin typeface="Courier New" pitchFamily="49" charset="0"/>
              </a:rPr>
              <a:t>System.nanoTime</a:t>
            </a:r>
            <a:r>
              <a:rPr lang="de-DE" sz="2800" dirty="0">
                <a:latin typeface="Courier New" pitchFamily="49" charset="0"/>
              </a:rPr>
              <a:t>()</a:t>
            </a:r>
            <a:r>
              <a:rPr lang="de-DE" sz="2800" dirty="0"/>
              <a:t>, welches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/>
              <a:t>den Abstand zu einem fixen, aber nicht näher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/>
              <a:t>definierten Zeitpunkt in Nanosekunden liefert – und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/>
              <a:t>zwar so präzise,  wie der PC, auf dem das Programm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/>
              <a:t>läuft, es ermöglicht.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 dirty="0"/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/>
              <a:t>Sortieren Sie größere Arrays mit 100, 1000, 10000 usw.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/>
              <a:t>Einträgen und messen Sie die Laufzeiten</a:t>
            </a:r>
            <a:r>
              <a:rPr lang="de-DE" sz="2800" dirty="0" smtClean="0"/>
              <a:t>.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 dirty="0"/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 dirty="0">
                <a:hlinkClick r:id="rId3"/>
              </a:rPr>
              <a:t>https://</a:t>
            </a:r>
            <a:r>
              <a:rPr lang="de-DE" sz="2400" dirty="0" smtClean="0">
                <a:hlinkClick r:id="rId3"/>
              </a:rPr>
              <a:t>github.com/nordakademie-einfuehrung-java/uebung_5_2</a:t>
            </a:r>
            <a:endParaRPr lang="de-DE" sz="2400" dirty="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dirty="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58EFA9B-92A1-4EA8-BDB5-1D2742F2E788}" type="slidenum">
              <a:rPr lang="de-DE"/>
              <a:pPr/>
              <a:t>31</a:t>
            </a:fld>
            <a:endParaRPr lang="de-DE"/>
          </a:p>
        </p:txBody>
      </p:sp>
      <p:sp>
        <p:nvSpPr>
          <p:cNvPr id="33793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80963"/>
            <a:ext cx="9070975" cy="1701800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Zusammenfassung:</a:t>
            </a:r>
            <a:br>
              <a:rPr lang="de-DE" sz="4000">
                <a:solidFill>
                  <a:srgbClr val="FFFFFF"/>
                </a:solidFill>
              </a:rPr>
            </a:br>
            <a:r>
              <a:rPr lang="de-DE" sz="4000">
                <a:solidFill>
                  <a:srgbClr val="FFFFFF"/>
                </a:solidFill>
              </a:rPr>
              <a:t>Was haben wir gelernt?</a:t>
            </a:r>
            <a:br>
              <a:rPr lang="de-DE" sz="4000">
                <a:solidFill>
                  <a:srgbClr val="FFFFFF"/>
                </a:solidFill>
              </a:rPr>
            </a:br>
            <a:endParaRPr lang="de-DE" sz="4000">
              <a:solidFill>
                <a:srgbClr val="FFFFFF"/>
              </a:solidFill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298575" y="1490663"/>
            <a:ext cx="7481888" cy="4989512"/>
          </a:xfrm>
          <a:prstGeom prst="rect">
            <a:avLst/>
          </a:prstGeom>
          <a:noFill/>
          <a:ln/>
        </p:spPr>
        <p:txBody>
          <a:bodyPr lIns="0" tIns="24695" rIns="0" bIns="0" anchor="ctr" anchorCtr="1"/>
          <a:lstStyle/>
          <a:p>
            <a:pPr marL="269875" indent="-269875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de-DE" sz="2800"/>
          </a:p>
          <a:p>
            <a:pPr marL="269875" indent="-269875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de-DE" sz="2800"/>
          </a:p>
          <a:p>
            <a:pPr marL="269875" indent="-269875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de-DE" sz="2800"/>
          </a:p>
          <a:p>
            <a:pPr marL="269875" indent="-269875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 sz="2800"/>
              <a:t>Konvertierung primitiver Datentypen</a:t>
            </a:r>
          </a:p>
          <a:p>
            <a:pPr marL="269875" indent="-269875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de-DE" sz="2800"/>
          </a:p>
          <a:p>
            <a:pPr marL="269875" indent="-269875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 sz="2800"/>
              <a:t>Arrays</a:t>
            </a:r>
          </a:p>
          <a:p>
            <a:pPr marL="269875" indent="-269875" algn="ctr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de-DE"/>
          </a:p>
          <a:p>
            <a:pPr marL="269875" indent="-269875" algn="ctr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C951EB-08D0-4B53-AECB-FADAC27097E0}" type="slidenum">
              <a:rPr lang="de-DE"/>
              <a:pPr/>
              <a:t>32</a:t>
            </a:fld>
            <a:endParaRPr lang="de-DE"/>
          </a:p>
        </p:txBody>
      </p:sp>
      <p:sp>
        <p:nvSpPr>
          <p:cNvPr id="34817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Was kommt als nächstes?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279525" y="1619250"/>
            <a:ext cx="7521575" cy="4989513"/>
          </a:xfrm>
          <a:prstGeom prst="rect">
            <a:avLst/>
          </a:prstGeom>
          <a:noFill/>
          <a:ln/>
        </p:spPr>
        <p:txBody>
          <a:bodyPr wrap="none" lIns="0" tIns="24695" rIns="0" bIns="0" anchor="ctr" anchorCtr="1"/>
          <a:lstStyle/>
          <a:p>
            <a:pPr marL="269875" indent="-269875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de-DE" sz="2800"/>
          </a:p>
          <a:p>
            <a:pPr marL="269875" indent="-269875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 sz="2800"/>
              <a:t>Einführung in die Objektorientierung</a:t>
            </a:r>
          </a:p>
          <a:p>
            <a:pPr marL="269875" indent="-269875" algn="ctr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de-DE"/>
          </a:p>
          <a:p>
            <a:pPr marL="269875" indent="-269875" algn="ctr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7113FBA-E8E4-4B36-BC5B-BB48A8E6C216}" type="slidenum">
              <a:rPr lang="de-DE"/>
              <a:pPr/>
              <a:t>4</a:t>
            </a:fld>
            <a:endParaRPr lang="de-DE"/>
          </a:p>
        </p:txBody>
      </p:sp>
      <p:sp>
        <p:nvSpPr>
          <p:cNvPr id="6145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Typkonvertierungen (2)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6007100"/>
          </a:xfrm>
          <a:prstGeom prst="rect">
            <a:avLst/>
          </a:prstGeom>
          <a:noFill/>
          <a:ln/>
        </p:spPr>
        <p:txBody>
          <a:bodyPr lIns="0" tIns="22932" rIns="0" bIns="0"/>
          <a:lstStyle/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/>
              <a:t>Dennoch können Sie auch hier eine Typkonvertierung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/>
              <a:t>erzwingen.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600"/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/>
              <a:t>Dazu müssen Sie vor einem Ausdruck lediglich den Typ in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/>
              <a:t>runden Klammern angeben, den Sie erzwingen wollen: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600"/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>
                <a:latin typeface="Courier New" pitchFamily="49" charset="0"/>
              </a:rPr>
              <a:t>long l = ...;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>
                <a:latin typeface="Courier New" pitchFamily="49" charset="0"/>
              </a:rPr>
              <a:t>int i = (int) l;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600">
              <a:latin typeface="Courier New" pitchFamily="49" charset="0"/>
            </a:endParaRP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/>
              <a:t>oder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600"/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>
                <a:latin typeface="Courier New" pitchFamily="49" charset="0"/>
              </a:rPr>
              <a:t>double d = ...;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>
                <a:latin typeface="Courier New" pitchFamily="49" charset="0"/>
              </a:rPr>
              <a:t>int i = (int) d;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>
              <a:latin typeface="Courier New" pitchFamily="49" charset="0"/>
            </a:endParaRP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F5F5E81-32EE-461D-A732-BE7955D09250}" type="slidenum">
              <a:rPr lang="de-DE"/>
              <a:pPr/>
              <a:t>5</a:t>
            </a:fld>
            <a:endParaRPr lang="de-DE"/>
          </a:p>
        </p:txBody>
      </p:sp>
      <p:sp>
        <p:nvSpPr>
          <p:cNvPr id="7169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Typkonvertierungen (3)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Wird versucht, eine zu große Ganzzahl in einen zu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kleinen Ganzzahltyp zu konvertieren, kommt es zu den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bereits bekannten Überlauf-Effekten: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>
                <a:latin typeface="Courier New" pitchFamily="49" charset="0"/>
              </a:rPr>
              <a:t>long l = 1000000*1000000;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>
                <a:latin typeface="Courier New" pitchFamily="49" charset="0"/>
              </a:rPr>
              <a:t>int i = (int) l;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>
              <a:latin typeface="Courier New" pitchFamily="49" charset="0"/>
            </a:endParaRP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>
                <a:latin typeface="Courier New" pitchFamily="49" charset="0"/>
              </a:rPr>
              <a:t>System.out.println(i);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>
                <a:latin typeface="Courier New" pitchFamily="49" charset="0"/>
              </a:rPr>
              <a:t>// liefert -727379968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EB25F03-5888-4EFC-A917-2E9579C86068}" type="slidenum">
              <a:rPr lang="de-DE"/>
              <a:pPr/>
              <a:t>6</a:t>
            </a:fld>
            <a:endParaRPr lang="de-DE"/>
          </a:p>
        </p:txBody>
      </p:sp>
      <p:sp>
        <p:nvSpPr>
          <p:cNvPr id="8193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Typkonvertierungen (4)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Wird versucht, eine Kommazahl in einen Ganzzahltyp zu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konvertieren, wird der Nachkommateil abgeschnitten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(nicht gerundet!):‏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>
                <a:latin typeface="Courier New" pitchFamily="49" charset="0"/>
              </a:rPr>
              <a:t>double d = 3.75;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>
                <a:latin typeface="Courier New" pitchFamily="49" charset="0"/>
              </a:rPr>
              <a:t>int i = (int) d;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>
              <a:latin typeface="Courier New" pitchFamily="49" charset="0"/>
            </a:endParaRP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>
                <a:latin typeface="Courier New" pitchFamily="49" charset="0"/>
              </a:rPr>
              <a:t>System.out.println(i);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>
                <a:latin typeface="Courier New" pitchFamily="49" charset="0"/>
              </a:rPr>
              <a:t>// liefert 3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>
              <a:latin typeface="Courier New" pitchFamily="49" charset="0"/>
            </a:endParaRP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2581CD1-4643-4DD1-BEE4-4D6C93509D85}" type="slidenum">
              <a:rPr lang="de-DE"/>
              <a:pPr/>
              <a:t>7</a:t>
            </a:fld>
            <a:endParaRPr lang="de-DE"/>
          </a:p>
        </p:txBody>
      </p:sp>
      <p:sp>
        <p:nvSpPr>
          <p:cNvPr id="9217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Typkonvertierungen (5)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Wird versucht, eine zu große Kommazahl in einen zu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kleinen Ganzzahltyp zu konvertieren, erhält die 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Ganzzahl ihren größtmöglichen Wert: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>
                <a:latin typeface="Courier New" pitchFamily="49" charset="0"/>
              </a:rPr>
              <a:t>double d = 3.75E100;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>
                <a:latin typeface="Courier New" pitchFamily="49" charset="0"/>
              </a:rPr>
              <a:t>int i = (int) d;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>
              <a:latin typeface="Courier New" pitchFamily="49" charset="0"/>
            </a:endParaRP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>
                <a:latin typeface="Courier New" pitchFamily="49" charset="0"/>
              </a:rPr>
              <a:t>System.out.println(i);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>
                <a:latin typeface="Courier New" pitchFamily="49" charset="0"/>
              </a:rPr>
              <a:t>// liefert 2147483647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C33EBC5-F9DE-48E4-941D-BDA0DBE2BA27}" type="slidenum">
              <a:rPr lang="de-DE"/>
              <a:pPr/>
              <a:t>8</a:t>
            </a:fld>
            <a:endParaRPr lang="de-DE"/>
          </a:p>
        </p:txBody>
      </p:sp>
      <p:sp>
        <p:nvSpPr>
          <p:cNvPr id="10241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Übung (ohne Arrays)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5473700"/>
          </a:xfrm>
          <a:prstGeom prst="rect">
            <a:avLst/>
          </a:prstGeom>
          <a:noFill/>
          <a:ln/>
        </p:spPr>
        <p:txBody>
          <a:bodyPr lIns="0" tIns="21168" rIns="0" bIns="0"/>
          <a:lstStyle/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 dirty="0"/>
              <a:t>Erstellen Sie ein neues Projekt und binden Sie das </a:t>
            </a:r>
            <a:r>
              <a:rPr lang="de-DE" sz="2400" dirty="0" err="1"/>
              <a:t>jar</a:t>
            </a:r>
            <a:r>
              <a:rPr lang="de-DE" sz="2400" dirty="0"/>
              <a:t>-Archiv 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 dirty="0"/>
              <a:t>"Uebungstools.jar" ein.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400" dirty="0"/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 dirty="0"/>
              <a:t>Damit steht Ihnen eine neue Klasse </a:t>
            </a:r>
            <a:r>
              <a:rPr lang="de-DE" sz="2400" dirty="0">
                <a:latin typeface="Courier New" pitchFamily="49" charset="0"/>
              </a:rPr>
              <a:t>Zufall</a:t>
            </a:r>
            <a:r>
              <a:rPr lang="de-DE" sz="2400" dirty="0"/>
              <a:t> mit folgenden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 dirty="0"/>
              <a:t>Methoden zur Verfügung: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400" dirty="0"/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 dirty="0" err="1">
                <a:latin typeface="Courier New" pitchFamily="49" charset="0"/>
              </a:rPr>
              <a:t>int</a:t>
            </a:r>
            <a:r>
              <a:rPr lang="de-DE" sz="2200" dirty="0">
                <a:latin typeface="Courier New" pitchFamily="49" charset="0"/>
              </a:rPr>
              <a:t>   		</a:t>
            </a:r>
            <a:r>
              <a:rPr lang="de-DE" sz="2200" dirty="0" err="1">
                <a:latin typeface="Courier New" pitchFamily="49" charset="0"/>
              </a:rPr>
              <a:t>getZufallInt</a:t>
            </a:r>
            <a:r>
              <a:rPr lang="de-DE" sz="2200" dirty="0">
                <a:latin typeface="Courier New" pitchFamily="49" charset="0"/>
              </a:rPr>
              <a:t>(</a:t>
            </a:r>
            <a:r>
              <a:rPr lang="de-DE" sz="2200" dirty="0" err="1">
                <a:latin typeface="Courier New" pitchFamily="49" charset="0"/>
              </a:rPr>
              <a:t>int</a:t>
            </a:r>
            <a:r>
              <a:rPr lang="de-DE" sz="2200" dirty="0">
                <a:latin typeface="Courier New" pitchFamily="49" charset="0"/>
              </a:rPr>
              <a:t> min, </a:t>
            </a:r>
            <a:r>
              <a:rPr lang="de-DE" sz="2200" dirty="0" err="1">
                <a:latin typeface="Courier New" pitchFamily="49" charset="0"/>
              </a:rPr>
              <a:t>int</a:t>
            </a:r>
            <a:r>
              <a:rPr lang="de-DE" sz="2200" dirty="0">
                <a:latin typeface="Courier New" pitchFamily="49" charset="0"/>
              </a:rPr>
              <a:t> </a:t>
            </a:r>
            <a:r>
              <a:rPr lang="de-DE" sz="2200" dirty="0" err="1">
                <a:latin typeface="Courier New" pitchFamily="49" charset="0"/>
              </a:rPr>
              <a:t>max</a:t>
            </a:r>
            <a:r>
              <a:rPr lang="de-DE" sz="2200" dirty="0">
                <a:latin typeface="Courier New" pitchFamily="49" charset="0"/>
              </a:rPr>
              <a:t>)‏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 dirty="0">
                <a:latin typeface="Courier New" pitchFamily="49" charset="0"/>
              </a:rPr>
              <a:t>double		</a:t>
            </a:r>
            <a:r>
              <a:rPr lang="de-DE" sz="2200" dirty="0" err="1">
                <a:latin typeface="Courier New" pitchFamily="49" charset="0"/>
              </a:rPr>
              <a:t>getZufallDouble</a:t>
            </a:r>
            <a:r>
              <a:rPr lang="de-DE" sz="2200" dirty="0">
                <a:latin typeface="Courier New" pitchFamily="49" charset="0"/>
              </a:rPr>
              <a:t>(double min, double </a:t>
            </a:r>
            <a:r>
              <a:rPr lang="de-DE" sz="2200" dirty="0" err="1">
                <a:latin typeface="Courier New" pitchFamily="49" charset="0"/>
              </a:rPr>
              <a:t>max</a:t>
            </a:r>
            <a:r>
              <a:rPr lang="de-DE" sz="2200" dirty="0">
                <a:latin typeface="Courier New" pitchFamily="49" charset="0"/>
              </a:rPr>
              <a:t>)‏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 dirty="0" err="1">
                <a:latin typeface="Courier New" pitchFamily="49" charset="0"/>
              </a:rPr>
              <a:t>boolean</a:t>
            </a:r>
            <a:r>
              <a:rPr lang="de-DE" sz="2200" dirty="0">
                <a:latin typeface="Courier New" pitchFamily="49" charset="0"/>
              </a:rPr>
              <a:t>		</a:t>
            </a:r>
            <a:r>
              <a:rPr lang="de-DE" sz="2200" dirty="0" err="1">
                <a:latin typeface="Courier New" pitchFamily="49" charset="0"/>
              </a:rPr>
              <a:t>getZufallBoolean</a:t>
            </a:r>
            <a:r>
              <a:rPr lang="de-DE" sz="2200" dirty="0">
                <a:latin typeface="Courier New" pitchFamily="49" charset="0"/>
              </a:rPr>
              <a:t>()‏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 dirty="0" err="1">
                <a:latin typeface="Courier New" pitchFamily="49" charset="0"/>
              </a:rPr>
              <a:t>int</a:t>
            </a:r>
            <a:r>
              <a:rPr lang="de-DE" sz="2200" dirty="0">
                <a:latin typeface="Courier New" pitchFamily="49" charset="0"/>
              </a:rPr>
              <a:t>[]  		</a:t>
            </a:r>
            <a:r>
              <a:rPr lang="de-DE" sz="2200" dirty="0" err="1">
                <a:latin typeface="Courier New" pitchFamily="49" charset="0"/>
              </a:rPr>
              <a:t>erzeugeIntArray</a:t>
            </a:r>
            <a:r>
              <a:rPr lang="de-DE" sz="2200" dirty="0">
                <a:latin typeface="Courier New" pitchFamily="49" charset="0"/>
              </a:rPr>
              <a:t>(</a:t>
            </a:r>
            <a:r>
              <a:rPr lang="de-DE" sz="2200" dirty="0" err="1">
                <a:latin typeface="Courier New" pitchFamily="49" charset="0"/>
              </a:rPr>
              <a:t>int</a:t>
            </a:r>
            <a:r>
              <a:rPr lang="de-DE" sz="2200" dirty="0">
                <a:latin typeface="Courier New" pitchFamily="49" charset="0"/>
              </a:rPr>
              <a:t> </a:t>
            </a:r>
            <a:r>
              <a:rPr lang="de-DE" sz="2200" dirty="0" err="1">
                <a:latin typeface="Courier New" pitchFamily="49" charset="0"/>
              </a:rPr>
              <a:t>groesse</a:t>
            </a:r>
            <a:r>
              <a:rPr lang="de-DE" sz="2200" dirty="0">
                <a:latin typeface="Courier New" pitchFamily="49" charset="0"/>
              </a:rPr>
              <a:t>)‏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200" dirty="0">
              <a:latin typeface="Courier New" pitchFamily="49" charset="0"/>
            </a:endParaRP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 dirty="0"/>
              <a:t>Schreiben Sie ein Programm, welches 50 Würfe mit einem Würfel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 dirty="0"/>
              <a:t>simuliert und am Ende ausgibt, welche Zahl wie oft gewürfelt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 dirty="0"/>
              <a:t>wurde</a:t>
            </a:r>
            <a:r>
              <a:rPr lang="de-DE" sz="2400" dirty="0" smtClean="0"/>
              <a:t>.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400" dirty="0" smtClean="0">
              <a:hlinkClick r:id="rId3"/>
            </a:endParaRP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 dirty="0" smtClean="0">
                <a:hlinkClick r:id="rId3"/>
              </a:rPr>
              <a:t>https</a:t>
            </a:r>
            <a:r>
              <a:rPr lang="de-DE" sz="2400" dirty="0">
                <a:hlinkClick r:id="rId3"/>
              </a:rPr>
              <a:t>://github.com/nordakademie-einfuehrung-java/uebung_5_0</a:t>
            </a:r>
            <a:endParaRPr lang="de-DE" sz="2400" dirty="0"/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400" dirty="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dirty="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32FD763-3569-4285-B6B3-BAC5E88D69E9}" type="slidenum">
              <a:rPr lang="de-DE"/>
              <a:pPr/>
              <a:t>9</a:t>
            </a:fld>
            <a:endParaRPr lang="de-DE"/>
          </a:p>
        </p:txBody>
      </p:sp>
      <p:sp>
        <p:nvSpPr>
          <p:cNvPr id="11265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Programmieren ohne Arrays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5583238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Problem in der Übung:</a:t>
            </a:r>
            <a:br>
              <a:rPr lang="de-DE" sz="2800"/>
            </a:br>
            <a:r>
              <a:rPr lang="de-DE" sz="2800"/>
              <a:t/>
            </a:r>
            <a:br>
              <a:rPr lang="de-DE" sz="2800"/>
            </a:br>
            <a:r>
              <a:rPr lang="de-DE" sz="2800"/>
              <a:t>Die Verwaltung der einzelnen Häufigkeiten ist umständlich und mit viel Tipparbeit verbunden.</a:t>
            </a:r>
            <a:br>
              <a:rPr lang="de-DE" sz="2800"/>
            </a:br>
            <a:r>
              <a:rPr lang="de-DE" sz="2800"/>
              <a:t> 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Wie sähe ein Programm aus, in dem ein Wurf mit 10 Würfeln simuliert wird?</a:t>
            </a:r>
            <a:br>
              <a:rPr lang="de-DE" sz="2800"/>
            </a:br>
            <a:endParaRPr lang="de-DE" sz="2800"/>
          </a:p>
          <a:p>
            <a:pPr marL="485775" lvl="1" indent="-269875">
              <a:spcAft>
                <a:spcPct val="0"/>
              </a:spcAft>
              <a:buSzPct val="45000"/>
              <a:buFont typeface="Segoe UI" charset="0"/>
              <a:buChar char="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/>
              <a:t>Keine Lösung: 51 Variablen mit Namen </a:t>
            </a:r>
            <a:r>
              <a:rPr lang="de-DE" sz="2600">
                <a:latin typeface="Courier New" pitchFamily="49" charset="0"/>
              </a:rPr>
              <a:t>haeufigkeit10</a:t>
            </a:r>
            <a:r>
              <a:rPr lang="de-DE" sz="2600"/>
              <a:t>, </a:t>
            </a:r>
            <a:r>
              <a:rPr lang="de-DE" sz="2600">
                <a:latin typeface="Courier New" pitchFamily="49" charset="0"/>
              </a:rPr>
              <a:t>haeufigkeit11</a:t>
            </a:r>
            <a:r>
              <a:rPr lang="de-DE" sz="2600"/>
              <a:t>, </a:t>
            </a:r>
            <a:r>
              <a:rPr lang="de-DE" sz="2600">
                <a:latin typeface="Courier New" pitchFamily="49" charset="0"/>
              </a:rPr>
              <a:t>haeufigkeit12</a:t>
            </a:r>
            <a:r>
              <a:rPr lang="de-DE" sz="2600"/>
              <a:t>, …</a:t>
            </a:r>
            <a:br>
              <a:rPr lang="de-DE" sz="2600"/>
            </a:br>
            <a:endParaRPr lang="de-DE" sz="2600"/>
          </a:p>
          <a:p>
            <a:pPr marL="485775" lvl="1" indent="-269875">
              <a:spcAft>
                <a:spcPct val="0"/>
              </a:spcAft>
              <a:buSzPct val="45000"/>
              <a:buFont typeface="Segoe UI" charset="0"/>
              <a:buChar char="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/>
              <a:t>Lösung: Verwendung sogenannter Arrays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rissa-Design">
  <a:themeElements>
    <a:clrScheme name="Benutzerdefinier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D2DB9"/>
      </a:hlink>
      <a:folHlink>
        <a:srgbClr val="2D2DB9"/>
      </a:folHlink>
    </a:clrScheme>
    <a:fontScheme name="Larissa-Design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Larissa-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NAK01</Template>
  <TotalTime>0</TotalTime>
  <Words>1513</Words>
  <Application>Microsoft Office PowerPoint</Application>
  <PresentationFormat>Benutzerdefiniert</PresentationFormat>
  <Paragraphs>404</Paragraphs>
  <Slides>32</Slides>
  <Notes>32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32</vt:i4>
      </vt:variant>
    </vt:vector>
  </HeadingPairs>
  <TitlesOfParts>
    <vt:vector size="39" baseType="lpstr">
      <vt:lpstr>Microsoft YaHei</vt:lpstr>
      <vt:lpstr>Arial</vt:lpstr>
      <vt:lpstr>Courier New</vt:lpstr>
      <vt:lpstr>Segoe UI</vt:lpstr>
      <vt:lpstr>Times New Roman</vt:lpstr>
      <vt:lpstr>Wingdings</vt:lpstr>
      <vt:lpstr>Larissa-Design</vt:lpstr>
      <vt:lpstr> </vt:lpstr>
      <vt:lpstr>Kapitel 5</vt:lpstr>
      <vt:lpstr>Typkonvertierungen (1)</vt:lpstr>
      <vt:lpstr>Typkonvertierungen (2)</vt:lpstr>
      <vt:lpstr>Typkonvertierungen (3)</vt:lpstr>
      <vt:lpstr>Typkonvertierungen (4)</vt:lpstr>
      <vt:lpstr>Typkonvertierungen (5)</vt:lpstr>
      <vt:lpstr>Übung (ohne Arrays)</vt:lpstr>
      <vt:lpstr>Programmieren ohne Arrays</vt:lpstr>
      <vt:lpstr>Programmieren mit Arrays</vt:lpstr>
      <vt:lpstr>Arrays (1)</vt:lpstr>
      <vt:lpstr>Arrays (2)</vt:lpstr>
      <vt:lpstr>Arrays (3)</vt:lpstr>
      <vt:lpstr>Arrays (4)</vt:lpstr>
      <vt:lpstr>Arrays (5)</vt:lpstr>
      <vt:lpstr>Arrays (6)</vt:lpstr>
      <vt:lpstr>Arrays (7)</vt:lpstr>
      <vt:lpstr>Arrays (8)</vt:lpstr>
      <vt:lpstr>Arrays (9)</vt:lpstr>
      <vt:lpstr>Arrays (10)</vt:lpstr>
      <vt:lpstr>Arrays (11)</vt:lpstr>
      <vt:lpstr>Übung (mit Arrays)</vt:lpstr>
      <vt:lpstr>Speicherverwaltung von Arrays (1)</vt:lpstr>
      <vt:lpstr>Speicherverwaltung von Arrays (2)</vt:lpstr>
      <vt:lpstr>Speicherverwaltung von Arrays (3)</vt:lpstr>
      <vt:lpstr>Speicherverwaltung von Arrays (4)</vt:lpstr>
      <vt:lpstr>Speicherverwaltung von Arrays (5)</vt:lpstr>
      <vt:lpstr>Übung 1</vt:lpstr>
      <vt:lpstr>Übung 2a</vt:lpstr>
      <vt:lpstr>Übung 2b</vt:lpstr>
      <vt:lpstr>Zusammenfassung: Was haben wir gelernt? </vt:lpstr>
      <vt:lpstr>Was kommt als nächstes?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NAK01</dc:title>
  <dc:creator>Kimminich, Bjoern / Kuehne + Nagel / Ham GI-PK</dc:creator>
  <cp:lastModifiedBy>Bjoern Kimminich</cp:lastModifiedBy>
  <cp:revision>255</cp:revision>
  <cp:lastPrinted>2011-10-12T19:45:03Z</cp:lastPrinted>
  <dcterms:created xsi:type="dcterms:W3CDTF">2011-10-12T19:23:47Z</dcterms:created>
  <dcterms:modified xsi:type="dcterms:W3CDTF">2015-11-08T23:52:28Z</dcterms:modified>
</cp:coreProperties>
</file>