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668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6AF14CBA-2B4B-4A97-BC95-A17FC2287D85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9B9CD81-97DF-477B-A0B5-31110DF0C7A7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9C7C8D0-90A4-46B0-97DA-155AC43F948B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F8F2EA0-F077-4F03-B779-2DB6D91B0FA9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F8CA4DB-27A6-4A33-99A4-B6680BFFEA36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EDF295A-94C4-4E19-9DE6-E6205CFEC255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F851140-A24C-4C49-A1B7-2F8FAD42C84A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ACFD7AF-C03F-4016-9BD6-CA0C6500D1F8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272F76B-8107-4635-8170-D81590F1D77D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DCEB0C4-FE84-4C46-8F60-E1DA68CEAA05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F76E755-7809-480C-9B83-7CCA5EF4CDAC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F43F4C2-847C-48DB-B6B2-951C443B77BD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0672453-83C9-4D44-A85B-3BEDDBEE70B6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2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92A8250-74A8-4870-BEB5-4E56D5D73745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C399FF4-1CA4-48F0-8D5F-4FA2B7768182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6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910916F-59E4-4D74-A4C1-FCEA4C92BA68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8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0C3ACA6-7F07-47B7-9188-A52E6CA1771D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A30ED0-83D2-46D9-9324-747E90194C1B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495958-B0E6-46B7-8206-151D92ADA6A3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2729A7-1FBD-4989-A35B-13836ED0C93B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257C6-05CD-451A-9D15-B6B7DE1CC9A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95533B-C9C7-44F1-A155-A1760DA74EE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B6546-9092-47E5-A0D9-1882EAB5B19B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EDCF75-A292-4791-AB71-50EB68A762F7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D6B899-6657-4D8B-BDC2-9D4B050152B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9331D1-3A9B-4C6F-BB0D-23C57C186067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A0C7BC-5E5E-4888-B850-11B9C9F47D5E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76F147-0018-472C-A03B-05386D86E667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AF19B4-B41C-4F78-83FB-257C77DDC4C6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das Format des Titeltextes zu bearbeiten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die Formate des Gliederungstextes zu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Siebente Gliederungsebene</a:t>
            </a:r>
          </a:p>
          <a:p>
            <a:pPr lvl="4"/>
            <a:r>
              <a:rPr lang="en-GB" altLang="de-DE" smtClean="0"/>
              <a:t>Achte Gliederungsebene</a:t>
            </a:r>
          </a:p>
          <a:p>
            <a:pPr lvl="4"/>
            <a:r>
              <a:rPr lang="en-GB" altLang="de-DE" smtClean="0"/>
              <a:t>Neunte Gliederungsebene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8B5D4182-F24C-415A-9120-BF890435A06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dakademie-einfuehrung-java/uebung_1_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nordakademie-einfuehrung-java/uebung_1_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768475"/>
            <a:ext cx="9070975" cy="4989513"/>
          </a:xfrm>
        </p:spPr>
        <p:txBody>
          <a:bodyPr anchor="ctr"/>
          <a:lstStyle/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W120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b="1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Einführung in die Software-Entwicklung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Kapitel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150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8B29513-39E9-497A-8BF2-119AA3BC04D3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150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Java - Plattformunabhängigkeit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438775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Java funktioniert als eine Mischung von 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Compiler- und Interpretersprache: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 Programm wird nach der Erstellung vom Java-Compiler compiliert.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Dieses Programm ist auf einer sogenannten „virtuellen Maschine“ lauffähig.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Diese virtuellen Maschinen gibt es für viele Plattformen, wie z. B. die zuvor genannten.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355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0213C13-CF9F-4AA7-8C15-08FC652624A9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355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Vor der ersten Übung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016625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Wie lernt man eine Programmiersprache?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Lernen, Problemlösungen in allgemeinen Algorithmen zu formulieren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Lernen, die Algorithmen in der Syntax der Programmiersprache zu formulieren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Lernen, welche Konzepte hinter der verwendeten Programmiersprache stehen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Dies ist auf einmal nicht alles möglich. Aus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diesem Grund müssen zu Beginn einige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Umstände als gegeben angenommen werden.</a:t>
            </a:r>
            <a:br>
              <a:rPr lang="de-DE" altLang="de-DE" smtClean="0"/>
            </a:b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560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A366966-2172-4773-A2DD-01A1EB92841C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2560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Übung: Hallo Welt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013325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Start -&gt; Ausführen -&gt; “cmd“ -&gt; OK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„w:“ -&gt; „cd\“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„notepad HalloWelt.java“:</a:t>
            </a:r>
            <a:br>
              <a:rPr lang="de-DE" altLang="de-DE" smtClean="0"/>
            </a:br>
            <a:r>
              <a:rPr lang="de-DE" altLang="de-DE" smtClean="0"/>
              <a:t/>
            </a:r>
            <a:br>
              <a:rPr lang="de-DE" altLang="de-DE" smtClean="0"/>
            </a:br>
            <a:r>
              <a:rPr lang="de-DE" altLang="de-DE" smtClean="0"/>
              <a:t/>
            </a:r>
            <a:br>
              <a:rPr lang="de-DE" altLang="de-DE" smtClean="0"/>
            </a:br>
            <a:r>
              <a:rPr lang="de-DE" altLang="de-DE" smtClean="0"/>
              <a:t/>
            </a:r>
            <a:br>
              <a:rPr lang="de-DE" altLang="de-DE" smtClean="0"/>
            </a:br>
            <a:r>
              <a:rPr lang="de-DE" altLang="de-DE" smtClean="0"/>
              <a:t/>
            </a:r>
            <a:br>
              <a:rPr lang="de-DE" altLang="de-DE" smtClean="0"/>
            </a:b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„javac HalloWelt.java“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„java HalloWelt“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2560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188" y="3176588"/>
            <a:ext cx="5921375" cy="1863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765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271AB5C-31BA-41BF-B0F2-1194891843F8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2765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Übung: Fakultät von 7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Öffnen Sie die Konsole</a:t>
            </a:r>
            <a:br>
              <a:rPr lang="de-DE" altLang="de-DE" smtClean="0"/>
            </a:b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Schreiben Sie eine Klasse mit dem Namen “Fakultaet“ gemäß dem vorangegangenen Beispiel</a:t>
            </a:r>
            <a:br>
              <a:rPr lang="de-DE" altLang="de-DE" smtClean="0"/>
            </a:b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Kompilieren Sie die Klasse</a:t>
            </a:r>
            <a:br>
              <a:rPr lang="de-DE" altLang="de-DE" smtClean="0"/>
            </a:b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Führen Sie die Klasse aus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969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7E6294A-3667-4B0F-ABF4-08C5A4B882B1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2970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Mehr Luxus bei der Java-Entwicklung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013325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Projekte umfassen mehrere Dateien (Grossprojekte &gt;10.000)</a:t>
            </a:r>
            <a:br>
              <a:rPr lang="de-DE" altLang="de-DE" smtClean="0"/>
            </a:b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Dos-Konsole und Notepad nicht effizient nutzbar</a:t>
            </a:r>
            <a:br>
              <a:rPr lang="de-DE" altLang="de-DE" smtClean="0"/>
            </a:b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Spezielle Entwicklungsumgebungen unterstützen bei der Entwicklung von Programmen</a:t>
            </a:r>
            <a:br>
              <a:rPr lang="de-DE" altLang="de-DE" smtClean="0"/>
            </a:b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"Open Source"-Beispiel: Eclipse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174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1869F4A-920E-40AA-9ECD-D781D2CD8B6C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3174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Eclipse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21338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Eine der mächtigsten Entwicklungsumgebungen</a:t>
            </a:r>
            <a:br>
              <a:rPr lang="de-DE" altLang="de-DE" smtClean="0"/>
            </a:b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Unterstützt bei der Verwaltung mehrerer unabhängiger Projekte</a:t>
            </a:r>
            <a:br>
              <a:rPr lang="de-DE" altLang="de-DE" smtClean="0"/>
            </a:b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Bietet vielseitige Unterstützung bei der Erstellung von Programmen:</a:t>
            </a:r>
          </a:p>
          <a:p>
            <a:pPr marL="485775" lvl="1" indent="-269875" eaLnBrk="1">
              <a:spcAft>
                <a:spcPct val="0"/>
              </a:spcAft>
              <a:buSzPct val="45000"/>
              <a:buFont typeface="Symbol" charset="2"/>
              <a:buChar char="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Automatisierte Fehlererkennung noch während der Bearbeitung durch den Programmierer</a:t>
            </a:r>
          </a:p>
          <a:p>
            <a:pPr marL="485775" lvl="1" indent="-269875" eaLnBrk="1">
              <a:spcAft>
                <a:spcPct val="0"/>
              </a:spcAft>
              <a:buSzPct val="45000"/>
              <a:buFont typeface="Symbol" charset="2"/>
              <a:buChar char="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Einfaches Kompilieren ganzer Projekte</a:t>
            </a:r>
          </a:p>
          <a:p>
            <a:pPr marL="485775" lvl="1" indent="-269875" eaLnBrk="1">
              <a:spcAft>
                <a:spcPct val="0"/>
              </a:spcAft>
              <a:buSzPct val="45000"/>
              <a:buFont typeface="Symbol" charset="2"/>
              <a:buChar char="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Einfaches Ausführen ganzer Projekte</a:t>
            </a:r>
          </a:p>
          <a:p>
            <a:pPr marL="485775" lvl="1" indent="-269875" eaLnBrk="1">
              <a:spcAft>
                <a:spcPct val="0"/>
              </a:spcAft>
              <a:buSzPct val="45000"/>
              <a:buFont typeface="Symbol" charset="2"/>
              <a:buChar char="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...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379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A38FDC2-6B03-4DBD-9004-29BBD44ACEBC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3379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Übung: Eclipse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smtClean="0"/>
              <a:t>Starten Sie </a:t>
            </a:r>
            <a:r>
              <a:rPr lang="de-DE" altLang="de-DE" dirty="0" err="1" smtClean="0"/>
              <a:t>Eclipse</a:t>
            </a:r>
            <a:endParaRPr lang="de-DE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smtClean="0"/>
              <a:t>Erstellen Sie ein neues Projekt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smtClean="0"/>
              <a:t>Erstellen Sie eine Klasse mit dem Namen „</a:t>
            </a:r>
            <a:r>
              <a:rPr lang="de-DE" altLang="de-DE" dirty="0" err="1" smtClean="0"/>
              <a:t>HalloWelt</a:t>
            </a:r>
            <a:r>
              <a:rPr lang="de-DE" altLang="de-DE" dirty="0" smtClean="0"/>
              <a:t>“ (wie bereits bekannt)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smtClean="0"/>
              <a:t>Richten Sie eine Laufzeitumgebung ein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smtClean="0"/>
              <a:t>Starten Sie das Programm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smtClean="0"/>
              <a:t>Wiederholen Sie dies für „</a:t>
            </a:r>
            <a:r>
              <a:rPr lang="de-DE" altLang="de-DE" dirty="0" err="1" smtClean="0"/>
              <a:t>Fakultaet</a:t>
            </a:r>
            <a:r>
              <a:rPr lang="de-DE" altLang="de-DE" dirty="0" smtClean="0"/>
              <a:t>“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dirty="0"/>
          </a:p>
          <a:p>
            <a:pPr marL="0" indent="0" eaLnBrk="1">
              <a:spcAft>
                <a:spcPct val="0"/>
              </a:spcAft>
              <a:buSzPct val="45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smtClean="0"/>
              <a:t>Die Aufgabenstellungen finden Sie auch hier:</a:t>
            </a:r>
          </a:p>
          <a:p>
            <a:pPr marL="0" indent="0" eaLnBrk="1">
              <a:spcAft>
                <a:spcPct val="0"/>
              </a:spcAft>
              <a:buSzPct val="45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sz="2400" dirty="0" smtClean="0">
                <a:hlinkClick r:id="rId3"/>
              </a:rPr>
              <a:t>https://github.com/nordakademie-einfuehrung-java/uebung_1_1</a:t>
            </a:r>
            <a:endParaRPr lang="de-DE" altLang="de-DE" sz="2400" dirty="0" smtClean="0"/>
          </a:p>
          <a:p>
            <a:pPr marL="0" indent="0" eaLnBrk="1">
              <a:spcAft>
                <a:spcPct val="0"/>
              </a:spcAft>
              <a:buSzPct val="45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sz="2400" dirty="0" smtClean="0">
                <a:hlinkClick r:id="rId4"/>
              </a:rPr>
              <a:t>https://github.com/nordakademie-einfuehrung-java/uebung_1_2</a:t>
            </a:r>
            <a:endParaRPr lang="de-DE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1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0336AB9-758E-4CA5-A3C8-83081B358505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51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Kapitel 1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Programmiersprachen allgemein</a:t>
            </a:r>
            <a:br>
              <a:rPr lang="de-DE" altLang="de-DE" smtClean="0"/>
            </a:b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Programmiersprache Java</a:t>
            </a:r>
            <a:br>
              <a:rPr lang="de-DE" altLang="de-DE" smtClean="0"/>
            </a:b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Entwicklungsumgebung Eclipse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1C9B7A1-9DF6-4676-BE8A-FD072DBBD057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Programmiersprachen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4213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Computer verarbeiten Anweisungen in Form von binären Steuerinformationen</a:t>
            </a:r>
            <a:br>
              <a:rPr lang="de-DE" altLang="de-DE" smtClean="0"/>
            </a:br>
            <a:r>
              <a:rPr lang="de-DE" altLang="de-DE" sz="2800" smtClean="0">
                <a:cs typeface="Arial" charset="0"/>
              </a:rPr>
              <a:t>→</a:t>
            </a:r>
            <a:r>
              <a:rPr lang="de-DE" altLang="de-DE" sz="2800" smtClean="0"/>
              <a:t> für Menschen unlesbar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Menschen formulieren Anweisungen in natürlicher Sprache</a:t>
            </a:r>
            <a:br>
              <a:rPr lang="de-DE" altLang="de-DE" smtClean="0"/>
            </a:br>
            <a:r>
              <a:rPr lang="de-DE" altLang="de-DE" sz="2800" smtClean="0">
                <a:cs typeface="Arial" charset="0"/>
              </a:rPr>
              <a:t>→ </a:t>
            </a:r>
            <a:r>
              <a:rPr lang="de-DE" altLang="de-DE" sz="2800" smtClean="0"/>
              <a:t>für Computer zu vieldeutig, unpräzise und zu wenig        detailliert</a:t>
            </a:r>
            <a:r>
              <a:rPr lang="de-DE" altLang="de-DE" sz="2600" smtClean="0"/>
              <a:t/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Die Schnittstelle zwischen Mensch und Computer bilden Programmiersprachen</a:t>
            </a:r>
            <a:r>
              <a:rPr lang="en-GB" altLang="de-DE" sz="2600" smtClean="0"/>
              <a:t/>
            </a:r>
            <a:br>
              <a:rPr lang="en-GB" altLang="de-DE" sz="2600" smtClean="0"/>
            </a:br>
            <a:endParaRPr lang="en-GB" altLang="de-DE" sz="2600" smtClean="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altLang="de-DE" sz="26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92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486DD72-2BE6-4FD7-AD7D-060BC215DEA2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92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Programmiersprachen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499100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Künstlich geschaffene Sprachen zur Formulierung von Anweisungen für Computer</a:t>
            </a:r>
            <a:br>
              <a:rPr lang="de-DE" altLang="de-DE" smtClean="0"/>
            </a:br>
            <a:r>
              <a:rPr lang="de-DE" altLang="de-DE" sz="2800" smtClean="0">
                <a:cs typeface="Arial" charset="0"/>
              </a:rPr>
              <a:t>→ </a:t>
            </a:r>
            <a:r>
              <a:rPr lang="de-DE" altLang="de-DE" sz="2800" smtClean="0"/>
              <a:t>für Menschen lesbar</a:t>
            </a:r>
            <a:br>
              <a:rPr lang="de-DE" altLang="de-DE" sz="2800" smtClean="0"/>
            </a:br>
            <a:r>
              <a:rPr lang="de-DE" altLang="de-DE" sz="2800" smtClean="0">
                <a:cs typeface="Arial" charset="0"/>
              </a:rPr>
              <a:t>→ </a:t>
            </a:r>
            <a:r>
              <a:rPr lang="de-DE" altLang="de-DE" sz="2800" smtClean="0"/>
              <a:t>eindeutig, präzise und detailliert</a:t>
            </a:r>
            <a:r>
              <a:rPr lang="de-DE" altLang="de-DE" smtClean="0"/>
              <a:t/>
            </a:r>
            <a:br>
              <a:rPr lang="de-DE" altLang="de-DE" smtClean="0"/>
            </a:b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Computer können die Anweisungen in binäre Steuerinformationen umsetzen, je nach verwendeter Sprache …</a:t>
            </a:r>
            <a:br>
              <a:rPr lang="de-DE" altLang="de-DE" smtClean="0"/>
            </a:br>
            <a:r>
              <a:rPr lang="de-DE" altLang="de-DE" sz="2800" smtClean="0">
                <a:cs typeface="Arial" charset="0"/>
              </a:rPr>
              <a:t>→ </a:t>
            </a:r>
            <a:r>
              <a:rPr lang="de-DE" altLang="de-DE" sz="2800" smtClean="0"/>
              <a:t>in Echtzeit, d. h. während ein Programm läuft</a:t>
            </a:r>
            <a:br>
              <a:rPr lang="de-DE" altLang="de-DE" sz="2800" smtClean="0"/>
            </a:br>
            <a:r>
              <a:rPr lang="de-DE" altLang="de-DE" sz="2800" smtClean="0"/>
              <a:t>     (sogenannte Interpretersprachen)</a:t>
            </a:r>
            <a:br>
              <a:rPr lang="de-DE" altLang="de-DE" sz="2800" smtClean="0"/>
            </a:br>
            <a:r>
              <a:rPr lang="de-DE" altLang="de-DE" sz="2800" smtClean="0">
                <a:cs typeface="Arial" charset="0"/>
              </a:rPr>
              <a:t>→ </a:t>
            </a:r>
            <a:r>
              <a:rPr lang="de-DE" altLang="de-DE" sz="2800" smtClean="0"/>
              <a:t>vor der Ausführung eines Programms (sogenannte </a:t>
            </a:r>
            <a:br>
              <a:rPr lang="de-DE" altLang="de-DE" sz="2800" smtClean="0"/>
            </a:br>
            <a:r>
              <a:rPr lang="de-DE" altLang="de-DE" sz="2800" smtClean="0"/>
              <a:t>     Compilersprachen)</a:t>
            </a:r>
            <a:br>
              <a:rPr lang="de-DE" altLang="de-DE" sz="2800" smtClean="0"/>
            </a:br>
            <a:endParaRPr lang="de-DE" altLang="de-DE" sz="28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126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771DE65-DFA9-4BAC-953E-23DBA5334A9D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126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Programmiersprachen - Beispiel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49116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Präzise Beschreibung zur Berechnung von 7!:</a:t>
            </a:r>
            <a:br>
              <a:rPr lang="de-DE" altLang="de-DE" smtClean="0"/>
            </a:b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Merke dir unter dem Namen "Eingabe" die Zahl 7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Merke dir unter dem Namen "Lösung" die Zahl 1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Für jede Zahl "n" von 2 aufsteigend bis zu der Zahl, die zur Zeit hinter "Eingabe" abgelegt ist, führe aus: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Berechne ("Lösung" mal "n") und merke dir das Ergebnis als "Lösung"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Liefere als Ergebnis die Zahl, die zur Zeit hinter "Lösung" abgelegt ist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33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AF0A752-4E10-405E-95CB-FE612DDA7629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33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Programmiersprachen / Beispiel BASIC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Basic-Programm zur Berechnung von 7!:</a:t>
            </a:r>
            <a:br>
              <a:rPr lang="de-DE" altLang="de-DE" smtClean="0"/>
            </a:br>
            <a:endParaRPr lang="de-DE" altLang="de-DE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1331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625" y="2339975"/>
            <a:ext cx="8085138" cy="431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53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F80D1B9-0620-48AB-9BD6-ACFFDD9C8225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53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396412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Programmiersprachen / Beispiel PASCAL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Pascal-Programm zur Berechnung von 7!: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1536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2339975"/>
            <a:ext cx="8101013" cy="431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741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A2B4F40-E823-4E7B-AE45-20470B4FE1BC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741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Programmiersprachen / Beispiel JAVA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Java-Programm zur Berechnung von 7!: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174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2339975"/>
            <a:ext cx="8461375" cy="4140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945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F234C9C-74D4-4B43-9746-158CACA049A6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1946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Programmiersprache Java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Wurde von der Firma Sun Microsystems entwickelt und mittlerweile von der Firma Oracle betreut und weiterentwickelt</a:t>
            </a:r>
            <a:br>
              <a:rPr lang="de-DE" altLang="de-DE" smtClean="0"/>
            </a:b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Java ist objektorientiert</a:t>
            </a:r>
            <a:br>
              <a:rPr lang="de-DE" altLang="de-DE" smtClean="0"/>
            </a:b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Ein Java-Programm ist auf fast allen denkbaren Plattformen lauffähig (z. B. Windows-PC, Linux-PC, Mac, Handys, ...)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enutzerdefiniert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369</Words>
  <Application>Microsoft Office PowerPoint</Application>
  <PresentationFormat>Benutzerdefiniert</PresentationFormat>
  <Paragraphs>141</Paragraphs>
  <Slides>16</Slides>
  <Notes>16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Office Theme</vt:lpstr>
      <vt:lpstr> </vt:lpstr>
      <vt:lpstr>Kapitel 1</vt:lpstr>
      <vt:lpstr>Programmiersprachen</vt:lpstr>
      <vt:lpstr>Programmiersprachen</vt:lpstr>
      <vt:lpstr>Programmiersprachen - Beispiel</vt:lpstr>
      <vt:lpstr>Programmiersprachen / Beispiel BASIC</vt:lpstr>
      <vt:lpstr>Programmiersprachen / Beispiel PASCAL</vt:lpstr>
      <vt:lpstr>Programmiersprachen / Beispiel JAVA</vt:lpstr>
      <vt:lpstr>Programmiersprache Java</vt:lpstr>
      <vt:lpstr>Java - Plattformunabhängigkeit</vt:lpstr>
      <vt:lpstr>Vor der ersten Übung</vt:lpstr>
      <vt:lpstr>Übung: Hallo Welt</vt:lpstr>
      <vt:lpstr>Übung: Fakultät von 7</vt:lpstr>
      <vt:lpstr>Mehr Luxus bei der Java-Entwicklung</vt:lpstr>
      <vt:lpstr>Eclipse</vt:lpstr>
      <vt:lpstr>Übung: Eclipse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Bjoern Kimminich</dc:creator>
  <cp:lastModifiedBy>bjoern.kimminich</cp:lastModifiedBy>
  <cp:revision>107</cp:revision>
  <cp:lastPrinted>2011-10-12T18:45:03Z</cp:lastPrinted>
  <dcterms:created xsi:type="dcterms:W3CDTF">2011-10-12T18:23:47Z</dcterms:created>
  <dcterms:modified xsi:type="dcterms:W3CDTF">2015-11-02T15:45:08Z</dcterms:modified>
</cp:coreProperties>
</file>