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sldIdLst>
    <p:sldId id="256" r:id="rId2"/>
    <p:sldId id="288" r:id="rId3"/>
    <p:sldId id="289" r:id="rId4"/>
    <p:sldId id="290" r:id="rId5"/>
    <p:sldId id="291"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1686"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de-DE" noProof="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fld id="{3F716A37-934B-4CAB-8FE5-2189E33BF8F8}" type="slidenum">
              <a:rPr lang="de-DE"/>
              <a:pPr>
                <a:defRPr/>
              </a:pPr>
              <a:t>‹Nr.›</a:t>
            </a:fld>
            <a:endParaRPr lang="de-DE"/>
          </a:p>
        </p:txBody>
      </p:sp>
    </p:spTree>
    <p:extLst>
      <p:ext uri="{BB962C8B-B14F-4D97-AF65-F5344CB8AC3E}">
        <p14:creationId xmlns:p14="http://schemas.microsoft.com/office/powerpoint/2010/main" val="267986907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p:spPr>
        <p:txBody>
          <a:bodyPr/>
          <a:lstStyle/>
          <a:p>
            <a:fld id="{F4EE0EF8-0CEA-4324-819A-A19D660BB674}" type="slidenum">
              <a:rPr lang="de-DE"/>
              <a:pPr/>
              <a:t>1</a:t>
            </a:fld>
            <a:endParaRPr lang="de-DE"/>
          </a:p>
        </p:txBody>
      </p:sp>
      <p:sp>
        <p:nvSpPr>
          <p:cNvPr id="3481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4820"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1184811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p:cNvSpPr>
            <a:spLocks noGrp="1" noChangeArrowheads="1"/>
          </p:cNvSpPr>
          <p:nvPr>
            <p:ph type="sldNum" sz="quarter"/>
          </p:nvPr>
        </p:nvSpPr>
        <p:spPr>
          <a:noFill/>
        </p:spPr>
        <p:txBody>
          <a:bodyPr/>
          <a:lstStyle/>
          <a:p>
            <a:fld id="{07F9F403-D7E7-4C92-992B-F426237A8A9D}" type="slidenum">
              <a:rPr lang="de-DE"/>
              <a:pPr/>
              <a:t>10</a:t>
            </a:fld>
            <a:endParaRPr lang="de-DE"/>
          </a:p>
        </p:txBody>
      </p:sp>
      <p:sp>
        <p:nvSpPr>
          <p:cNvPr id="3993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9940"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4139664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p:nvPr>
        </p:nvSpPr>
        <p:spPr>
          <a:noFill/>
        </p:spPr>
        <p:txBody>
          <a:bodyPr/>
          <a:lstStyle/>
          <a:p>
            <a:fld id="{C05AA01C-04E6-4C97-AE8D-76A56D41408E}" type="slidenum">
              <a:rPr lang="de-DE"/>
              <a:pPr/>
              <a:t>11</a:t>
            </a:fld>
            <a:endParaRPr lang="de-DE"/>
          </a:p>
        </p:txBody>
      </p:sp>
      <p:sp>
        <p:nvSpPr>
          <p:cNvPr id="4096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0964"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2775095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6"/>
          <p:cNvSpPr>
            <a:spLocks noGrp="1" noChangeArrowheads="1"/>
          </p:cNvSpPr>
          <p:nvPr>
            <p:ph type="sldNum" sz="quarter"/>
          </p:nvPr>
        </p:nvSpPr>
        <p:spPr>
          <a:noFill/>
        </p:spPr>
        <p:txBody>
          <a:bodyPr/>
          <a:lstStyle/>
          <a:p>
            <a:fld id="{F54B391D-8B72-412F-9396-216244FEA2CD}" type="slidenum">
              <a:rPr lang="de-DE"/>
              <a:pPr/>
              <a:t>12</a:t>
            </a:fld>
            <a:endParaRPr lang="de-DE"/>
          </a:p>
        </p:txBody>
      </p:sp>
      <p:sp>
        <p:nvSpPr>
          <p:cNvPr id="4198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1988"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636295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p:spPr>
        <p:txBody>
          <a:bodyPr/>
          <a:lstStyle/>
          <a:p>
            <a:fld id="{FBDDB399-20C6-4EFD-A679-CA08B9FC767A}" type="slidenum">
              <a:rPr lang="de-DE"/>
              <a:pPr/>
              <a:t>13</a:t>
            </a:fld>
            <a:endParaRPr lang="de-DE"/>
          </a:p>
        </p:txBody>
      </p:sp>
      <p:sp>
        <p:nvSpPr>
          <p:cNvPr id="4301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3012"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2288369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6"/>
          <p:cNvSpPr>
            <a:spLocks noGrp="1" noChangeArrowheads="1"/>
          </p:cNvSpPr>
          <p:nvPr>
            <p:ph type="sldNum" sz="quarter"/>
          </p:nvPr>
        </p:nvSpPr>
        <p:spPr>
          <a:noFill/>
        </p:spPr>
        <p:txBody>
          <a:bodyPr/>
          <a:lstStyle/>
          <a:p>
            <a:fld id="{3B1B93F2-F5FD-41BF-BE38-949F5D3C6218}" type="slidenum">
              <a:rPr lang="de-DE"/>
              <a:pPr/>
              <a:t>14</a:t>
            </a:fld>
            <a:endParaRPr lang="de-DE"/>
          </a:p>
        </p:txBody>
      </p:sp>
      <p:sp>
        <p:nvSpPr>
          <p:cNvPr id="4403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4036"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4112265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p:spPr>
        <p:txBody>
          <a:bodyPr/>
          <a:lstStyle/>
          <a:p>
            <a:fld id="{5CF4B70C-0C1C-46C1-AF18-7B1748E95248}" type="slidenum">
              <a:rPr lang="de-DE"/>
              <a:pPr/>
              <a:t>15</a:t>
            </a:fld>
            <a:endParaRPr lang="de-DE"/>
          </a:p>
        </p:txBody>
      </p:sp>
      <p:sp>
        <p:nvSpPr>
          <p:cNvPr id="4505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5060"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1838956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fld id="{0A55C975-2E07-4EDA-94DF-1B627FA95762}" type="slidenum">
              <a:rPr lang="de-DE"/>
              <a:pPr/>
              <a:t>16</a:t>
            </a:fld>
            <a:endParaRPr lang="de-DE"/>
          </a:p>
        </p:txBody>
      </p:sp>
      <p:sp>
        <p:nvSpPr>
          <p:cNvPr id="4608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6084"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3052089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p:spPr>
        <p:txBody>
          <a:bodyPr/>
          <a:lstStyle/>
          <a:p>
            <a:fld id="{BE511A20-5DE5-4DE5-BD29-5C47C69A5344}" type="slidenum">
              <a:rPr lang="de-DE"/>
              <a:pPr/>
              <a:t>17</a:t>
            </a:fld>
            <a:endParaRPr lang="de-DE"/>
          </a:p>
        </p:txBody>
      </p:sp>
      <p:sp>
        <p:nvSpPr>
          <p:cNvPr id="4710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7108"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1864467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p:nvPr>
        </p:nvSpPr>
        <p:spPr>
          <a:noFill/>
        </p:spPr>
        <p:txBody>
          <a:bodyPr/>
          <a:lstStyle/>
          <a:p>
            <a:fld id="{1B97C425-5E82-4F1A-9855-5EB74D106016}" type="slidenum">
              <a:rPr lang="de-DE"/>
              <a:pPr/>
              <a:t>18</a:t>
            </a:fld>
            <a:endParaRPr lang="de-DE"/>
          </a:p>
        </p:txBody>
      </p:sp>
      <p:sp>
        <p:nvSpPr>
          <p:cNvPr id="4813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8132"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2026216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p:spPr>
        <p:txBody>
          <a:bodyPr/>
          <a:lstStyle/>
          <a:p>
            <a:fld id="{0EC0A082-B9FC-4C3A-9A41-8C0351E66EFE}" type="slidenum">
              <a:rPr lang="de-DE"/>
              <a:pPr/>
              <a:t>19</a:t>
            </a:fld>
            <a:endParaRPr lang="de-DE"/>
          </a:p>
        </p:txBody>
      </p:sp>
      <p:sp>
        <p:nvSpPr>
          <p:cNvPr id="4915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9156"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3242079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0E396D-60ED-4D1F-AF08-7597DE475A15}" type="slidenum">
              <a:rPr lang="de-DE"/>
              <a:pPr/>
              <a:t>2</a:t>
            </a:fld>
            <a:endParaRPr lang="de-DE"/>
          </a:p>
        </p:txBody>
      </p:sp>
      <p:sp>
        <p:nvSpPr>
          <p:cNvPr id="378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4107501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p:spPr>
        <p:txBody>
          <a:bodyPr/>
          <a:lstStyle/>
          <a:p>
            <a:fld id="{29886A7A-45B3-485E-8DC6-31B3A7F3B4B8}" type="slidenum">
              <a:rPr lang="de-DE"/>
              <a:pPr/>
              <a:t>20</a:t>
            </a:fld>
            <a:endParaRPr lang="de-DE"/>
          </a:p>
        </p:txBody>
      </p:sp>
      <p:sp>
        <p:nvSpPr>
          <p:cNvPr id="5017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0180"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16521899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p:spPr>
        <p:txBody>
          <a:bodyPr/>
          <a:lstStyle/>
          <a:p>
            <a:fld id="{3C30899E-DE84-4A99-A600-5B34205D0299}" type="slidenum">
              <a:rPr lang="de-DE"/>
              <a:pPr/>
              <a:t>21</a:t>
            </a:fld>
            <a:endParaRPr lang="de-DE"/>
          </a:p>
        </p:txBody>
      </p:sp>
      <p:sp>
        <p:nvSpPr>
          <p:cNvPr id="5120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1204"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3692910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p:spPr>
        <p:txBody>
          <a:bodyPr/>
          <a:lstStyle/>
          <a:p>
            <a:fld id="{F66BF1CB-9E1F-44B1-8067-A15743BA4652}" type="slidenum">
              <a:rPr lang="de-DE"/>
              <a:pPr/>
              <a:t>22</a:t>
            </a:fld>
            <a:endParaRPr lang="de-DE"/>
          </a:p>
        </p:txBody>
      </p:sp>
      <p:sp>
        <p:nvSpPr>
          <p:cNvPr id="5222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2228"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243126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p:spPr>
        <p:txBody>
          <a:bodyPr/>
          <a:lstStyle/>
          <a:p>
            <a:fld id="{28AC18ED-5E82-49CF-818A-BDD30FF61119}" type="slidenum">
              <a:rPr lang="de-DE"/>
              <a:pPr/>
              <a:t>23</a:t>
            </a:fld>
            <a:endParaRPr lang="de-DE"/>
          </a:p>
        </p:txBody>
      </p:sp>
      <p:sp>
        <p:nvSpPr>
          <p:cNvPr id="5325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3252"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12332092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noFill/>
        </p:spPr>
        <p:txBody>
          <a:bodyPr/>
          <a:lstStyle/>
          <a:p>
            <a:fld id="{0A25DFC4-1997-4F6D-A757-938E65AE3947}" type="slidenum">
              <a:rPr lang="de-DE"/>
              <a:pPr/>
              <a:t>24</a:t>
            </a:fld>
            <a:endParaRPr lang="de-DE"/>
          </a:p>
        </p:txBody>
      </p:sp>
      <p:sp>
        <p:nvSpPr>
          <p:cNvPr id="5427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4276"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1659479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p:spPr>
        <p:txBody>
          <a:bodyPr/>
          <a:lstStyle/>
          <a:p>
            <a:fld id="{3E309726-B3B2-42F5-B8B2-4DC98DE4A8C2}" type="slidenum">
              <a:rPr lang="de-DE"/>
              <a:pPr/>
              <a:t>25</a:t>
            </a:fld>
            <a:endParaRPr lang="de-DE"/>
          </a:p>
        </p:txBody>
      </p:sp>
      <p:sp>
        <p:nvSpPr>
          <p:cNvPr id="5529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5300"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23636860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p:nvPr>
        </p:nvSpPr>
        <p:spPr>
          <a:noFill/>
        </p:spPr>
        <p:txBody>
          <a:bodyPr/>
          <a:lstStyle/>
          <a:p>
            <a:fld id="{6B59DEA4-7C09-4367-A554-EEFE5528A3B7}" type="slidenum">
              <a:rPr lang="de-DE"/>
              <a:pPr/>
              <a:t>26</a:t>
            </a:fld>
            <a:endParaRPr lang="de-DE"/>
          </a:p>
        </p:txBody>
      </p:sp>
      <p:sp>
        <p:nvSpPr>
          <p:cNvPr id="5632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6324"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3775277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p:spPr>
        <p:txBody>
          <a:bodyPr/>
          <a:lstStyle/>
          <a:p>
            <a:fld id="{FAC4D13A-A9A1-4596-8925-58E538C4123E}" type="slidenum">
              <a:rPr lang="de-DE"/>
              <a:pPr/>
              <a:t>27</a:t>
            </a:fld>
            <a:endParaRPr lang="de-DE"/>
          </a:p>
        </p:txBody>
      </p:sp>
      <p:sp>
        <p:nvSpPr>
          <p:cNvPr id="5734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7348"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487444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p:cNvSpPr>
            <a:spLocks noGrp="1" noChangeArrowheads="1"/>
          </p:cNvSpPr>
          <p:nvPr>
            <p:ph type="sldNum" sz="quarter"/>
          </p:nvPr>
        </p:nvSpPr>
        <p:spPr>
          <a:noFill/>
        </p:spPr>
        <p:txBody>
          <a:bodyPr/>
          <a:lstStyle/>
          <a:p>
            <a:fld id="{486FB59C-8D9D-4073-BC75-C7D72765C8F2}" type="slidenum">
              <a:rPr lang="de-DE"/>
              <a:pPr/>
              <a:t>28</a:t>
            </a:fld>
            <a:endParaRPr lang="de-DE"/>
          </a:p>
        </p:txBody>
      </p:sp>
      <p:sp>
        <p:nvSpPr>
          <p:cNvPr id="5837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8372"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30644081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p:spPr>
        <p:txBody>
          <a:bodyPr/>
          <a:lstStyle/>
          <a:p>
            <a:fld id="{A04E45FF-5B1B-4418-9661-82D102D2527E}" type="slidenum">
              <a:rPr lang="de-DE"/>
              <a:pPr/>
              <a:t>29</a:t>
            </a:fld>
            <a:endParaRPr lang="de-DE"/>
          </a:p>
        </p:txBody>
      </p:sp>
      <p:sp>
        <p:nvSpPr>
          <p:cNvPr id="5939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9396"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2092233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0E396D-60ED-4D1F-AF08-7597DE475A15}" type="slidenum">
              <a:rPr lang="de-DE"/>
              <a:pPr/>
              <a:t>3</a:t>
            </a:fld>
            <a:endParaRPr lang="de-DE"/>
          </a:p>
        </p:txBody>
      </p:sp>
      <p:sp>
        <p:nvSpPr>
          <p:cNvPr id="378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dirty="0"/>
          </a:p>
        </p:txBody>
      </p:sp>
    </p:spTree>
    <p:extLst>
      <p:ext uri="{BB962C8B-B14F-4D97-AF65-F5344CB8AC3E}">
        <p14:creationId xmlns:p14="http://schemas.microsoft.com/office/powerpoint/2010/main" val="24853051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p:cNvSpPr>
            <a:spLocks noGrp="1" noChangeArrowheads="1"/>
          </p:cNvSpPr>
          <p:nvPr>
            <p:ph type="sldNum" sz="quarter"/>
          </p:nvPr>
        </p:nvSpPr>
        <p:spPr>
          <a:noFill/>
        </p:spPr>
        <p:txBody>
          <a:bodyPr/>
          <a:lstStyle/>
          <a:p>
            <a:fld id="{02074FA9-ABCF-4195-933B-29DF2A3321C2}" type="slidenum">
              <a:rPr lang="de-DE"/>
              <a:pPr/>
              <a:t>30</a:t>
            </a:fld>
            <a:endParaRPr lang="de-DE"/>
          </a:p>
        </p:txBody>
      </p:sp>
      <p:sp>
        <p:nvSpPr>
          <p:cNvPr id="6041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0420"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30275274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p:spPr>
        <p:txBody>
          <a:bodyPr/>
          <a:lstStyle/>
          <a:p>
            <a:fld id="{6349F43F-8440-4CC5-9DD5-BD4FC08D2CE1}" type="slidenum">
              <a:rPr lang="de-DE"/>
              <a:pPr/>
              <a:t>31</a:t>
            </a:fld>
            <a:endParaRPr lang="de-DE"/>
          </a:p>
        </p:txBody>
      </p:sp>
      <p:sp>
        <p:nvSpPr>
          <p:cNvPr id="614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44"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628965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p:cNvSpPr>
            <a:spLocks noGrp="1" noChangeArrowheads="1"/>
          </p:cNvSpPr>
          <p:nvPr>
            <p:ph type="sldNum" sz="quarter"/>
          </p:nvPr>
        </p:nvSpPr>
        <p:spPr>
          <a:noFill/>
        </p:spPr>
        <p:txBody>
          <a:bodyPr/>
          <a:lstStyle/>
          <a:p>
            <a:fld id="{460AE85D-3B6C-4B0D-8A91-682E61D96C90}" type="slidenum">
              <a:rPr lang="de-DE"/>
              <a:pPr/>
              <a:t>32</a:t>
            </a:fld>
            <a:endParaRPr lang="de-DE"/>
          </a:p>
        </p:txBody>
      </p:sp>
      <p:sp>
        <p:nvSpPr>
          <p:cNvPr id="624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2468"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27353058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p:spPr>
        <p:txBody>
          <a:bodyPr/>
          <a:lstStyle/>
          <a:p>
            <a:fld id="{DD50ECD3-4268-4EA5-9D1F-07ED0F0B43D5}" type="slidenum">
              <a:rPr lang="de-DE"/>
              <a:pPr/>
              <a:t>33</a:t>
            </a:fld>
            <a:endParaRPr lang="de-DE"/>
          </a:p>
        </p:txBody>
      </p:sp>
      <p:sp>
        <p:nvSpPr>
          <p:cNvPr id="634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3492"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10962488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p:cNvSpPr>
            <a:spLocks noGrp="1" noChangeArrowheads="1"/>
          </p:cNvSpPr>
          <p:nvPr>
            <p:ph type="sldNum" sz="quarter"/>
          </p:nvPr>
        </p:nvSpPr>
        <p:spPr>
          <a:noFill/>
        </p:spPr>
        <p:txBody>
          <a:bodyPr/>
          <a:lstStyle/>
          <a:p>
            <a:fld id="{851CDD60-CAC9-4AB6-B2E2-C9A486C1A654}" type="slidenum">
              <a:rPr lang="de-DE"/>
              <a:pPr/>
              <a:t>34</a:t>
            </a:fld>
            <a:endParaRPr lang="de-DE"/>
          </a:p>
        </p:txBody>
      </p:sp>
      <p:sp>
        <p:nvSpPr>
          <p:cNvPr id="6451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4516"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37120015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p:cNvSpPr>
            <a:spLocks noGrp="1" noChangeArrowheads="1"/>
          </p:cNvSpPr>
          <p:nvPr>
            <p:ph type="sldNum" sz="quarter"/>
          </p:nvPr>
        </p:nvSpPr>
        <p:spPr>
          <a:noFill/>
        </p:spPr>
        <p:txBody>
          <a:bodyPr/>
          <a:lstStyle/>
          <a:p>
            <a:fld id="{098FE957-970B-4D84-AA04-6B18CD2F5A3A}" type="slidenum">
              <a:rPr lang="de-DE"/>
              <a:pPr/>
              <a:t>35</a:t>
            </a:fld>
            <a:endParaRPr lang="de-DE"/>
          </a:p>
        </p:txBody>
      </p:sp>
      <p:sp>
        <p:nvSpPr>
          <p:cNvPr id="6553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5540"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284312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0E396D-60ED-4D1F-AF08-7597DE475A15}" type="slidenum">
              <a:rPr lang="de-DE"/>
              <a:pPr/>
              <a:t>4</a:t>
            </a:fld>
            <a:endParaRPr lang="de-DE"/>
          </a:p>
        </p:txBody>
      </p:sp>
      <p:sp>
        <p:nvSpPr>
          <p:cNvPr id="378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dirty="0"/>
          </a:p>
        </p:txBody>
      </p:sp>
    </p:spTree>
    <p:extLst>
      <p:ext uri="{BB962C8B-B14F-4D97-AF65-F5344CB8AC3E}">
        <p14:creationId xmlns:p14="http://schemas.microsoft.com/office/powerpoint/2010/main" val="3090147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0E396D-60ED-4D1F-AF08-7597DE475A15}" type="slidenum">
              <a:rPr lang="de-DE"/>
              <a:pPr/>
              <a:t>5</a:t>
            </a:fld>
            <a:endParaRPr lang="de-DE"/>
          </a:p>
        </p:txBody>
      </p:sp>
      <p:sp>
        <p:nvSpPr>
          <p:cNvPr id="378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dirty="0"/>
          </a:p>
        </p:txBody>
      </p:sp>
    </p:spTree>
    <p:extLst>
      <p:ext uri="{BB962C8B-B14F-4D97-AF65-F5344CB8AC3E}">
        <p14:creationId xmlns:p14="http://schemas.microsoft.com/office/powerpoint/2010/main" val="2367965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p:spPr>
        <p:txBody>
          <a:bodyPr/>
          <a:lstStyle/>
          <a:p>
            <a:fld id="{C172F28F-9840-4153-ADF6-9BDD5EC89339}" type="slidenum">
              <a:rPr lang="de-DE"/>
              <a:pPr/>
              <a:t>6</a:t>
            </a:fld>
            <a:endParaRPr lang="de-DE"/>
          </a:p>
        </p:txBody>
      </p:sp>
      <p:sp>
        <p:nvSpPr>
          <p:cNvPr id="358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5844"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2117573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p:spPr>
        <p:txBody>
          <a:bodyPr/>
          <a:lstStyle/>
          <a:p>
            <a:fld id="{ACE86CF9-F420-4928-A7BE-6F050D465A8F}" type="slidenum">
              <a:rPr lang="de-DE"/>
              <a:pPr/>
              <a:t>7</a:t>
            </a:fld>
            <a:endParaRPr lang="de-DE"/>
          </a:p>
        </p:txBody>
      </p:sp>
      <p:sp>
        <p:nvSpPr>
          <p:cNvPr id="368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6868"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2186386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p:spPr>
        <p:txBody>
          <a:bodyPr/>
          <a:lstStyle/>
          <a:p>
            <a:fld id="{9D679B50-B665-4695-B2B4-756A0A9AC3DF}" type="slidenum">
              <a:rPr lang="de-DE"/>
              <a:pPr/>
              <a:t>8</a:t>
            </a:fld>
            <a:endParaRPr lang="de-DE"/>
          </a:p>
        </p:txBody>
      </p:sp>
      <p:sp>
        <p:nvSpPr>
          <p:cNvPr id="378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7892"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8306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p:spPr>
        <p:txBody>
          <a:bodyPr/>
          <a:lstStyle/>
          <a:p>
            <a:fld id="{4B2C4012-F3D1-4E20-BC8F-4A74C7449403}" type="slidenum">
              <a:rPr lang="de-DE"/>
              <a:pPr/>
              <a:t>9</a:t>
            </a:fld>
            <a:endParaRPr lang="de-DE"/>
          </a:p>
        </p:txBody>
      </p:sp>
      <p:sp>
        <p:nvSpPr>
          <p:cNvPr id="3891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8916"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1774208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de-DE"/>
              <a:t>Titelmasterformat durch Klicken bearbeiten</a:t>
            </a:r>
          </a:p>
        </p:txBody>
      </p:sp>
      <p:sp>
        <p:nvSpPr>
          <p:cNvPr id="3" name="Untertitel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B3246EF2-4252-4404-8961-34D7AA7BC33B}" type="slidenum">
              <a:rPr lang="de-DE"/>
              <a:pPr>
                <a:defRPr/>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2404318E-B35A-44EC-AD60-2CF2644B61D9}" type="slidenum">
              <a:rPr lang="de-DE"/>
              <a:pPr>
                <a:defRPr/>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5675" y="301625"/>
            <a:ext cx="2266950" cy="645477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03238" y="301625"/>
            <a:ext cx="6650037" cy="645477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542BA0ED-709A-4795-9638-7175A62FD1EF}" type="slidenum">
              <a:rPr lang="de-DE"/>
              <a:pPr>
                <a:defRPr/>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503238" y="301625"/>
            <a:ext cx="9069387" cy="1260475"/>
          </a:xfrm>
        </p:spPr>
        <p:txBody>
          <a:bodyPr/>
          <a:lstStyle/>
          <a:p>
            <a:r>
              <a:rPr lang="de-DE"/>
              <a:t>Titelmasterformat durch Klicken bearbeiten</a:t>
            </a:r>
          </a:p>
        </p:txBody>
      </p:sp>
      <p:sp>
        <p:nvSpPr>
          <p:cNvPr id="3" name="Rectangle 3"/>
          <p:cNvSpPr>
            <a:spLocks noGrp="1" noChangeArrowheads="1"/>
          </p:cNvSpPr>
          <p:nvPr>
            <p:ph type="dt" idx="10"/>
          </p:nvPr>
        </p:nvSpPr>
        <p:spPr>
          <a:ln/>
        </p:spPr>
        <p:txBody>
          <a:bodyPr/>
          <a:lstStyle>
            <a:lvl1pPr>
              <a:defRPr/>
            </a:lvl1pPr>
          </a:lstStyle>
          <a:p>
            <a:pPr>
              <a:defRPr/>
            </a:pPr>
            <a:endParaRPr lang="de-DE"/>
          </a:p>
        </p:txBody>
      </p:sp>
      <p:sp>
        <p:nvSpPr>
          <p:cNvPr id="4" name="Rectangle 4"/>
          <p:cNvSpPr>
            <a:spLocks noGrp="1" noChangeArrowheads="1"/>
          </p:cNvSpPr>
          <p:nvPr>
            <p:ph type="ftr" idx="11"/>
          </p:nvPr>
        </p:nvSpPr>
        <p:spPr>
          <a:ln/>
        </p:spPr>
        <p:txBody>
          <a:bodyPr/>
          <a:lstStyle>
            <a:lvl1pPr>
              <a:defRPr/>
            </a:lvl1pPr>
          </a:lstStyle>
          <a:p>
            <a:pPr>
              <a:defRPr/>
            </a:pPr>
            <a:endParaRPr lang="de-DE"/>
          </a:p>
        </p:txBody>
      </p:sp>
      <p:sp>
        <p:nvSpPr>
          <p:cNvPr id="5" name="Rectangle 5"/>
          <p:cNvSpPr>
            <a:spLocks noGrp="1" noChangeArrowheads="1"/>
          </p:cNvSpPr>
          <p:nvPr>
            <p:ph type="sldNum" idx="12"/>
          </p:nvPr>
        </p:nvSpPr>
        <p:spPr>
          <a:ln/>
        </p:spPr>
        <p:txBody>
          <a:bodyPr/>
          <a:lstStyle>
            <a:lvl1pPr>
              <a:defRPr/>
            </a:lvl1pPr>
          </a:lstStyle>
          <a:p>
            <a:pPr>
              <a:defRPr/>
            </a:pPr>
            <a:fld id="{4A92079E-F9F3-4AE1-9DBC-565E98D6A15C}" type="slidenum">
              <a:rPr lang="de-DE"/>
              <a:pPr>
                <a:defRPr/>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DE197B5C-E235-4A90-93C0-7F573C89080A}" type="slidenum">
              <a:rPr lang="de-DE"/>
              <a:pPr>
                <a:defRPr/>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F408CD61-6885-48BF-A816-C658A8CE4FDA}" type="slidenum">
              <a:rPr lang="de-DE"/>
              <a:pPr>
                <a:defRPr/>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571623D3-B9AC-4DA9-87A3-2A64EC106065}" type="slidenum">
              <a:rPr lang="de-DE"/>
              <a:pPr>
                <a:defRPr/>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3"/>
          <p:cNvSpPr>
            <a:spLocks noGrp="1" noChangeArrowheads="1"/>
          </p:cNvSpPr>
          <p:nvPr>
            <p:ph type="dt" idx="10"/>
          </p:nvPr>
        </p:nvSpPr>
        <p:spPr>
          <a:ln/>
        </p:spPr>
        <p:txBody>
          <a:bodyPr/>
          <a:lstStyle>
            <a:lvl1pPr>
              <a:defRPr/>
            </a:lvl1pPr>
          </a:lstStyle>
          <a:p>
            <a:pPr>
              <a:defRPr/>
            </a:pPr>
            <a:endParaRPr lang="de-DE"/>
          </a:p>
        </p:txBody>
      </p:sp>
      <p:sp>
        <p:nvSpPr>
          <p:cNvPr id="8" name="Rectangle 4"/>
          <p:cNvSpPr>
            <a:spLocks noGrp="1" noChangeArrowheads="1"/>
          </p:cNvSpPr>
          <p:nvPr>
            <p:ph type="ftr" idx="11"/>
          </p:nvPr>
        </p:nvSpPr>
        <p:spPr>
          <a:ln/>
        </p:spPr>
        <p:txBody>
          <a:bodyPr/>
          <a:lstStyle>
            <a:lvl1pPr>
              <a:defRPr/>
            </a:lvl1pPr>
          </a:lstStyle>
          <a:p>
            <a:pPr>
              <a:defRPr/>
            </a:pPr>
            <a:endParaRPr lang="de-DE"/>
          </a:p>
        </p:txBody>
      </p:sp>
      <p:sp>
        <p:nvSpPr>
          <p:cNvPr id="9" name="Rectangle 5"/>
          <p:cNvSpPr>
            <a:spLocks noGrp="1" noChangeArrowheads="1"/>
          </p:cNvSpPr>
          <p:nvPr>
            <p:ph type="sldNum" idx="12"/>
          </p:nvPr>
        </p:nvSpPr>
        <p:spPr>
          <a:ln/>
        </p:spPr>
        <p:txBody>
          <a:bodyPr/>
          <a:lstStyle>
            <a:lvl1pPr>
              <a:defRPr/>
            </a:lvl1pPr>
          </a:lstStyle>
          <a:p>
            <a:pPr>
              <a:defRPr/>
            </a:pPr>
            <a:fld id="{74A7F3D5-5B1B-4CB2-AA1B-0FF663A8F4B7}" type="slidenum">
              <a:rPr lang="de-DE"/>
              <a:pPr>
                <a:defRPr/>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3"/>
          <p:cNvSpPr>
            <a:spLocks noGrp="1" noChangeArrowheads="1"/>
          </p:cNvSpPr>
          <p:nvPr>
            <p:ph type="dt" idx="10"/>
          </p:nvPr>
        </p:nvSpPr>
        <p:spPr>
          <a:ln/>
        </p:spPr>
        <p:txBody>
          <a:bodyPr/>
          <a:lstStyle>
            <a:lvl1pPr>
              <a:defRPr/>
            </a:lvl1pPr>
          </a:lstStyle>
          <a:p>
            <a:pPr>
              <a:defRPr/>
            </a:pPr>
            <a:endParaRPr lang="de-DE"/>
          </a:p>
        </p:txBody>
      </p:sp>
      <p:sp>
        <p:nvSpPr>
          <p:cNvPr id="4" name="Rectangle 4"/>
          <p:cNvSpPr>
            <a:spLocks noGrp="1" noChangeArrowheads="1"/>
          </p:cNvSpPr>
          <p:nvPr>
            <p:ph type="ftr" idx="11"/>
          </p:nvPr>
        </p:nvSpPr>
        <p:spPr>
          <a:ln/>
        </p:spPr>
        <p:txBody>
          <a:bodyPr/>
          <a:lstStyle>
            <a:lvl1pPr>
              <a:defRPr/>
            </a:lvl1pPr>
          </a:lstStyle>
          <a:p>
            <a:pPr>
              <a:defRPr/>
            </a:pPr>
            <a:endParaRPr lang="de-DE"/>
          </a:p>
        </p:txBody>
      </p:sp>
      <p:sp>
        <p:nvSpPr>
          <p:cNvPr id="5" name="Rectangle 5"/>
          <p:cNvSpPr>
            <a:spLocks noGrp="1" noChangeArrowheads="1"/>
          </p:cNvSpPr>
          <p:nvPr>
            <p:ph type="sldNum" idx="12"/>
          </p:nvPr>
        </p:nvSpPr>
        <p:spPr>
          <a:ln/>
        </p:spPr>
        <p:txBody>
          <a:bodyPr/>
          <a:lstStyle>
            <a:lvl1pPr>
              <a:defRPr/>
            </a:lvl1pPr>
          </a:lstStyle>
          <a:p>
            <a:pPr>
              <a:defRPr/>
            </a:pPr>
            <a:fld id="{8F6826A6-B008-4D0F-BA8C-285BBFC98700}" type="slidenum">
              <a:rPr lang="de-DE"/>
              <a:pPr>
                <a:defRPr/>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de-DE"/>
          </a:p>
        </p:txBody>
      </p:sp>
      <p:sp>
        <p:nvSpPr>
          <p:cNvPr id="3" name="Rectangle 4"/>
          <p:cNvSpPr>
            <a:spLocks noGrp="1" noChangeArrowheads="1"/>
          </p:cNvSpPr>
          <p:nvPr>
            <p:ph type="ftr" idx="11"/>
          </p:nvPr>
        </p:nvSpPr>
        <p:spPr>
          <a:ln/>
        </p:spPr>
        <p:txBody>
          <a:bodyPr/>
          <a:lstStyle>
            <a:lvl1pPr>
              <a:defRPr/>
            </a:lvl1pPr>
          </a:lstStyle>
          <a:p>
            <a:pPr>
              <a:defRPr/>
            </a:pPr>
            <a:endParaRPr lang="de-DE"/>
          </a:p>
        </p:txBody>
      </p:sp>
      <p:sp>
        <p:nvSpPr>
          <p:cNvPr id="4" name="Rectangle 5"/>
          <p:cNvSpPr>
            <a:spLocks noGrp="1" noChangeArrowheads="1"/>
          </p:cNvSpPr>
          <p:nvPr>
            <p:ph type="sldNum" idx="12"/>
          </p:nvPr>
        </p:nvSpPr>
        <p:spPr>
          <a:ln/>
        </p:spPr>
        <p:txBody>
          <a:bodyPr/>
          <a:lstStyle>
            <a:lvl1pPr>
              <a:defRPr/>
            </a:lvl1pPr>
          </a:lstStyle>
          <a:p>
            <a:pPr>
              <a:defRPr/>
            </a:pPr>
            <a:fld id="{2E2834B4-B38F-4F24-BBC7-36538367D076}" type="slidenum">
              <a:rPr lang="de-DE"/>
              <a:pPr>
                <a:defRPr/>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B1D138F2-7A09-481F-9209-CF9B76130973}" type="slidenum">
              <a:rPr lang="de-DE"/>
              <a:pPr>
                <a:defRPr/>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0F54C58E-DEE0-485A-BF88-CF150B731E90}" type="slidenum">
              <a:rPr lang="de-DE"/>
              <a:pPr>
                <a:defRPr/>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a:t>Klicken Sie, um das Format des Titeltextes zu bearbeiten</a:t>
            </a:r>
          </a:p>
        </p:txBody>
      </p:sp>
      <p:sp>
        <p:nvSpPr>
          <p:cNvPr id="1027" name="Rectangle 2"/>
          <p:cNvSpPr>
            <a:spLocks noGrp="1" noChangeArrowheads="1"/>
          </p:cNvSpPr>
          <p:nvPr>
            <p:ph type="body" idx="1"/>
          </p:nvPr>
        </p:nvSpPr>
        <p:spPr bwMode="auto">
          <a:xfrm>
            <a:off x="503238" y="1768475"/>
            <a:ext cx="9069387" cy="4987925"/>
          </a:xfrm>
          <a:prstGeom prst="rect">
            <a:avLst/>
          </a:prstGeom>
          <a:noFill/>
          <a:ln w="9525">
            <a:noFill/>
            <a:round/>
            <a:headEnd/>
            <a:tailEnd/>
          </a:ln>
        </p:spPr>
        <p:txBody>
          <a:bodyPr vert="horz" wrap="square" lIns="0" tIns="28224" rIns="0" bIns="0" numCol="1" anchor="t" anchorCtr="0" compatLnSpc="1">
            <a:prstTxWarp prst="textNoShape">
              <a:avLst/>
            </a:prstTxWarp>
          </a:bodyPr>
          <a:lstStyle/>
          <a:p>
            <a:pPr lvl="0"/>
            <a:r>
              <a:rPr lang="en-GB"/>
              <a:t>Klicken Sie, um die Formate des Gliederungstextes zu bearbeiten</a:t>
            </a:r>
          </a:p>
          <a:p>
            <a:pPr lvl="1"/>
            <a:r>
              <a:rPr lang="en-GB"/>
              <a:t>Zweite Gliederungsebene</a:t>
            </a:r>
          </a:p>
          <a:p>
            <a:pPr lvl="2"/>
            <a:r>
              <a:rPr lang="en-GB"/>
              <a:t>Dritte Gliederungsebene</a:t>
            </a:r>
          </a:p>
          <a:p>
            <a:pPr lvl="3"/>
            <a:r>
              <a:rPr lang="en-GB"/>
              <a:t>Vierte Gliederungsebene</a:t>
            </a:r>
          </a:p>
          <a:p>
            <a:pPr lvl="4"/>
            <a:r>
              <a:rPr lang="en-GB"/>
              <a:t>Fünfte Gliederungsebene</a:t>
            </a:r>
          </a:p>
          <a:p>
            <a:pPr lvl="4"/>
            <a:r>
              <a:rPr lang="en-GB"/>
              <a:t>Sechste Gliederungsebene</a:t>
            </a:r>
          </a:p>
          <a:p>
            <a:pPr lvl="4"/>
            <a:r>
              <a:rPr lang="en-GB"/>
              <a:t>Siebente Gliederungsebene</a:t>
            </a:r>
          </a:p>
          <a:p>
            <a:pPr lvl="4"/>
            <a:r>
              <a:rPr lang="en-GB"/>
              <a:t>Achte Gliederungsebene</a:t>
            </a:r>
          </a:p>
          <a:p>
            <a:pPr lvl="4"/>
            <a:r>
              <a:rPr lang="en-GB"/>
              <a:t>Neunte Gliederungsebene</a:t>
            </a:r>
          </a:p>
        </p:txBody>
      </p:sp>
      <p:sp>
        <p:nvSpPr>
          <p:cNvPr id="2"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smtClean="0">
                <a:solidFill>
                  <a:srgbClr val="000000"/>
                </a:solidFill>
              </a:defRPr>
            </a:lvl1pPr>
          </a:lstStyle>
          <a:p>
            <a:pPr>
              <a:defRPr/>
            </a:pPr>
            <a:endParaRPr lang="de-DE"/>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smtClean="0">
                <a:solidFill>
                  <a:srgbClr val="000000"/>
                </a:solidFill>
              </a:defRPr>
            </a:lvl1pPr>
          </a:lstStyle>
          <a:p>
            <a:pPr>
              <a:defRPr/>
            </a:pPr>
            <a:endParaRPr lang="de-DE"/>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smtClean="0">
                <a:solidFill>
                  <a:srgbClr val="000000"/>
                </a:solidFill>
              </a:defRPr>
            </a:lvl1pPr>
          </a:lstStyle>
          <a:p>
            <a:pPr>
              <a:defRPr/>
            </a:pPr>
            <a:fld id="{378C8AF4-29A5-4B9B-8332-9341EFA10120}" type="slidenum">
              <a:rPr lang="de-DE"/>
              <a:pPr>
                <a:defRPr/>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49263" rtl="0" eaLnBrk="0" fontAlgn="base" hangingPunct="0">
        <a:lnSpc>
          <a:spcPct val="93000"/>
        </a:lnSpc>
        <a:spcBef>
          <a:spcPct val="0"/>
        </a:spcBef>
        <a:spcAft>
          <a:spcPts val="1413"/>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github.com/nordakademie-einfuehrung-java/uebung_1_1"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nordakademie-einfuehrung-java/uebung_6"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051" name="Rectangle 2"/>
          <p:cNvSpPr>
            <a:spLocks noGrp="1" noChangeArrowheads="1"/>
          </p:cNvSpPr>
          <p:nvPr>
            <p:ph type="title"/>
          </p:nvPr>
        </p:nvSpPr>
        <p:spPr>
          <a:xfrm>
            <a:off x="503238" y="301625"/>
            <a:ext cx="9070975" cy="1262063"/>
          </a:xfrm>
        </p:spPr>
        <p:txBody>
          <a:bodyPr tIns="3880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 </a:t>
            </a:r>
          </a:p>
        </p:txBody>
      </p:sp>
      <p:sp>
        <p:nvSpPr>
          <p:cNvPr id="2052" name="Rectangle 3"/>
          <p:cNvSpPr>
            <a:spLocks noGrp="1" noChangeArrowheads="1"/>
          </p:cNvSpPr>
          <p:nvPr>
            <p:ph type="subTitle" idx="4294967295"/>
          </p:nvPr>
        </p:nvSpPr>
        <p:spPr>
          <a:xfrm>
            <a:off x="503238" y="1768475"/>
            <a:ext cx="9070975" cy="4989513"/>
          </a:xfrm>
        </p:spPr>
        <p:txBody>
          <a:bodyPr anchor="ctr"/>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a:t>W120</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b="1"/>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a:t>Einführung in die Software-Entwicklung</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Kapitel 6</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ußzeilenplatzhalter 3"/>
          <p:cNvSpPr>
            <a:spLocks noGrp="1"/>
          </p:cNvSpPr>
          <p:nvPr>
            <p:ph type="ftr" sz="quarter" idx="11"/>
          </p:nvPr>
        </p:nvSpPr>
        <p:spPr>
          <a:noFill/>
        </p:spPr>
        <p:txBody>
          <a:bodyPr/>
          <a:lstStyle/>
          <a:p>
            <a:r>
              <a:rPr lang="de-DE"/>
              <a:t>Einführung in die Software-Entwicklung</a:t>
            </a:r>
          </a:p>
        </p:txBody>
      </p:sp>
      <p:sp>
        <p:nvSpPr>
          <p:cNvPr id="7171" name="Foliennummernplatzhalter 4"/>
          <p:cNvSpPr>
            <a:spLocks noGrp="1"/>
          </p:cNvSpPr>
          <p:nvPr>
            <p:ph type="sldNum" sz="quarter" idx="12"/>
          </p:nvPr>
        </p:nvSpPr>
        <p:spPr>
          <a:noFill/>
        </p:spPr>
        <p:txBody>
          <a:bodyPr/>
          <a:lstStyle/>
          <a:p>
            <a:fld id="{6023AAC5-917D-496C-8BE0-0EC164515DE6}" type="slidenum">
              <a:rPr lang="de-DE"/>
              <a:pPr/>
              <a:t>10</a:t>
            </a:fld>
            <a:endParaRPr lang="de-DE"/>
          </a:p>
        </p:txBody>
      </p:sp>
      <p:sp>
        <p:nvSpPr>
          <p:cNvPr id="71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71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Klassen (1)</a:t>
            </a:r>
          </a:p>
        </p:txBody>
      </p:sp>
      <p:sp>
        <p:nvSpPr>
          <p:cNvPr id="717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Klassen sind das wichtigste Merkmal objektorientierter Programmiersprachen.</a:t>
            </a:r>
            <a:br>
              <a:rPr lang="de-DE" sz="2800"/>
            </a:b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Eine Klasse definiert einen neuen Typ und beschreibt die Eigenschaften der Objekte und gibt somit den Bauplan für neue Objekte an.</a:t>
            </a:r>
            <a:br>
              <a:rPr lang="de-DE" sz="2800"/>
            </a:br>
            <a:r>
              <a:rPr lang="de-DE" sz="280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Jedes Objekt ist ein Exemplar (engl. </a:t>
            </a:r>
            <a:r>
              <a:rPr lang="de-DE" sz="2800" i="1"/>
              <a:t>instance</a:t>
            </a:r>
            <a:r>
              <a:rPr lang="de-DE" sz="2800"/>
              <a:t>, daher auch "Instanz" genannt) einer Klasse.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ußzeilenplatzhalter 3"/>
          <p:cNvSpPr>
            <a:spLocks noGrp="1"/>
          </p:cNvSpPr>
          <p:nvPr>
            <p:ph type="ftr" sz="quarter" idx="11"/>
          </p:nvPr>
        </p:nvSpPr>
        <p:spPr>
          <a:noFill/>
        </p:spPr>
        <p:txBody>
          <a:bodyPr/>
          <a:lstStyle/>
          <a:p>
            <a:r>
              <a:rPr lang="de-DE"/>
              <a:t>Einführung in die Software-Entwicklung</a:t>
            </a:r>
          </a:p>
        </p:txBody>
      </p:sp>
      <p:sp>
        <p:nvSpPr>
          <p:cNvPr id="8195" name="Foliennummernplatzhalter 4"/>
          <p:cNvSpPr>
            <a:spLocks noGrp="1"/>
          </p:cNvSpPr>
          <p:nvPr>
            <p:ph type="sldNum" sz="quarter" idx="12"/>
          </p:nvPr>
        </p:nvSpPr>
        <p:spPr>
          <a:noFill/>
        </p:spPr>
        <p:txBody>
          <a:bodyPr/>
          <a:lstStyle/>
          <a:p>
            <a:fld id="{1F5FD5E6-C2AF-4FF5-AB58-E382E86638DD}" type="slidenum">
              <a:rPr lang="de-DE"/>
              <a:pPr/>
              <a:t>11</a:t>
            </a:fld>
            <a:endParaRPr lang="de-DE"/>
          </a:p>
        </p:txBody>
      </p:sp>
      <p:sp>
        <p:nvSpPr>
          <p:cNvPr id="819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819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Klassen (2)</a:t>
            </a:r>
          </a:p>
        </p:txBody>
      </p:sp>
      <p:sp>
        <p:nvSpPr>
          <p:cNvPr id="819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Eine Klasse deklariert im Wesentlichen zwei Dinge:</a:t>
            </a:r>
            <a:br>
              <a:rPr lang="de-DE" sz="2800"/>
            </a:br>
            <a:br>
              <a:rPr lang="de-DE" sz="2800"/>
            </a:br>
            <a:r>
              <a:rPr lang="de-DE" sz="2600"/>
              <a:t>Attribute (was das Objekt hat) sowie</a:t>
            </a:r>
            <a:br>
              <a:rPr lang="de-DE" sz="2600"/>
            </a:br>
            <a:r>
              <a:rPr lang="de-DE" sz="2600"/>
              <a:t>Operationen (was das Objekt kann).</a:t>
            </a:r>
            <a:br>
              <a:rPr lang="de-DE" sz="2800"/>
            </a:b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Attribute werden in Java durch Variablen implementiert.</a:t>
            </a:r>
            <a:br>
              <a:rPr lang="de-DE" sz="2800"/>
            </a:b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Die Operationen einer Klasse werden durch Methoden (auch "Funktionen" genannt) abgebildet.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ußzeilenplatzhalter 3"/>
          <p:cNvSpPr>
            <a:spLocks noGrp="1"/>
          </p:cNvSpPr>
          <p:nvPr>
            <p:ph type="ftr" sz="quarter" idx="11"/>
          </p:nvPr>
        </p:nvSpPr>
        <p:spPr>
          <a:noFill/>
        </p:spPr>
        <p:txBody>
          <a:bodyPr/>
          <a:lstStyle/>
          <a:p>
            <a:r>
              <a:rPr lang="de-DE"/>
              <a:t>Einführung in die Software-Entwicklung</a:t>
            </a:r>
          </a:p>
        </p:txBody>
      </p:sp>
      <p:sp>
        <p:nvSpPr>
          <p:cNvPr id="9219" name="Foliennummernplatzhalter 4"/>
          <p:cNvSpPr>
            <a:spLocks noGrp="1"/>
          </p:cNvSpPr>
          <p:nvPr>
            <p:ph type="sldNum" sz="quarter" idx="12"/>
          </p:nvPr>
        </p:nvSpPr>
        <p:spPr>
          <a:noFill/>
        </p:spPr>
        <p:txBody>
          <a:bodyPr/>
          <a:lstStyle/>
          <a:p>
            <a:fld id="{92687390-740F-4ADB-B590-0D313EB1EB02}" type="slidenum">
              <a:rPr lang="de-DE"/>
              <a:pPr/>
              <a:t>12</a:t>
            </a:fld>
            <a:endParaRPr lang="de-DE"/>
          </a:p>
        </p:txBody>
      </p:sp>
      <p:sp>
        <p:nvSpPr>
          <p:cNvPr id="92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92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Klassen (3)</a:t>
            </a:r>
          </a:p>
        </p:txBody>
      </p:sp>
      <p:sp>
        <p:nvSpPr>
          <p:cNvPr id="9222" name="Rectangle 3"/>
          <p:cNvSpPr>
            <a:spLocks noGrp="1" noChangeArrowheads="1"/>
          </p:cNvSpPr>
          <p:nvPr>
            <p:ph type="subTitle" idx="4294967295"/>
          </p:nvPr>
        </p:nvSpPr>
        <p:spPr>
          <a:xfrm>
            <a:off x="504825" y="1619250"/>
            <a:ext cx="9070975" cy="568166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Um eine Klasse zu entwerfen, kann der Objektansatz</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gewählt werden. Man versetzt sich in das abzubildende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Objekt und sagt sich:</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t>
            </a:r>
            <a:r>
              <a:rPr lang="de-DE" sz="2800" b="1"/>
              <a:t>Ich bin …</a:t>
            </a:r>
            <a:r>
              <a:rPr lang="de-DE" sz="2800"/>
              <a:t>"</a:t>
            </a:r>
            <a:br>
              <a:rPr lang="de-DE" sz="2800"/>
            </a:br>
            <a:r>
              <a:rPr lang="de-DE" sz="2800"/>
              <a:t>			für den Klassennamen</a:t>
            </a:r>
            <a:br>
              <a:rPr lang="de-DE" sz="2800"/>
            </a:b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t>
            </a:r>
            <a:r>
              <a:rPr lang="de-DE" sz="2800" b="1"/>
              <a:t>Ich habe …</a:t>
            </a:r>
            <a:r>
              <a:rPr lang="de-DE" sz="2800"/>
              <a:t>"</a:t>
            </a:r>
            <a:br>
              <a:rPr lang="de-DE" sz="2800"/>
            </a:br>
            <a:r>
              <a:rPr lang="de-DE" sz="2800"/>
              <a:t>			für die Attribute</a:t>
            </a:r>
            <a:br>
              <a:rPr lang="de-DE" sz="2800"/>
            </a:b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t>
            </a:r>
            <a:r>
              <a:rPr lang="de-DE" sz="2800" b="1"/>
              <a:t>Ich kann …</a:t>
            </a:r>
            <a:r>
              <a:rPr lang="de-DE" sz="2800"/>
              <a:t>"</a:t>
            </a:r>
            <a:br>
              <a:rPr lang="de-DE" sz="2800"/>
            </a:br>
            <a:r>
              <a:rPr lang="de-DE" sz="2800"/>
              <a:t>			für die Operationen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ußzeilenplatzhalter 3"/>
          <p:cNvSpPr>
            <a:spLocks noGrp="1"/>
          </p:cNvSpPr>
          <p:nvPr>
            <p:ph type="ftr" sz="quarter" idx="11"/>
          </p:nvPr>
        </p:nvSpPr>
        <p:spPr>
          <a:noFill/>
        </p:spPr>
        <p:txBody>
          <a:bodyPr/>
          <a:lstStyle/>
          <a:p>
            <a:r>
              <a:rPr lang="de-DE"/>
              <a:t>Einführung in die Software-Entwicklung</a:t>
            </a:r>
          </a:p>
        </p:txBody>
      </p:sp>
      <p:sp>
        <p:nvSpPr>
          <p:cNvPr id="10243" name="Foliennummernplatzhalter 4"/>
          <p:cNvSpPr>
            <a:spLocks noGrp="1"/>
          </p:cNvSpPr>
          <p:nvPr>
            <p:ph type="sldNum" sz="quarter" idx="12"/>
          </p:nvPr>
        </p:nvSpPr>
        <p:spPr>
          <a:noFill/>
        </p:spPr>
        <p:txBody>
          <a:bodyPr/>
          <a:lstStyle/>
          <a:p>
            <a:fld id="{D4426B7D-F2DF-4B61-870E-C763FC88AF98}" type="slidenum">
              <a:rPr lang="de-DE"/>
              <a:pPr/>
              <a:t>13</a:t>
            </a:fld>
            <a:endParaRPr lang="de-DE"/>
          </a:p>
        </p:txBody>
      </p:sp>
      <p:sp>
        <p:nvSpPr>
          <p:cNvPr id="1024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024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Klassen (4)</a:t>
            </a:r>
          </a:p>
        </p:txBody>
      </p:sp>
      <p:sp>
        <p:nvSpPr>
          <p:cNvPr id="10246" name="Rectangle 3"/>
          <p:cNvSpPr>
            <a:spLocks noGrp="1" noChangeArrowheads="1"/>
          </p:cNvSpPr>
          <p:nvPr>
            <p:ph type="subTitle" idx="4294967295"/>
          </p:nvPr>
        </p:nvSpPr>
        <p:spPr>
          <a:xfrm>
            <a:off x="504825" y="1619250"/>
            <a:ext cx="9070975" cy="6145213"/>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Beispiel:</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Wir wollen Autos abbilden, insbesondere die gefahrenen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Kilometer. Dieses soll durch eine eigene Klasse geschehen.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Den Entwurf unserer Klasse testen wir mit dem</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objektorientierten Ansatz:</a:t>
            </a:r>
            <a:br>
              <a:rPr lang="de-DE" sz="2600"/>
            </a:br>
            <a:endParaRPr 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Klassenname:	Ich bin ein          	</a:t>
            </a:r>
            <a:r>
              <a:rPr lang="de-DE" sz="2600" b="1"/>
              <a:t>Auto</a:t>
            </a:r>
            <a:r>
              <a:rPr lang="de-DE" sz="2600"/>
              <a:t>.</a:t>
            </a:r>
            <a:br>
              <a:rPr lang="de-DE" sz="2600"/>
            </a:br>
            <a:endParaRPr 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Attribute:     		Ich habe einen   	</a:t>
            </a:r>
            <a:r>
              <a:rPr lang="de-DE" sz="2600" b="1"/>
              <a:t>Kilometerstand</a:t>
            </a:r>
            <a:br>
              <a:rPr lang="de-DE" sz="2600" b="1"/>
            </a:br>
            <a:r>
              <a:rPr lang="de-DE" sz="2600" b="1"/>
              <a:t>                       	</a:t>
            </a:r>
            <a:r>
              <a:rPr lang="de-DE" sz="2600"/>
              <a:t>und einen           	</a:t>
            </a:r>
            <a:r>
              <a:rPr lang="de-DE" sz="2600" b="1"/>
              <a:t>Tankinhalt</a:t>
            </a:r>
            <a:r>
              <a:rPr lang="de-DE" sz="2600"/>
              <a:t>.</a:t>
            </a:r>
            <a:br>
              <a:rPr lang="de-DE" sz="2600"/>
            </a:br>
            <a:endParaRPr 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Operationen:	Ich kann eine</a:t>
            </a:r>
            <a:br>
              <a:rPr lang="de-DE" sz="2600"/>
            </a:br>
            <a:r>
              <a:rPr lang="de-DE" sz="2600"/>
              <a:t>                     	gewisse Strecke 	</a:t>
            </a:r>
            <a:r>
              <a:rPr lang="de-DE" sz="2600" b="1"/>
              <a:t>fahren</a:t>
            </a:r>
            <a:r>
              <a:rPr lang="de-DE" sz="2600"/>
              <a:t>. </a:t>
            </a:r>
            <a:br>
              <a:rPr lang="de-DE" sz="2800"/>
            </a:br>
            <a:endParaRPr lang="de-DE" sz="28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ußzeilenplatzhalter 3"/>
          <p:cNvSpPr>
            <a:spLocks noGrp="1"/>
          </p:cNvSpPr>
          <p:nvPr>
            <p:ph type="ftr" sz="quarter" idx="11"/>
          </p:nvPr>
        </p:nvSpPr>
        <p:spPr>
          <a:noFill/>
        </p:spPr>
        <p:txBody>
          <a:bodyPr/>
          <a:lstStyle/>
          <a:p>
            <a:r>
              <a:rPr lang="de-DE"/>
              <a:t>Einführung in die Software-Entwicklung</a:t>
            </a:r>
          </a:p>
        </p:txBody>
      </p:sp>
      <p:sp>
        <p:nvSpPr>
          <p:cNvPr id="11267" name="Foliennummernplatzhalter 4"/>
          <p:cNvSpPr>
            <a:spLocks noGrp="1"/>
          </p:cNvSpPr>
          <p:nvPr>
            <p:ph type="sldNum" sz="quarter" idx="12"/>
          </p:nvPr>
        </p:nvSpPr>
        <p:spPr>
          <a:noFill/>
        </p:spPr>
        <p:txBody>
          <a:bodyPr/>
          <a:lstStyle/>
          <a:p>
            <a:fld id="{BA9FE01B-7792-4D39-9EBB-8FBD7CC288A7}" type="slidenum">
              <a:rPr lang="de-DE"/>
              <a:pPr/>
              <a:t>14</a:t>
            </a:fld>
            <a:endParaRPr lang="de-DE"/>
          </a:p>
        </p:txBody>
      </p:sp>
      <p:sp>
        <p:nvSpPr>
          <p:cNvPr id="1126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126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Die Klasse "Auto"</a:t>
            </a:r>
          </a:p>
        </p:txBody>
      </p:sp>
      <p:sp>
        <p:nvSpPr>
          <p:cNvPr id="11270" name="Rectangle 3"/>
          <p:cNvSpPr>
            <a:spLocks noGrp="1" noChangeArrowheads="1"/>
          </p:cNvSpPr>
          <p:nvPr>
            <p:ph type="subTitle" idx="4294967295"/>
          </p:nvPr>
        </p:nvSpPr>
        <p:spPr>
          <a:xfrm>
            <a:off x="504825" y="1619250"/>
            <a:ext cx="9070975" cy="6591300"/>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Eine Klassendefinition wird in Java durch das Schlüsselwort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class</a:t>
            </a:r>
            <a:r>
              <a:rPr lang="de-DE" sz="2400"/>
              <a:t> eingeleitet. Anschließend folgt innerhalb von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geschweiften Klammern eine beliebige Anzahl an Variablen- und</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Methodendefinitionen – Beispiel: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public class Auto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	public double 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	public double tankinhalt = 40;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	public void fahre(double kilometer)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		kilometerstand = kilometerstand + kilometer;</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		tankinhalt = tankinhalt - (kilometer * 0.1);</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ußzeilenplatzhalter 3"/>
          <p:cNvSpPr>
            <a:spLocks noGrp="1"/>
          </p:cNvSpPr>
          <p:nvPr>
            <p:ph type="ftr" sz="quarter" idx="11"/>
          </p:nvPr>
        </p:nvSpPr>
        <p:spPr>
          <a:noFill/>
        </p:spPr>
        <p:txBody>
          <a:bodyPr/>
          <a:lstStyle/>
          <a:p>
            <a:r>
              <a:rPr lang="de-DE"/>
              <a:t>Einführung in die Software-Entwicklung</a:t>
            </a:r>
          </a:p>
        </p:txBody>
      </p:sp>
      <p:sp>
        <p:nvSpPr>
          <p:cNvPr id="12291" name="Foliennummernplatzhalter 4"/>
          <p:cNvSpPr>
            <a:spLocks noGrp="1"/>
          </p:cNvSpPr>
          <p:nvPr>
            <p:ph type="sldNum" sz="quarter" idx="12"/>
          </p:nvPr>
        </p:nvSpPr>
        <p:spPr>
          <a:noFill/>
        </p:spPr>
        <p:txBody>
          <a:bodyPr/>
          <a:lstStyle/>
          <a:p>
            <a:fld id="{7ADD6EF0-6965-4698-A39E-1A7A2142BC7E}" type="slidenum">
              <a:rPr lang="de-DE"/>
              <a:pPr/>
              <a:t>15</a:t>
            </a:fld>
            <a:endParaRPr lang="de-DE"/>
          </a:p>
        </p:txBody>
      </p:sp>
      <p:sp>
        <p:nvSpPr>
          <p:cNvPr id="1229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229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Exemplare</a:t>
            </a:r>
          </a:p>
        </p:txBody>
      </p:sp>
      <p:sp>
        <p:nvSpPr>
          <p:cNvPr id="12294" name="Rectangle 3"/>
          <p:cNvSpPr>
            <a:spLocks noGrp="1" noChangeArrowheads="1"/>
          </p:cNvSpPr>
          <p:nvPr>
            <p:ph type="subTitle" idx="4294967295"/>
          </p:nvPr>
        </p:nvSpPr>
        <p:spPr>
          <a:xfrm>
            <a:off x="504825" y="1619250"/>
            <a:ext cx="9070975" cy="5762625"/>
          </a:xfrm>
        </p:spPr>
        <p:txBody>
          <a:bodyPr tIns="19404"/>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t>Ein konkretes Objekt (Exemplar) erzeugt man mit Hilfe des </a:t>
            </a:r>
            <a:r>
              <a:rPr lang="de-DE" sz="2200">
                <a:latin typeface="Courier New" pitchFamily="49" charset="0"/>
              </a:rPr>
              <a:t>new</a:t>
            </a:r>
            <a:r>
              <a:rPr lang="de-DE" sz="2200"/>
              <a:t>-Operators, z. B.:</a:t>
            </a:r>
            <a:br>
              <a:rPr lang="de-DE" sz="2200"/>
            </a:br>
            <a:br>
              <a:rPr lang="de-DE" sz="2200"/>
            </a:br>
            <a:r>
              <a:rPr lang="de-DE" sz="2200">
                <a:latin typeface="Courier New" pitchFamily="49" charset="0"/>
              </a:rPr>
              <a:t>new Auto();</a:t>
            </a:r>
            <a:br>
              <a:rPr lang="de-DE" sz="2200"/>
            </a:br>
            <a:endParaRPr lang="de-DE" sz="22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t>Um mit dem Objekt nach der Anlage weiterarbeiten zu können, muss eine Variable vom Typ der Klasse deklariert und ihr das neu erzeugte Objekt zugewiesen werden – Beispiel:</a:t>
            </a:r>
            <a:br>
              <a:rPr lang="de-DE" sz="2200"/>
            </a:br>
            <a:br>
              <a:rPr lang="de-DE" sz="2200"/>
            </a:br>
            <a:r>
              <a:rPr lang="de-DE" sz="2200">
                <a:latin typeface="Courier New" pitchFamily="49" charset="0"/>
              </a:rPr>
              <a:t>Auto testwagen;</a:t>
            </a:r>
            <a:br>
              <a:rPr lang="de-DE" sz="2200">
                <a:latin typeface="Courier New" pitchFamily="49" charset="0"/>
              </a:rPr>
            </a:br>
            <a:r>
              <a:rPr lang="de-DE" sz="2200">
                <a:latin typeface="Courier New" pitchFamily="49" charset="0"/>
              </a:rPr>
              <a:t>testwagen = new Auto();</a:t>
            </a:r>
            <a:br>
              <a:rPr lang="de-DE" sz="2200">
                <a:latin typeface="Courier New" pitchFamily="49" charset="0"/>
              </a:rPr>
            </a:br>
            <a:br>
              <a:rPr lang="de-DE" sz="2200"/>
            </a:br>
            <a:r>
              <a:rPr lang="de-DE" sz="2200"/>
              <a:t>Die erste Anweisung ist eine normale Variablendeklaration, in diesem Fall für eine Referenzvariable vom Typ </a:t>
            </a:r>
            <a:r>
              <a:rPr lang="de-DE" sz="2200">
                <a:latin typeface="Courier New" pitchFamily="49" charset="0"/>
              </a:rPr>
              <a:t>Auto</a:t>
            </a:r>
            <a:r>
              <a:rPr lang="de-DE" sz="2200"/>
              <a:t>. Die zweite Anweisung erzeugt ein Exemplar der Klasse </a:t>
            </a:r>
            <a:r>
              <a:rPr lang="de-DE" sz="2200">
                <a:latin typeface="Courier New" pitchFamily="49" charset="0"/>
              </a:rPr>
              <a:t>Auto</a:t>
            </a:r>
            <a:r>
              <a:rPr lang="de-DE" sz="2200"/>
              <a:t> und weist dieses der Variablen </a:t>
            </a:r>
            <a:r>
              <a:rPr lang="de-DE" sz="2200">
                <a:latin typeface="Courier New" pitchFamily="49" charset="0"/>
              </a:rPr>
              <a:t>testwagen</a:t>
            </a:r>
            <a:r>
              <a:rPr lang="de-DE" sz="2200"/>
              <a:t> zu.</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ußzeilenplatzhalter 3"/>
          <p:cNvSpPr>
            <a:spLocks noGrp="1"/>
          </p:cNvSpPr>
          <p:nvPr>
            <p:ph type="ftr" sz="quarter" idx="11"/>
          </p:nvPr>
        </p:nvSpPr>
        <p:spPr>
          <a:noFill/>
        </p:spPr>
        <p:txBody>
          <a:bodyPr/>
          <a:lstStyle/>
          <a:p>
            <a:r>
              <a:rPr lang="de-DE"/>
              <a:t>Einführung in die Software-Entwicklung</a:t>
            </a:r>
          </a:p>
        </p:txBody>
      </p:sp>
      <p:sp>
        <p:nvSpPr>
          <p:cNvPr id="13315" name="Foliennummernplatzhalter 4"/>
          <p:cNvSpPr>
            <a:spLocks noGrp="1"/>
          </p:cNvSpPr>
          <p:nvPr>
            <p:ph type="sldNum" sz="quarter" idx="12"/>
          </p:nvPr>
        </p:nvSpPr>
        <p:spPr>
          <a:noFill/>
        </p:spPr>
        <p:txBody>
          <a:bodyPr/>
          <a:lstStyle/>
          <a:p>
            <a:fld id="{E6C8CE53-DD0D-4E91-9E7F-C64B4F98C445}" type="slidenum">
              <a:rPr lang="de-DE"/>
              <a:pPr/>
              <a:t>16</a:t>
            </a:fld>
            <a:endParaRPr lang="de-DE"/>
          </a:p>
        </p:txBody>
      </p:sp>
      <p:sp>
        <p:nvSpPr>
          <p:cNvPr id="1331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331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Punktnotation (1)</a:t>
            </a:r>
          </a:p>
        </p:txBody>
      </p:sp>
      <p:sp>
        <p:nvSpPr>
          <p:cNvPr id="1331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Die in einer Klasse deklarierten Variablen heißen "Objektvariablen", beziehungsweise "Exemplar-", "Instanz-" oder "Ausprägungsvariablen". Wird ein Objekt geschaffen, dann erhält es seinen eigenen Satz von Objektvariablen. Sie bilden den Zustand des Objekts.</a:t>
            </a:r>
            <a:br>
              <a:rPr lang="de-DE" sz="2800"/>
            </a:b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Ist das Objekt angelegt, ermöglicht der Punkt "." (auch "Selektor" genannt) den Zugriff auf die Methoden oder Variablen.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ußzeilenplatzhalter 3"/>
          <p:cNvSpPr>
            <a:spLocks noGrp="1"/>
          </p:cNvSpPr>
          <p:nvPr>
            <p:ph type="ftr" sz="quarter" idx="11"/>
          </p:nvPr>
        </p:nvSpPr>
        <p:spPr>
          <a:noFill/>
        </p:spPr>
        <p:txBody>
          <a:bodyPr/>
          <a:lstStyle/>
          <a:p>
            <a:r>
              <a:rPr lang="de-DE"/>
              <a:t>Einführung in die Software-Entwicklung</a:t>
            </a:r>
          </a:p>
        </p:txBody>
      </p:sp>
      <p:sp>
        <p:nvSpPr>
          <p:cNvPr id="14339" name="Foliennummernplatzhalter 4"/>
          <p:cNvSpPr>
            <a:spLocks noGrp="1"/>
          </p:cNvSpPr>
          <p:nvPr>
            <p:ph type="sldNum" sz="quarter" idx="12"/>
          </p:nvPr>
        </p:nvSpPr>
        <p:spPr>
          <a:noFill/>
        </p:spPr>
        <p:txBody>
          <a:bodyPr/>
          <a:lstStyle/>
          <a:p>
            <a:fld id="{62431CD3-C9F4-4642-BB1D-7F2B758379DA}" type="slidenum">
              <a:rPr lang="de-DE"/>
              <a:pPr/>
              <a:t>17</a:t>
            </a:fld>
            <a:endParaRPr lang="de-DE"/>
          </a:p>
        </p:txBody>
      </p:sp>
      <p:sp>
        <p:nvSpPr>
          <p:cNvPr id="1434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434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Punktnotation (2)</a:t>
            </a:r>
          </a:p>
        </p:txBody>
      </p:sp>
      <p:sp>
        <p:nvSpPr>
          <p:cNvPr id="14342" name="Rectangle 3"/>
          <p:cNvSpPr>
            <a:spLocks noGrp="1" noChangeArrowheads="1"/>
          </p:cNvSpPr>
          <p:nvPr>
            <p:ph type="subTitle" idx="4294967295"/>
          </p:nvPr>
        </p:nvSpPr>
        <p:spPr>
          <a:xfrm>
            <a:off x="504825" y="1619250"/>
            <a:ext cx="9070975" cy="5121275"/>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Beispiele: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Um das Auto 10 Kilometer fahren zu lassen,</a:t>
            </a:r>
            <a:br>
              <a:rPr lang="de-DE" sz="2800"/>
            </a:br>
            <a:r>
              <a:rPr lang="de-DE" sz="2800"/>
              <a:t>verwendet man folgenden Aufruf:</a:t>
            </a:r>
            <a:br>
              <a:rPr lang="de-DE" sz="2800"/>
            </a:br>
            <a:br>
              <a:rPr lang="de-DE" sz="2800"/>
            </a:br>
            <a:r>
              <a:rPr lang="de-DE" sz="2400">
                <a:latin typeface="Courier New" pitchFamily="49" charset="0"/>
              </a:rPr>
              <a:t>testwagen.fahre(10);</a:t>
            </a:r>
            <a:br>
              <a:rPr lang="de-DE" sz="2400">
                <a:latin typeface="Courier New" pitchFamily="49" charset="0"/>
              </a:rPr>
            </a:br>
            <a:r>
              <a:rPr lang="de-DE" sz="280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Den aktuellen Kilometerstand kann man z. B. wie folgt ausgeben:</a:t>
            </a:r>
            <a:br>
              <a:rPr lang="de-DE" sz="2800"/>
            </a:br>
            <a:br>
              <a:rPr lang="de-DE" sz="2800"/>
            </a:br>
            <a:r>
              <a:rPr lang="de-DE" sz="2400">
                <a:latin typeface="Courier New" pitchFamily="49" charset="0"/>
              </a:rPr>
              <a:t>System.out.println(testwagen.kilometerstand);</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ußzeilenplatzhalter 3"/>
          <p:cNvSpPr>
            <a:spLocks noGrp="1"/>
          </p:cNvSpPr>
          <p:nvPr>
            <p:ph type="ftr" sz="quarter" idx="11"/>
          </p:nvPr>
        </p:nvSpPr>
        <p:spPr>
          <a:noFill/>
        </p:spPr>
        <p:txBody>
          <a:bodyPr/>
          <a:lstStyle/>
          <a:p>
            <a:r>
              <a:rPr lang="de-DE"/>
              <a:t>Einführung in die Software-Entwicklung</a:t>
            </a:r>
          </a:p>
        </p:txBody>
      </p:sp>
      <p:sp>
        <p:nvSpPr>
          <p:cNvPr id="15363" name="Foliennummernplatzhalter 4"/>
          <p:cNvSpPr>
            <a:spLocks noGrp="1"/>
          </p:cNvSpPr>
          <p:nvPr>
            <p:ph type="sldNum" sz="quarter" idx="12"/>
          </p:nvPr>
        </p:nvSpPr>
        <p:spPr>
          <a:noFill/>
        </p:spPr>
        <p:txBody>
          <a:bodyPr/>
          <a:lstStyle/>
          <a:p>
            <a:fld id="{7D377EBC-3B4A-4568-8849-C116FBFF947F}" type="slidenum">
              <a:rPr lang="de-DE"/>
              <a:pPr/>
              <a:t>18</a:t>
            </a:fld>
            <a:endParaRPr lang="de-DE"/>
          </a:p>
        </p:txBody>
      </p:sp>
      <p:sp>
        <p:nvSpPr>
          <p:cNvPr id="1536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536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Exemplare – Übung (Teil 1)</a:t>
            </a:r>
          </a:p>
        </p:txBody>
      </p:sp>
      <p:sp>
        <p:nvSpPr>
          <p:cNvPr id="15366" name="Rectangle 3"/>
          <p:cNvSpPr>
            <a:spLocks noGrp="1" noChangeArrowheads="1"/>
          </p:cNvSpPr>
          <p:nvPr>
            <p:ph type="subTitle" idx="4294967295"/>
          </p:nvPr>
        </p:nvSpPr>
        <p:spPr>
          <a:xfrm>
            <a:off x="504825" y="1619250"/>
            <a:ext cx="9070975" cy="571500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Implementieren Sie die bisher vorgestellte</a:t>
            </a:r>
            <a:br>
              <a:rPr lang="de-DE" sz="2800" dirty="0"/>
            </a:br>
            <a:r>
              <a:rPr lang="de-DE" sz="2800" dirty="0"/>
              <a:t>Klasse </a:t>
            </a:r>
            <a:r>
              <a:rPr lang="de-DE" sz="2800" dirty="0">
                <a:latin typeface="Courier New" pitchFamily="49" charset="0"/>
              </a:rPr>
              <a:t>Auto</a:t>
            </a:r>
            <a:r>
              <a:rPr lang="de-DE" sz="2800" dirty="0"/>
              <a:t>.</a:t>
            </a:r>
            <a:br>
              <a:rPr lang="de-DE" sz="2800" dirty="0"/>
            </a:br>
            <a:endParaRPr 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Schreiben Sie eine neue Klasse </a:t>
            </a:r>
            <a:r>
              <a:rPr lang="de-DE" sz="2800" dirty="0" err="1">
                <a:latin typeface="Courier New" pitchFamily="49" charset="0"/>
              </a:rPr>
              <a:t>AutoTester</a:t>
            </a:r>
            <a:r>
              <a:rPr lang="de-DE" sz="2800" dirty="0"/>
              <a:t>, in deren main-Methode Sie zwei neue Autos erzeugen und diese jeweils nacheinander drei unterschiedliche Wegstrecken zurücklegen lassen. Verwenden Sie hierzu </a:t>
            </a:r>
            <a:r>
              <a:rPr lang="de-DE" sz="2800" dirty="0" err="1">
                <a:latin typeface="Courier New" pitchFamily="49" charset="0"/>
              </a:rPr>
              <a:t>Zufall.getZufallInt</a:t>
            </a:r>
            <a:r>
              <a:rPr lang="de-DE" sz="2800" dirty="0">
                <a:latin typeface="Courier New" pitchFamily="49" charset="0"/>
              </a:rPr>
              <a:t>(min, </a:t>
            </a:r>
            <a:r>
              <a:rPr lang="de-DE" sz="2800" dirty="0" err="1">
                <a:latin typeface="Courier New" pitchFamily="49" charset="0"/>
              </a:rPr>
              <a:t>max</a:t>
            </a:r>
            <a:r>
              <a:rPr lang="de-DE" sz="2800" dirty="0">
                <a:latin typeface="Courier New" pitchFamily="49" charset="0"/>
              </a:rPr>
              <a:t>)</a:t>
            </a:r>
            <a:r>
              <a:rPr lang="de-DE" sz="2800" dirty="0"/>
              <a:t> aus der letzten Vorlesung.</a:t>
            </a:r>
            <a:br>
              <a:rPr lang="de-DE" sz="2800" dirty="0"/>
            </a:br>
            <a:r>
              <a:rPr lang="de-DE" sz="2800" dirty="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Geben Sie nach jeder Wegstrecke die gefahrenen Gesamtkilometer und den Tankinhalt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ußzeilenplatzhalter 3"/>
          <p:cNvSpPr>
            <a:spLocks noGrp="1"/>
          </p:cNvSpPr>
          <p:nvPr>
            <p:ph type="ftr" sz="quarter" idx="11"/>
          </p:nvPr>
        </p:nvSpPr>
        <p:spPr>
          <a:noFill/>
        </p:spPr>
        <p:txBody>
          <a:bodyPr/>
          <a:lstStyle/>
          <a:p>
            <a:r>
              <a:rPr lang="de-DE"/>
              <a:t>Einführung in die Software-Entwicklung</a:t>
            </a:r>
          </a:p>
        </p:txBody>
      </p:sp>
      <p:sp>
        <p:nvSpPr>
          <p:cNvPr id="16387" name="Foliennummernplatzhalter 4"/>
          <p:cNvSpPr>
            <a:spLocks noGrp="1"/>
          </p:cNvSpPr>
          <p:nvPr>
            <p:ph type="sldNum" sz="quarter" idx="12"/>
          </p:nvPr>
        </p:nvSpPr>
        <p:spPr>
          <a:noFill/>
        </p:spPr>
        <p:txBody>
          <a:bodyPr/>
          <a:lstStyle/>
          <a:p>
            <a:fld id="{C74721A3-3DAA-4D16-A566-D046A951CF7D}" type="slidenum">
              <a:rPr lang="de-DE"/>
              <a:pPr/>
              <a:t>19</a:t>
            </a:fld>
            <a:endParaRPr lang="de-DE"/>
          </a:p>
        </p:txBody>
      </p:sp>
      <p:sp>
        <p:nvSpPr>
          <p:cNvPr id="1638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638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Referenzvariablen</a:t>
            </a:r>
          </a:p>
        </p:txBody>
      </p:sp>
      <p:sp>
        <p:nvSpPr>
          <p:cNvPr id="16390" name="Rectangle 3"/>
          <p:cNvSpPr>
            <a:spLocks noGrp="1" noChangeArrowheads="1"/>
          </p:cNvSpPr>
          <p:nvPr>
            <p:ph type="subTitle" idx="4294967295"/>
          </p:nvPr>
        </p:nvSpPr>
        <p:spPr>
          <a:xfrm>
            <a:off x="504825" y="1619250"/>
            <a:ext cx="9070975" cy="6727825"/>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Objektvariablen sind Referenzvariablen, d. h. es wird nur die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Referenz auf das Objekt kopiert, nicht jedoch das Objekt selbst.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Beispiel:</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Auto autoA = new Auto();</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Auto autoB = autoA;  // Referenz auf autoA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autoA.fahre(20);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autoB.fahre(30);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System.out.println(autoA.kilometerstand);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System.out.println(autoB.kilometerstand);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latin typeface="Courier New" pitchFamily="49" charset="0"/>
            </a:endParaRP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Beide Ausgaben liefern </a:t>
            </a:r>
            <a:r>
              <a:rPr lang="de-DE" sz="2400">
                <a:latin typeface="Courier New" pitchFamily="49" charset="0"/>
              </a:rPr>
              <a:t>50</a:t>
            </a:r>
            <a:r>
              <a:rPr lang="de-DE" sz="2400"/>
              <a:t>, da bei beiden Aufrufen dasselbe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Objekt fortbewegt wurde.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dirty="0"/>
              <a:t>Einführung in die Software-Entwicklung</a:t>
            </a:r>
          </a:p>
        </p:txBody>
      </p:sp>
      <p:sp>
        <p:nvSpPr>
          <p:cNvPr id="6" name="Foliennummernplatzhalter 4"/>
          <p:cNvSpPr>
            <a:spLocks noGrp="1"/>
          </p:cNvSpPr>
          <p:nvPr>
            <p:ph type="sldNum" idx="12"/>
          </p:nvPr>
        </p:nvSpPr>
        <p:spPr/>
        <p:txBody>
          <a:bodyPr/>
          <a:lstStyle/>
          <a:p>
            <a:fld id="{B81D958C-C38A-4324-8A75-BF43EF5061A2}" type="slidenum">
              <a:rPr lang="de-DE"/>
              <a:pPr/>
              <a:t>2</a:t>
            </a:fld>
            <a:endParaRPr lang="de-DE"/>
          </a:p>
        </p:txBody>
      </p:sp>
      <p:sp>
        <p:nvSpPr>
          <p:cNvPr id="512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512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Veraltete </a:t>
            </a:r>
            <a:r>
              <a:rPr lang="de-DE" sz="4000" dirty="0" err="1">
                <a:solidFill>
                  <a:srgbClr val="FFFFFF"/>
                </a:solidFill>
              </a:rPr>
              <a:t>Forks</a:t>
            </a:r>
            <a:r>
              <a:rPr lang="de-DE" sz="4000" dirty="0">
                <a:solidFill>
                  <a:srgbClr val="FFFFFF"/>
                </a:solidFill>
              </a:rPr>
              <a:t> vom </a:t>
            </a:r>
            <a:r>
              <a:rPr lang="de-DE" sz="4000" dirty="0" err="1">
                <a:solidFill>
                  <a:srgbClr val="FFFFFF"/>
                </a:solidFill>
              </a:rPr>
              <a:t>GitHub</a:t>
            </a:r>
            <a:r>
              <a:rPr lang="de-DE" sz="4000" dirty="0">
                <a:solidFill>
                  <a:srgbClr val="FFFFFF"/>
                </a:solidFill>
              </a:rPr>
              <a:t>-Ursprung</a:t>
            </a:r>
          </a:p>
        </p:txBody>
      </p:sp>
      <p:sp>
        <p:nvSpPr>
          <p:cNvPr id="5123"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Wie kann ein </a:t>
            </a:r>
            <a:r>
              <a:rPr lang="de-DE" sz="2800" dirty="0" err="1"/>
              <a:t>Fork</a:t>
            </a:r>
            <a:r>
              <a:rPr lang="de-DE" sz="2800" dirty="0"/>
              <a:t> veralten? Häufigste Ursache:</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Der Dozent aktualisiert die Aufgabe oder Musterlösung</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Damit sind alle </a:t>
            </a:r>
            <a:r>
              <a:rPr lang="de-DE" sz="2800" i="1" dirty="0"/>
              <a:t>vor</a:t>
            </a:r>
            <a:r>
              <a:rPr lang="de-DE" sz="2800" dirty="0"/>
              <a:t> der letzten Änderung </a:t>
            </a:r>
            <a:r>
              <a:rPr lang="de-DE" sz="2800" dirty="0" err="1"/>
              <a:t>geforkten</a:t>
            </a:r>
            <a:r>
              <a:rPr lang="de-DE" sz="2800" dirty="0"/>
              <a:t> </a:t>
            </a:r>
            <a:r>
              <a:rPr lang="de-DE" sz="2800" dirty="0" err="1"/>
              <a:t>Repositories</a:t>
            </a:r>
            <a:r>
              <a:rPr lang="de-DE" sz="2800" dirty="0"/>
              <a:t> einen (oder mehr) Commit(s) „hinterher“</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0" indent="0">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Was kann das für Probleme machen?</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Sie verpassen ggf. wichtige Korrekturen z.B. im Skript</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Es lassen sich keine Pull </a:t>
            </a:r>
            <a:r>
              <a:rPr lang="de-DE" sz="2800" dirty="0" err="1"/>
              <a:t>Requests</a:t>
            </a:r>
            <a:r>
              <a:rPr lang="de-DE" sz="2800" dirty="0"/>
              <a:t> zur Kontrolle stellen</a:t>
            </a:r>
            <a:br>
              <a:rPr lang="de-DE" sz="2800" dirty="0"/>
            </a:br>
            <a:endParaRPr lang="de-DE" sz="28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Bisher empfohlenes Vorgehen bei veraltetem </a:t>
            </a:r>
            <a:r>
              <a:rPr lang="de-DE" sz="2800" dirty="0" err="1"/>
              <a:t>Fork</a:t>
            </a:r>
            <a:r>
              <a:rPr lang="de-DE" sz="2800" dirty="0"/>
              <a:t>:</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b="1" dirty="0"/>
              <a:t>Löschen Sie Ihren </a:t>
            </a:r>
            <a:r>
              <a:rPr lang="de-DE" sz="2800" b="1" dirty="0" err="1"/>
              <a:t>Fork</a:t>
            </a:r>
            <a:r>
              <a:rPr lang="de-DE" sz="2800" b="1" dirty="0"/>
              <a:t> und </a:t>
            </a:r>
            <a:r>
              <a:rPr lang="de-DE" sz="2800" b="1" dirty="0" err="1"/>
              <a:t>forken</a:t>
            </a:r>
            <a:r>
              <a:rPr lang="de-DE" sz="2800" b="1" dirty="0"/>
              <a:t> Sie neu!</a:t>
            </a:r>
          </a:p>
          <a:p>
            <a:pPr marL="669925" lvl="2"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dirty="0"/>
              <a:t>Dabei verlieren Sie eventuell sogar eigene Änderungen!!!</a:t>
            </a:r>
          </a:p>
        </p:txBody>
      </p:sp>
    </p:spTree>
    <p:extLst>
      <p:ext uri="{BB962C8B-B14F-4D97-AF65-F5344CB8AC3E}">
        <p14:creationId xmlns:p14="http://schemas.microsoft.com/office/powerpoint/2010/main" val="6214998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ußzeilenplatzhalter 3"/>
          <p:cNvSpPr>
            <a:spLocks noGrp="1"/>
          </p:cNvSpPr>
          <p:nvPr>
            <p:ph type="ftr" sz="quarter" idx="11"/>
          </p:nvPr>
        </p:nvSpPr>
        <p:spPr>
          <a:noFill/>
        </p:spPr>
        <p:txBody>
          <a:bodyPr/>
          <a:lstStyle/>
          <a:p>
            <a:r>
              <a:rPr lang="de-DE"/>
              <a:t>Einführung in die Software-Entwicklung</a:t>
            </a:r>
          </a:p>
        </p:txBody>
      </p:sp>
      <p:sp>
        <p:nvSpPr>
          <p:cNvPr id="17411" name="Foliennummernplatzhalter 4"/>
          <p:cNvSpPr>
            <a:spLocks noGrp="1"/>
          </p:cNvSpPr>
          <p:nvPr>
            <p:ph type="sldNum" sz="quarter" idx="12"/>
          </p:nvPr>
        </p:nvSpPr>
        <p:spPr>
          <a:noFill/>
        </p:spPr>
        <p:txBody>
          <a:bodyPr/>
          <a:lstStyle/>
          <a:p>
            <a:fld id="{0D4FA046-F5EE-4A54-90C8-F956D376898D}" type="slidenum">
              <a:rPr lang="de-DE"/>
              <a:pPr/>
              <a:t>20</a:t>
            </a:fld>
            <a:endParaRPr lang="de-DE"/>
          </a:p>
        </p:txBody>
      </p:sp>
      <p:sp>
        <p:nvSpPr>
          <p:cNvPr id="1741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741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Null (1)</a:t>
            </a:r>
          </a:p>
        </p:txBody>
      </p:sp>
      <p:sp>
        <p:nvSpPr>
          <p:cNvPr id="17414" name="Rectangle 3"/>
          <p:cNvSpPr>
            <a:spLocks noGrp="1" noChangeArrowheads="1"/>
          </p:cNvSpPr>
          <p:nvPr>
            <p:ph type="subTitle" idx="4294967295"/>
          </p:nvPr>
        </p:nvSpPr>
        <p:spPr>
          <a:xfrm>
            <a:off x="504825" y="1619250"/>
            <a:ext cx="9070975" cy="57086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dirty="0"/>
              <a:t>In Java gibt es das spezielle </a:t>
            </a:r>
            <a:r>
              <a:rPr lang="de-DE" sz="2600" dirty="0" err="1"/>
              <a:t>Literal</a:t>
            </a:r>
            <a:r>
              <a:rPr lang="de-DE" sz="2600" dirty="0"/>
              <a:t> </a:t>
            </a:r>
            <a:r>
              <a:rPr lang="de-DE" sz="2600" dirty="0">
                <a:latin typeface="Courier New" pitchFamily="49" charset="0"/>
              </a:rPr>
              <a:t>null</a:t>
            </a:r>
            <a:r>
              <a:rPr lang="de-DE" sz="2600" dirty="0"/>
              <a:t>, das anzeigt, dass eine Referenzvariable auf kein Objekt verweist. Der Wert ist nur für Referenzen vorgesehen und kann in keinen primitiven Typ wie die Ganzzahl </a:t>
            </a:r>
            <a:r>
              <a:rPr lang="de-DE" sz="2600" dirty="0">
                <a:latin typeface="Courier New" pitchFamily="49" charset="0"/>
              </a:rPr>
              <a:t>0</a:t>
            </a:r>
            <a:r>
              <a:rPr lang="de-DE" sz="2600" dirty="0"/>
              <a:t> umgewandelt werden.</a:t>
            </a:r>
            <a:br>
              <a:rPr lang="de-DE" sz="2600" dirty="0"/>
            </a:br>
            <a:endParaRPr lang="de-DE" sz="26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dirty="0"/>
              <a:t>Die null-Referenz ist </a:t>
            </a:r>
            <a:r>
              <a:rPr lang="de-DE" sz="2600" dirty="0" err="1"/>
              <a:t>typenlos</a:t>
            </a:r>
            <a:r>
              <a:rPr lang="de-DE" sz="2600" dirty="0"/>
              <a:t>, das heißt, sie kann jedem Objekt zugewiesen und jeder Funktion übergeben werden, die ein Objekt erwartet – Beispiele:</a:t>
            </a:r>
            <a:br>
              <a:rPr lang="de-DE" sz="2600" dirty="0"/>
            </a:br>
            <a:br>
              <a:rPr lang="de-DE" sz="2600" dirty="0"/>
            </a:br>
            <a:r>
              <a:rPr lang="de-DE" sz="2600" dirty="0">
                <a:latin typeface="Courier New" pitchFamily="49" charset="0"/>
              </a:rPr>
              <a:t>Auto a = null;</a:t>
            </a:r>
            <a:br>
              <a:rPr lang="de-DE" sz="2600" dirty="0">
                <a:latin typeface="Courier New" pitchFamily="49" charset="0"/>
              </a:rPr>
            </a:br>
            <a:r>
              <a:rPr lang="de-DE" sz="2600" dirty="0">
                <a:latin typeface="Courier New" pitchFamily="49" charset="0"/>
              </a:rPr>
              <a:t>String s = null;</a:t>
            </a:r>
            <a:br>
              <a:rPr lang="de-DE" sz="2600" dirty="0">
                <a:latin typeface="Courier New" pitchFamily="49" charset="0"/>
              </a:rPr>
            </a:br>
            <a:r>
              <a:rPr lang="de-DE" sz="2600" dirty="0" err="1">
                <a:latin typeface="Courier New" pitchFamily="49" charset="0"/>
              </a:rPr>
              <a:t>System.out.println</a:t>
            </a:r>
            <a:r>
              <a:rPr lang="de-DE" sz="2600" dirty="0">
                <a:latin typeface="Courier New" pitchFamily="49" charset="0"/>
              </a:rPr>
              <a:t>( null );</a:t>
            </a:r>
          </a:p>
          <a:p>
            <a:pPr marL="269875" indent="-269875" eaLnBrk="1">
              <a:lnSpc>
                <a:spcPct val="89000"/>
              </a:lnSpc>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ußzeilenplatzhalter 3"/>
          <p:cNvSpPr>
            <a:spLocks noGrp="1"/>
          </p:cNvSpPr>
          <p:nvPr>
            <p:ph type="ftr" sz="quarter" idx="11"/>
          </p:nvPr>
        </p:nvSpPr>
        <p:spPr>
          <a:noFill/>
        </p:spPr>
        <p:txBody>
          <a:bodyPr/>
          <a:lstStyle/>
          <a:p>
            <a:r>
              <a:rPr lang="de-DE"/>
              <a:t>Einführung in die Software-Entwicklung</a:t>
            </a:r>
          </a:p>
        </p:txBody>
      </p:sp>
      <p:sp>
        <p:nvSpPr>
          <p:cNvPr id="18435" name="Foliennummernplatzhalter 4"/>
          <p:cNvSpPr>
            <a:spLocks noGrp="1"/>
          </p:cNvSpPr>
          <p:nvPr>
            <p:ph type="sldNum" sz="quarter" idx="12"/>
          </p:nvPr>
        </p:nvSpPr>
        <p:spPr>
          <a:noFill/>
        </p:spPr>
        <p:txBody>
          <a:bodyPr/>
          <a:lstStyle/>
          <a:p>
            <a:fld id="{BD5AEB99-64F3-4AD6-AA30-979ED04CB6D8}" type="slidenum">
              <a:rPr lang="de-DE"/>
              <a:pPr/>
              <a:t>21</a:t>
            </a:fld>
            <a:endParaRPr lang="de-DE"/>
          </a:p>
        </p:txBody>
      </p:sp>
      <p:sp>
        <p:nvSpPr>
          <p:cNvPr id="1843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843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Null (2)</a:t>
            </a:r>
          </a:p>
        </p:txBody>
      </p:sp>
      <p:sp>
        <p:nvSpPr>
          <p:cNvPr id="1843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Da es nur ein </a:t>
            </a:r>
            <a:r>
              <a:rPr lang="de-DE" sz="2800" dirty="0">
                <a:latin typeface="Courier New" pitchFamily="49" charset="0"/>
              </a:rPr>
              <a:t>null</a:t>
            </a:r>
            <a:r>
              <a:rPr lang="de-DE" sz="2800" dirty="0"/>
              <a:t> gibt, gilt zum Beispiel</a:t>
            </a:r>
            <a:br>
              <a:rPr lang="de-DE" sz="2800" dirty="0"/>
            </a:br>
            <a:br>
              <a:rPr lang="de-DE" sz="2800" dirty="0"/>
            </a:br>
            <a:r>
              <a:rPr lang="de-DE" sz="2800" dirty="0">
                <a:latin typeface="Courier New" pitchFamily="49" charset="0"/>
              </a:rPr>
              <a:t>(Auto) null == (String) null</a:t>
            </a:r>
            <a:br>
              <a:rPr lang="de-DE" sz="2800" dirty="0"/>
            </a:br>
            <a:endParaRPr 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Der Haupteinsatz sieht vor, damit </a:t>
            </a:r>
            <a:r>
              <a:rPr lang="de-DE" sz="2800" dirty="0" err="1"/>
              <a:t>uninitialisierte</a:t>
            </a:r>
            <a:r>
              <a:rPr lang="de-DE" sz="2800" dirty="0"/>
              <a:t> Referenzvariablen zu kennzeichnen.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ußzeilenplatzhalter 3"/>
          <p:cNvSpPr>
            <a:spLocks noGrp="1"/>
          </p:cNvSpPr>
          <p:nvPr>
            <p:ph type="ftr" sz="quarter" idx="11"/>
          </p:nvPr>
        </p:nvSpPr>
        <p:spPr>
          <a:noFill/>
        </p:spPr>
        <p:txBody>
          <a:bodyPr/>
          <a:lstStyle/>
          <a:p>
            <a:r>
              <a:rPr lang="de-DE"/>
              <a:t>Einführung in die Software-Entwicklung</a:t>
            </a:r>
          </a:p>
        </p:txBody>
      </p:sp>
      <p:sp>
        <p:nvSpPr>
          <p:cNvPr id="19459" name="Foliennummernplatzhalter 4"/>
          <p:cNvSpPr>
            <a:spLocks noGrp="1"/>
          </p:cNvSpPr>
          <p:nvPr>
            <p:ph type="sldNum" sz="quarter" idx="12"/>
          </p:nvPr>
        </p:nvSpPr>
        <p:spPr>
          <a:noFill/>
        </p:spPr>
        <p:txBody>
          <a:bodyPr/>
          <a:lstStyle/>
          <a:p>
            <a:fld id="{4FCAF21C-91A1-4FE7-AD73-0C89FFF0E5E9}" type="slidenum">
              <a:rPr lang="de-DE"/>
              <a:pPr/>
              <a:t>22</a:t>
            </a:fld>
            <a:endParaRPr lang="de-DE"/>
          </a:p>
        </p:txBody>
      </p:sp>
      <p:sp>
        <p:nvSpPr>
          <p:cNvPr id="1946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946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NullPointerException (1)</a:t>
            </a:r>
          </a:p>
        </p:txBody>
      </p:sp>
      <p:sp>
        <p:nvSpPr>
          <p:cNvPr id="1946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Da sich hinter </a:t>
            </a:r>
            <a:r>
              <a:rPr lang="de-DE" sz="2800">
                <a:latin typeface="Courier New" pitchFamily="49" charset="0"/>
              </a:rPr>
              <a:t>null</a:t>
            </a:r>
            <a:r>
              <a:rPr lang="de-DE" sz="2800"/>
              <a:t> kein Objekt verbirgt, ist es auch nicht möglich, eine Methode aufzurufen.</a:t>
            </a:r>
            <a:br>
              <a:rPr lang="de-DE" sz="2800"/>
            </a:b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Der Compiler kennt zwar den Typ jedes Objekts, weiß aber erst zur Laufzeit, was referenziert wird.</a:t>
            </a:r>
            <a:br>
              <a:rPr lang="de-DE" sz="2800"/>
            </a:b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Wird versucht, über die null-Referenz auf eine Eigenschaft eines Objekts zuzugreifen, bricht das Programm zur Laufzeit mit einer sogenannten "NullPointerException" ab.</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ußzeilenplatzhalter 3"/>
          <p:cNvSpPr>
            <a:spLocks noGrp="1"/>
          </p:cNvSpPr>
          <p:nvPr>
            <p:ph type="ftr" sz="quarter" idx="11"/>
          </p:nvPr>
        </p:nvSpPr>
        <p:spPr>
          <a:noFill/>
        </p:spPr>
        <p:txBody>
          <a:bodyPr/>
          <a:lstStyle/>
          <a:p>
            <a:r>
              <a:rPr lang="de-DE"/>
              <a:t>Einführung in die Software-Entwicklung</a:t>
            </a:r>
          </a:p>
        </p:txBody>
      </p:sp>
      <p:sp>
        <p:nvSpPr>
          <p:cNvPr id="20483" name="Foliennummernplatzhalter 4"/>
          <p:cNvSpPr>
            <a:spLocks noGrp="1"/>
          </p:cNvSpPr>
          <p:nvPr>
            <p:ph type="sldNum" sz="quarter" idx="12"/>
          </p:nvPr>
        </p:nvSpPr>
        <p:spPr>
          <a:noFill/>
        </p:spPr>
        <p:txBody>
          <a:bodyPr/>
          <a:lstStyle/>
          <a:p>
            <a:fld id="{A810F597-3441-489A-A6EF-8F47E92434A0}" type="slidenum">
              <a:rPr lang="de-DE"/>
              <a:pPr/>
              <a:t>23</a:t>
            </a:fld>
            <a:endParaRPr lang="de-DE"/>
          </a:p>
        </p:txBody>
      </p:sp>
      <p:sp>
        <p:nvSpPr>
          <p:cNvPr id="2048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048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NullPointerException (2)</a:t>
            </a:r>
          </a:p>
        </p:txBody>
      </p:sp>
      <p:sp>
        <p:nvSpPr>
          <p:cNvPr id="20486"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Beispiel:</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Auto keinAuto = null;</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keinAuto.fahre(10);</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latin typeface="Courier New" pitchFamily="49" charset="0"/>
            </a:endParaRP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Beim Ausführen dieses Programmcodes bricht das Programm mit folgender Fehlermeldung ab:</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java.lang.NullPointerException </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    at NullPointer.main(NullPointer.java:10) </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 Exception in thread "main"</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ußzeilenplatzhalter 3"/>
          <p:cNvSpPr>
            <a:spLocks noGrp="1"/>
          </p:cNvSpPr>
          <p:nvPr>
            <p:ph type="ftr" sz="quarter" idx="11"/>
          </p:nvPr>
        </p:nvSpPr>
        <p:spPr>
          <a:noFill/>
        </p:spPr>
        <p:txBody>
          <a:bodyPr/>
          <a:lstStyle/>
          <a:p>
            <a:r>
              <a:rPr lang="de-DE"/>
              <a:t>Einführung in die Software-Entwicklung</a:t>
            </a:r>
          </a:p>
        </p:txBody>
      </p:sp>
      <p:sp>
        <p:nvSpPr>
          <p:cNvPr id="21507" name="Foliennummernplatzhalter 4"/>
          <p:cNvSpPr>
            <a:spLocks noGrp="1"/>
          </p:cNvSpPr>
          <p:nvPr>
            <p:ph type="sldNum" sz="quarter" idx="12"/>
          </p:nvPr>
        </p:nvSpPr>
        <p:spPr>
          <a:noFill/>
        </p:spPr>
        <p:txBody>
          <a:bodyPr/>
          <a:lstStyle/>
          <a:p>
            <a:fld id="{83176747-C591-4EB4-9A2C-52356263A44F}" type="slidenum">
              <a:rPr lang="de-DE"/>
              <a:pPr/>
              <a:t>24</a:t>
            </a:fld>
            <a:endParaRPr lang="de-DE"/>
          </a:p>
        </p:txBody>
      </p:sp>
      <p:sp>
        <p:nvSpPr>
          <p:cNvPr id="2150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150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Exemplare – Übung (Teil 2)</a:t>
            </a:r>
          </a:p>
        </p:txBody>
      </p:sp>
      <p:sp>
        <p:nvSpPr>
          <p:cNvPr id="21510" name="Rectangle 3"/>
          <p:cNvSpPr>
            <a:spLocks noGrp="1" noChangeArrowheads="1"/>
          </p:cNvSpPr>
          <p:nvPr>
            <p:ph type="subTitle" idx="4294967295"/>
          </p:nvPr>
        </p:nvSpPr>
        <p:spPr>
          <a:xfrm>
            <a:off x="504825" y="1619250"/>
            <a:ext cx="9070975" cy="5297488"/>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Erweitern Sie die Klasse </a:t>
            </a:r>
            <a:r>
              <a:rPr lang="de-DE" sz="2800" dirty="0">
                <a:latin typeface="Courier New" pitchFamily="49" charset="0"/>
              </a:rPr>
              <a:t>Auto</a:t>
            </a:r>
            <a:r>
              <a:rPr lang="de-DE" sz="2800" dirty="0"/>
              <a:t> derart, dass der "Benzinverbrauch pro km" und der "maximale Tankinhalt" ebenfalls Eigenschaften eines Autos sind.</a:t>
            </a:r>
            <a:br>
              <a:rPr lang="de-DE" sz="2800" dirty="0"/>
            </a:br>
            <a:endParaRPr 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Es soll nur solange gefahren werden, wie der Treibstoff reicht.</a:t>
            </a:r>
            <a:br>
              <a:rPr lang="de-DE" sz="2800" dirty="0"/>
            </a:br>
            <a:r>
              <a:rPr lang="de-DE" sz="2800" dirty="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Implementieren Sie folgende Methode, um den Tank aufzufüllen: </a:t>
            </a:r>
            <a:r>
              <a:rPr lang="de-DE" sz="2800" dirty="0">
                <a:latin typeface="Courier New" pitchFamily="49" charset="0"/>
              </a:rPr>
              <a:t>tanken(</a:t>
            </a:r>
            <a:r>
              <a:rPr lang="de-DE" sz="2800" dirty="0" err="1">
                <a:latin typeface="Courier New" pitchFamily="49" charset="0"/>
              </a:rPr>
              <a:t>int</a:t>
            </a:r>
            <a:r>
              <a:rPr lang="de-DE" sz="2800" dirty="0">
                <a:latin typeface="Courier New" pitchFamily="49" charset="0"/>
              </a:rPr>
              <a:t> </a:t>
            </a:r>
            <a:r>
              <a:rPr lang="de-DE" sz="2800" dirty="0" err="1">
                <a:latin typeface="Courier New" pitchFamily="49" charset="0"/>
              </a:rPr>
              <a:t>liter</a:t>
            </a:r>
            <a:r>
              <a:rPr lang="de-DE" sz="2800" dirty="0">
                <a:latin typeface="Courier New" pitchFamily="49" charset="0"/>
              </a:rPr>
              <a:t>)</a:t>
            </a:r>
            <a:endParaRPr lang="de-DE" sz="2800"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ußzeilenplatzhalter 3"/>
          <p:cNvSpPr>
            <a:spLocks noGrp="1"/>
          </p:cNvSpPr>
          <p:nvPr>
            <p:ph type="ftr" sz="quarter" idx="11"/>
          </p:nvPr>
        </p:nvSpPr>
        <p:spPr>
          <a:noFill/>
        </p:spPr>
        <p:txBody>
          <a:bodyPr/>
          <a:lstStyle/>
          <a:p>
            <a:r>
              <a:rPr lang="de-DE"/>
              <a:t>Einführung in die Software-Entwicklung</a:t>
            </a:r>
          </a:p>
        </p:txBody>
      </p:sp>
      <p:sp>
        <p:nvSpPr>
          <p:cNvPr id="22531" name="Foliennummernplatzhalter 4"/>
          <p:cNvSpPr>
            <a:spLocks noGrp="1"/>
          </p:cNvSpPr>
          <p:nvPr>
            <p:ph type="sldNum" sz="quarter" idx="12"/>
          </p:nvPr>
        </p:nvSpPr>
        <p:spPr>
          <a:noFill/>
        </p:spPr>
        <p:txBody>
          <a:bodyPr/>
          <a:lstStyle/>
          <a:p>
            <a:fld id="{A6B2B692-6088-4330-8981-8C603595F506}" type="slidenum">
              <a:rPr lang="de-DE"/>
              <a:pPr/>
              <a:t>25</a:t>
            </a:fld>
            <a:endParaRPr lang="de-DE"/>
          </a:p>
        </p:txBody>
      </p:sp>
      <p:sp>
        <p:nvSpPr>
          <p:cNvPr id="2253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253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Konstruktoren (1)</a:t>
            </a:r>
          </a:p>
        </p:txBody>
      </p:sp>
      <p:sp>
        <p:nvSpPr>
          <p:cNvPr id="22534" name="Rectangle 3"/>
          <p:cNvSpPr>
            <a:spLocks noGrp="1" noChangeArrowheads="1"/>
          </p:cNvSpPr>
          <p:nvPr>
            <p:ph type="subTitle" idx="4294967295"/>
          </p:nvPr>
        </p:nvSpPr>
        <p:spPr>
          <a:xfrm>
            <a:off x="504825" y="1619250"/>
            <a:ext cx="9070975" cy="6035675"/>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In objektorientierten Programmiersprachen lassen sich spezielle Methoden definieren, die bei der Initialisierung eines Objekts aufgerufen werden, die sogenannten "Konstruktoren".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In Java werden Konstruktoren als Methoden ohne Rückgabewert definiert, die den Namen der Klasse erhalten, zu der sie gehören. Konstruktoren dürfen eine beliebige Anzahl an Parametern haben. Beispiel:</a:t>
            </a:r>
            <a:br>
              <a:rPr lang="de-DE" sz="2600"/>
            </a:br>
            <a:br>
              <a:rPr lang="de-DE" sz="2600"/>
            </a:br>
            <a:r>
              <a:rPr lang="de-DE" sz="2600">
                <a:latin typeface="Courier New" pitchFamily="49" charset="0"/>
              </a:rPr>
              <a:t>public Auto(double verbr, double tankgr) {</a:t>
            </a:r>
            <a:br>
              <a:rPr lang="de-DE" sz="2600">
                <a:latin typeface="Courier New" pitchFamily="49" charset="0"/>
              </a:rPr>
            </a:br>
            <a:r>
              <a:rPr lang="de-DE" sz="2600">
                <a:latin typeface="Courier New" pitchFamily="49" charset="0"/>
              </a:rPr>
              <a:t>	verbrauch = verbr;</a:t>
            </a:r>
            <a:br>
              <a:rPr lang="de-DE" sz="2600">
                <a:latin typeface="Courier New" pitchFamily="49" charset="0"/>
              </a:rPr>
            </a:br>
            <a:r>
              <a:rPr lang="de-DE" sz="2600">
                <a:latin typeface="Courier New" pitchFamily="49" charset="0"/>
              </a:rPr>
              <a:t>	tankgroesse = tankgr;</a:t>
            </a:r>
            <a:br>
              <a:rPr lang="de-DE" sz="2600">
                <a:latin typeface="Courier New" pitchFamily="49" charset="0"/>
              </a:rPr>
            </a:br>
            <a:r>
              <a:rPr lang="de-DE" sz="2600">
                <a:latin typeface="Courier New" pitchFamily="49" charset="0"/>
              </a:rPr>
              <a: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ußzeilenplatzhalter 3"/>
          <p:cNvSpPr>
            <a:spLocks noGrp="1"/>
          </p:cNvSpPr>
          <p:nvPr>
            <p:ph type="ftr" sz="quarter" idx="11"/>
          </p:nvPr>
        </p:nvSpPr>
        <p:spPr>
          <a:noFill/>
        </p:spPr>
        <p:txBody>
          <a:bodyPr/>
          <a:lstStyle/>
          <a:p>
            <a:r>
              <a:rPr lang="de-DE"/>
              <a:t>Einführung in die Software-Entwicklung</a:t>
            </a:r>
          </a:p>
        </p:txBody>
      </p:sp>
      <p:sp>
        <p:nvSpPr>
          <p:cNvPr id="23555" name="Foliennummernplatzhalter 4"/>
          <p:cNvSpPr>
            <a:spLocks noGrp="1"/>
          </p:cNvSpPr>
          <p:nvPr>
            <p:ph type="sldNum" sz="quarter" idx="12"/>
          </p:nvPr>
        </p:nvSpPr>
        <p:spPr>
          <a:noFill/>
        </p:spPr>
        <p:txBody>
          <a:bodyPr/>
          <a:lstStyle/>
          <a:p>
            <a:fld id="{EB153497-2DE2-4639-9FDE-13C300D01B33}" type="slidenum">
              <a:rPr lang="de-DE"/>
              <a:pPr/>
              <a:t>26</a:t>
            </a:fld>
            <a:endParaRPr lang="de-DE"/>
          </a:p>
        </p:txBody>
      </p:sp>
      <p:sp>
        <p:nvSpPr>
          <p:cNvPr id="2355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355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Konstruktoren (2)</a:t>
            </a:r>
          </a:p>
        </p:txBody>
      </p:sp>
      <p:sp>
        <p:nvSpPr>
          <p:cNvPr id="23558"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Soll ein Objekt unter Verwendung eines parametrisierten Konstruktors instanziiert werden, so sind die Argumente wie bei einem Methodenaufruf in Klammern nach dem Namen des Konstruktors anzugeben – Beispiel:</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Auto golf = new Auto(0.11, 55);</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In diesem Fall wird zunächst Speicher für das Auto-Objekt beschafft und dann der Konstruktor aufgerufen. Dieser initialisiert seinerseits die Instanzvariablen </a:t>
            </a:r>
            <a:r>
              <a:rPr lang="de-DE" sz="2600">
                <a:latin typeface="Courier New" pitchFamily="49" charset="0"/>
              </a:rPr>
              <a:t>verbrauch</a:t>
            </a:r>
            <a:r>
              <a:rPr lang="de-DE" sz="2600"/>
              <a:t> und </a:t>
            </a:r>
            <a:r>
              <a:rPr lang="de-DE" sz="2600">
                <a:latin typeface="Courier New" pitchFamily="49" charset="0"/>
              </a:rPr>
              <a:t>tankvolumen</a:t>
            </a:r>
            <a:r>
              <a:rPr lang="de-DE" sz="2600"/>
              <a:t>  mit den übergebenen Argumenten.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ußzeilenplatzhalter 3"/>
          <p:cNvSpPr>
            <a:spLocks noGrp="1"/>
          </p:cNvSpPr>
          <p:nvPr>
            <p:ph type="ftr" sz="quarter" idx="11"/>
          </p:nvPr>
        </p:nvSpPr>
        <p:spPr>
          <a:noFill/>
        </p:spPr>
        <p:txBody>
          <a:bodyPr/>
          <a:lstStyle/>
          <a:p>
            <a:r>
              <a:rPr lang="de-DE"/>
              <a:t>Einführung in die Software-Entwicklung</a:t>
            </a:r>
          </a:p>
        </p:txBody>
      </p:sp>
      <p:sp>
        <p:nvSpPr>
          <p:cNvPr id="24579" name="Foliennummernplatzhalter 4"/>
          <p:cNvSpPr>
            <a:spLocks noGrp="1"/>
          </p:cNvSpPr>
          <p:nvPr>
            <p:ph type="sldNum" sz="quarter" idx="12"/>
          </p:nvPr>
        </p:nvSpPr>
        <p:spPr>
          <a:noFill/>
        </p:spPr>
        <p:txBody>
          <a:bodyPr/>
          <a:lstStyle/>
          <a:p>
            <a:fld id="{FAFA6D02-4612-4BCC-92E1-0BAC167FFCE8}" type="slidenum">
              <a:rPr lang="de-DE"/>
              <a:pPr/>
              <a:t>27</a:t>
            </a:fld>
            <a:endParaRPr lang="de-DE"/>
          </a:p>
        </p:txBody>
      </p:sp>
      <p:sp>
        <p:nvSpPr>
          <p:cNvPr id="2458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458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Überladen von Konstruktoren (1)</a:t>
            </a:r>
          </a:p>
        </p:txBody>
      </p:sp>
      <p:sp>
        <p:nvSpPr>
          <p:cNvPr id="24582" name="Rectangle 3"/>
          <p:cNvSpPr>
            <a:spLocks noGrp="1" noChangeArrowheads="1"/>
          </p:cNvSpPr>
          <p:nvPr>
            <p:ph type="subTitle" idx="4294967295"/>
          </p:nvPr>
        </p:nvSpPr>
        <p:spPr>
          <a:xfrm>
            <a:off x="504825" y="1619250"/>
            <a:ext cx="9070975" cy="604520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In Java ist es erlaubt, Methoden zu überladen, d. h. innerhalb einer Klasse zwei unterschiedliche Methoden mit demselben Namen zu definieren. Der Compiler unterscheidet die verschiedenen Varianten anhand der Anzahl und der Typisierung ihrer Parameter.</a:t>
            </a:r>
            <a:br>
              <a:rPr lang="de-DE" sz="2800"/>
            </a:b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Haben zwei Methoden denselben Namen, aber unterschiedliche Parameterlisten, werden sie als verschieden angesehen.</a:t>
            </a:r>
            <a:br>
              <a:rPr lang="de-DE" sz="2800"/>
            </a:br>
            <a:r>
              <a:rPr lang="de-DE" sz="280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Es ist dagegen nicht erlaubt, zwei Methoden mit exakt demselben Namen und identischer Parameterliste zu definieren.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ußzeilenplatzhalter 3"/>
          <p:cNvSpPr>
            <a:spLocks noGrp="1"/>
          </p:cNvSpPr>
          <p:nvPr>
            <p:ph type="ftr" sz="quarter" idx="11"/>
          </p:nvPr>
        </p:nvSpPr>
        <p:spPr>
          <a:noFill/>
        </p:spPr>
        <p:txBody>
          <a:bodyPr/>
          <a:lstStyle/>
          <a:p>
            <a:r>
              <a:rPr lang="de-DE"/>
              <a:t>Einführung in die Software-Entwicklung</a:t>
            </a:r>
          </a:p>
        </p:txBody>
      </p:sp>
      <p:sp>
        <p:nvSpPr>
          <p:cNvPr id="25603" name="Foliennummernplatzhalter 4"/>
          <p:cNvSpPr>
            <a:spLocks noGrp="1"/>
          </p:cNvSpPr>
          <p:nvPr>
            <p:ph type="sldNum" sz="quarter" idx="12"/>
          </p:nvPr>
        </p:nvSpPr>
        <p:spPr>
          <a:noFill/>
        </p:spPr>
        <p:txBody>
          <a:bodyPr/>
          <a:lstStyle/>
          <a:p>
            <a:fld id="{B06E6D48-3393-46E3-9C16-CB377D3C5ADD}" type="slidenum">
              <a:rPr lang="de-DE"/>
              <a:pPr/>
              <a:t>28</a:t>
            </a:fld>
            <a:endParaRPr lang="de-DE"/>
          </a:p>
        </p:txBody>
      </p:sp>
      <p:sp>
        <p:nvSpPr>
          <p:cNvPr id="2560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560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Überladen von Konstruktoren (2)</a:t>
            </a:r>
          </a:p>
        </p:txBody>
      </p:sp>
      <p:sp>
        <p:nvSpPr>
          <p:cNvPr id="25606"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Der Rückgabetyp einer Methode trägt nicht zu ihrer Unterscheidung bei.</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Konstruktoren dürfen ebenfalls überladen werden – z. B. ist dies gültig:</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public Auto(int kilometerstand)</a:t>
            </a:r>
            <a:r>
              <a:rPr lang="ar-SA" sz="2600">
                <a:latin typeface="Courier New" pitchFamily="49" charset="0"/>
                <a:cs typeface="Arial" charset="0"/>
              </a:rPr>
              <a:t>‏</a:t>
            </a:r>
            <a:endParaRPr lang="de-DE" sz="260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public Auto(double verbrauch, double</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					tankvolumen)</a:t>
            </a:r>
            <a:r>
              <a:rPr lang="ar-SA" sz="2600">
                <a:latin typeface="Courier New" pitchFamily="49" charset="0"/>
                <a:cs typeface="Arial" charset="0"/>
              </a:rPr>
              <a:t>‏</a:t>
            </a:r>
            <a:endParaRPr lang="de-DE" sz="260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public Auto(double verbrauch, double</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					tankvolumen, int</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					kilometerstand)</a:t>
            </a:r>
            <a:r>
              <a:rPr lang="ar-SA" sz="2600">
                <a:latin typeface="Courier New" pitchFamily="49" charset="0"/>
                <a:cs typeface="Arial" charset="0"/>
              </a:rPr>
              <a:t>‏</a:t>
            </a:r>
            <a:endParaRPr lang="de-DE" sz="260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ußzeilenplatzhalter 3"/>
          <p:cNvSpPr>
            <a:spLocks noGrp="1"/>
          </p:cNvSpPr>
          <p:nvPr>
            <p:ph type="ftr" sz="quarter" idx="11"/>
          </p:nvPr>
        </p:nvSpPr>
        <p:spPr>
          <a:noFill/>
        </p:spPr>
        <p:txBody>
          <a:bodyPr/>
          <a:lstStyle/>
          <a:p>
            <a:r>
              <a:rPr lang="de-DE"/>
              <a:t>Einführung in die Software-Entwicklung</a:t>
            </a:r>
          </a:p>
        </p:txBody>
      </p:sp>
      <p:sp>
        <p:nvSpPr>
          <p:cNvPr id="26627" name="Foliennummernplatzhalter 4"/>
          <p:cNvSpPr>
            <a:spLocks noGrp="1"/>
          </p:cNvSpPr>
          <p:nvPr>
            <p:ph type="sldNum" sz="quarter" idx="12"/>
          </p:nvPr>
        </p:nvSpPr>
        <p:spPr>
          <a:noFill/>
        </p:spPr>
        <p:txBody>
          <a:bodyPr/>
          <a:lstStyle/>
          <a:p>
            <a:fld id="{75B60B46-8854-4705-80A2-E70B601CBC6D}" type="slidenum">
              <a:rPr lang="de-DE"/>
              <a:pPr/>
              <a:t>29</a:t>
            </a:fld>
            <a:endParaRPr lang="de-DE"/>
          </a:p>
        </p:txBody>
      </p:sp>
      <p:sp>
        <p:nvSpPr>
          <p:cNvPr id="2662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662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Default-Konstruktor</a:t>
            </a:r>
          </a:p>
        </p:txBody>
      </p:sp>
      <p:sp>
        <p:nvSpPr>
          <p:cNvPr id="26630" name="Rectangle 3"/>
          <p:cNvSpPr>
            <a:spLocks noGrp="1" noChangeArrowheads="1"/>
          </p:cNvSpPr>
          <p:nvPr>
            <p:ph type="subTitle" idx="4294967295"/>
          </p:nvPr>
        </p:nvSpPr>
        <p:spPr>
          <a:xfrm>
            <a:off x="504825" y="1619250"/>
            <a:ext cx="9070975" cy="52562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Falls eine Klasse überhaupt keinen expliziten Konstruktor besitzt, wird vom Compiler automatisch ein parameterloser "Default-Konstruktor" generiert.</a:t>
            </a:r>
            <a:br>
              <a:rPr lang="de-DE" sz="2800"/>
            </a:b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Seine einzige Aufgabe besteht darin, den Speicherplatz für das Objekt zu reservieren.</a:t>
            </a:r>
            <a:br>
              <a:rPr lang="de-DE" sz="2800"/>
            </a:br>
            <a:r>
              <a:rPr lang="de-DE" sz="280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Enthält eine Klassendeklaration dagegen nur parametrisierte Konstruktoren, wird kein Default-Konstruktor erzeugt, und die Klassendatei besitzt überhaupt keinen parameterlosen Konstruktor.</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dirty="0"/>
              <a:t>Einführung in die Software-Entwicklung</a:t>
            </a:r>
          </a:p>
        </p:txBody>
      </p:sp>
      <p:sp>
        <p:nvSpPr>
          <p:cNvPr id="6" name="Foliennummernplatzhalter 4"/>
          <p:cNvSpPr>
            <a:spLocks noGrp="1"/>
          </p:cNvSpPr>
          <p:nvPr>
            <p:ph type="sldNum" idx="12"/>
          </p:nvPr>
        </p:nvSpPr>
        <p:spPr/>
        <p:txBody>
          <a:bodyPr/>
          <a:lstStyle/>
          <a:p>
            <a:fld id="{B81D958C-C38A-4324-8A75-BF43EF5061A2}" type="slidenum">
              <a:rPr lang="de-DE"/>
              <a:pPr/>
              <a:t>3</a:t>
            </a:fld>
            <a:endParaRPr lang="de-DE"/>
          </a:p>
        </p:txBody>
      </p:sp>
      <p:sp>
        <p:nvSpPr>
          <p:cNvPr id="512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512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Eigene </a:t>
            </a:r>
            <a:r>
              <a:rPr lang="de-DE" sz="4000" dirty="0" err="1">
                <a:solidFill>
                  <a:srgbClr val="FFFFFF"/>
                </a:solidFill>
              </a:rPr>
              <a:t>Forks</a:t>
            </a:r>
            <a:r>
              <a:rPr lang="de-DE" sz="4000" dirty="0">
                <a:solidFill>
                  <a:srgbClr val="FFFFFF"/>
                </a:solidFill>
              </a:rPr>
              <a:t> aktuell halten (1)</a:t>
            </a:r>
          </a:p>
        </p:txBody>
      </p:sp>
      <p:sp>
        <p:nvSpPr>
          <p:cNvPr id="5123"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Die elegante Alternative:</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b="1" dirty="0"/>
              <a:t>Regelmäßig den </a:t>
            </a:r>
            <a:r>
              <a:rPr lang="de-DE" sz="2800" b="1" dirty="0" err="1"/>
              <a:t>Fork</a:t>
            </a:r>
            <a:r>
              <a:rPr lang="de-DE" sz="2800" b="1" dirty="0"/>
              <a:t> aktualisieren!</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0" indent="0">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Der Haken bei der Sache:</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Das geht weder über </a:t>
            </a:r>
            <a:r>
              <a:rPr lang="de-DE" sz="2800" dirty="0">
                <a:hlinkClick r:id="rId3"/>
              </a:rPr>
              <a:t>www.github.com</a:t>
            </a:r>
            <a:r>
              <a:rPr lang="de-DE" sz="2800" dirty="0"/>
              <a:t> noch in </a:t>
            </a:r>
            <a:r>
              <a:rPr lang="de-DE" sz="2800" dirty="0" err="1"/>
              <a:t>Eclipse</a:t>
            </a:r>
            <a:r>
              <a:rPr lang="de-DE" sz="2800" dirty="0"/>
              <a:t> besonders komfortabel!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D.h. wohl oder übel: </a:t>
            </a:r>
            <a:r>
              <a:rPr lang="de-DE" sz="2800" b="1" dirty="0"/>
              <a:t>Ab auf die Kommandozeile!</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Rufen Sie </a:t>
            </a:r>
            <a:r>
              <a:rPr lang="de-DE" sz="2800" dirty="0">
                <a:latin typeface="Courier New" panose="02070309020205020404" pitchFamily="49" charset="0"/>
                <a:cs typeface="Courier New" panose="02070309020205020404" pitchFamily="49" charset="0"/>
              </a:rPr>
              <a:t>cmd.exe</a:t>
            </a:r>
            <a:r>
              <a:rPr lang="de-DE" sz="2800" dirty="0"/>
              <a:t> auf und wechseln Sie in das Verzeichnis Ihres eigenen </a:t>
            </a:r>
            <a:r>
              <a:rPr lang="de-DE" sz="2800" dirty="0" err="1"/>
              <a:t>Fork</a:t>
            </a:r>
            <a:r>
              <a:rPr lang="de-DE" sz="2800" dirty="0"/>
              <a:t> von</a:t>
            </a:r>
          </a:p>
          <a:p>
            <a:pPr marL="0" indent="0">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hlinkClick r:id="rId4"/>
              </a:rPr>
              <a:t>https://github.com/nordakademie-einfuehrung-java/uebung_1_1</a:t>
            </a:r>
            <a:endParaRPr lang="de-DE" sz="2400" dirty="0"/>
          </a:p>
          <a:p>
            <a:pPr marL="0" indent="0">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dirty="0"/>
          </a:p>
          <a:p>
            <a:pPr marL="0" indent="0">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t>Hier habe ich im Original kleine Änderungen vorgenommen!</a:t>
            </a:r>
          </a:p>
        </p:txBody>
      </p:sp>
    </p:spTree>
    <p:extLst>
      <p:ext uri="{BB962C8B-B14F-4D97-AF65-F5344CB8AC3E}">
        <p14:creationId xmlns:p14="http://schemas.microsoft.com/office/powerpoint/2010/main" val="37532758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ußzeilenplatzhalter 3"/>
          <p:cNvSpPr>
            <a:spLocks noGrp="1"/>
          </p:cNvSpPr>
          <p:nvPr>
            <p:ph type="ftr" sz="quarter" idx="11"/>
          </p:nvPr>
        </p:nvSpPr>
        <p:spPr>
          <a:noFill/>
        </p:spPr>
        <p:txBody>
          <a:bodyPr/>
          <a:lstStyle/>
          <a:p>
            <a:r>
              <a:rPr lang="de-DE"/>
              <a:t>Einführung in die Software-Entwicklung</a:t>
            </a:r>
          </a:p>
        </p:txBody>
      </p:sp>
      <p:sp>
        <p:nvSpPr>
          <p:cNvPr id="27651" name="Foliennummernplatzhalter 4"/>
          <p:cNvSpPr>
            <a:spLocks noGrp="1"/>
          </p:cNvSpPr>
          <p:nvPr>
            <p:ph type="sldNum" sz="quarter" idx="12"/>
          </p:nvPr>
        </p:nvSpPr>
        <p:spPr>
          <a:noFill/>
        </p:spPr>
        <p:txBody>
          <a:bodyPr/>
          <a:lstStyle/>
          <a:p>
            <a:fld id="{8CCD4DEF-4962-4CF7-B2F1-6B749B039C18}" type="slidenum">
              <a:rPr lang="de-DE"/>
              <a:pPr/>
              <a:t>30</a:t>
            </a:fld>
            <a:endParaRPr lang="de-DE"/>
          </a:p>
        </p:txBody>
      </p:sp>
      <p:sp>
        <p:nvSpPr>
          <p:cNvPr id="2765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765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Übung (Teil 3)</a:t>
            </a:r>
          </a:p>
        </p:txBody>
      </p:sp>
      <p:sp>
        <p:nvSpPr>
          <p:cNvPr id="2765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Erstellen Sie eine Klasse </a:t>
            </a:r>
            <a:r>
              <a:rPr lang="de-DE" sz="2800" dirty="0">
                <a:latin typeface="Courier New" pitchFamily="49" charset="0"/>
              </a:rPr>
              <a:t>Person</a:t>
            </a:r>
            <a:r>
              <a:rPr lang="de-DE" sz="2800" dirty="0"/>
              <a:t>. Eine Person soll einen Vor- und einen Nachnamen besitzen. </a:t>
            </a:r>
            <a:r>
              <a:rPr lang="de-DE" sz="2800" dirty="0" err="1"/>
              <a:t>Desweiteren</a:t>
            </a:r>
            <a:r>
              <a:rPr lang="de-DE" sz="2800" dirty="0"/>
              <a:t> interessiert uns noch das Geburtsjahr.</a:t>
            </a:r>
            <a:br>
              <a:rPr lang="de-DE" sz="2800" dirty="0"/>
            </a:br>
            <a:endParaRPr 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Legen Sie zwei Personen an und geben Sie jeweils den Namen und das Alter der Person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ußzeilenplatzhalter 3"/>
          <p:cNvSpPr>
            <a:spLocks noGrp="1"/>
          </p:cNvSpPr>
          <p:nvPr>
            <p:ph type="ftr" sz="quarter" idx="11"/>
          </p:nvPr>
        </p:nvSpPr>
        <p:spPr>
          <a:noFill/>
        </p:spPr>
        <p:txBody>
          <a:bodyPr/>
          <a:lstStyle/>
          <a:p>
            <a:r>
              <a:rPr lang="de-DE"/>
              <a:t>Einführung in die Software-Entwicklung</a:t>
            </a:r>
          </a:p>
        </p:txBody>
      </p:sp>
      <p:sp>
        <p:nvSpPr>
          <p:cNvPr id="28675" name="Foliennummernplatzhalter 4"/>
          <p:cNvSpPr>
            <a:spLocks noGrp="1"/>
          </p:cNvSpPr>
          <p:nvPr>
            <p:ph type="sldNum" sz="quarter" idx="12"/>
          </p:nvPr>
        </p:nvSpPr>
        <p:spPr>
          <a:noFill/>
        </p:spPr>
        <p:txBody>
          <a:bodyPr/>
          <a:lstStyle/>
          <a:p>
            <a:fld id="{67C7A98D-E113-4B73-B673-AF0343A23EE4}" type="slidenum">
              <a:rPr lang="de-DE"/>
              <a:pPr/>
              <a:t>31</a:t>
            </a:fld>
            <a:endParaRPr lang="de-DE"/>
          </a:p>
        </p:txBody>
      </p:sp>
      <p:sp>
        <p:nvSpPr>
          <p:cNvPr id="286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86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Übung (Teil 4)</a:t>
            </a:r>
          </a:p>
        </p:txBody>
      </p:sp>
      <p:sp>
        <p:nvSpPr>
          <p:cNvPr id="28678" name="Rectangle 3"/>
          <p:cNvSpPr>
            <a:spLocks noGrp="1" noChangeArrowheads="1"/>
          </p:cNvSpPr>
          <p:nvPr>
            <p:ph type="subTitle" idx="4294967295"/>
          </p:nvPr>
        </p:nvSpPr>
        <p:spPr>
          <a:xfrm>
            <a:off x="504825" y="1619250"/>
            <a:ext cx="9070975" cy="534035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Erweitern Sie die Klasse </a:t>
            </a:r>
            <a:r>
              <a:rPr lang="de-DE" sz="2800" dirty="0">
                <a:latin typeface="Courier New" pitchFamily="49" charset="0"/>
              </a:rPr>
              <a:t>Auto</a:t>
            </a:r>
            <a:r>
              <a:rPr lang="de-DE" sz="2800" dirty="0"/>
              <a:t> um zwei </a:t>
            </a:r>
            <a:r>
              <a:rPr lang="de-DE" sz="2800" dirty="0" err="1"/>
              <a:t>Exemplarvariablen</a:t>
            </a:r>
            <a:r>
              <a:rPr lang="de-DE" sz="2800" dirty="0"/>
              <a:t> </a:t>
            </a:r>
            <a:r>
              <a:rPr lang="de-DE" sz="2800" dirty="0" err="1">
                <a:latin typeface="Courier New" pitchFamily="49" charset="0"/>
              </a:rPr>
              <a:t>profiltiefeReifen</a:t>
            </a:r>
            <a:r>
              <a:rPr lang="de-DE" sz="2800" dirty="0"/>
              <a:t> und </a:t>
            </a:r>
            <a:r>
              <a:rPr lang="de-DE" sz="2800" dirty="0" err="1">
                <a:latin typeface="Courier New" pitchFamily="49" charset="0"/>
              </a:rPr>
              <a:t>wagenname</a:t>
            </a:r>
            <a:r>
              <a:rPr lang="de-DE" sz="2800" dirty="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Bei jeder Fahrt wird ab sofort auch das Profil der Reifen abgefahren. Mit unzureichender Profiltiefe (&lt; 3 mm) soll ein Auto nicht mehr fahren.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Erstellen Sie eine Methode </a:t>
            </a:r>
            <a:r>
              <a:rPr lang="de-DE" sz="2800" dirty="0" err="1">
                <a:latin typeface="Courier New" pitchFamily="49" charset="0"/>
              </a:rPr>
              <a:t>wechlseReifen</a:t>
            </a:r>
            <a:r>
              <a:rPr lang="de-DE" sz="2800" dirty="0">
                <a:latin typeface="Courier New" pitchFamily="49" charset="0"/>
              </a:rPr>
              <a:t>()</a:t>
            </a:r>
            <a:r>
              <a:rPr lang="de-DE" sz="2800" dirty="0"/>
              <a:t>, um die Profiltiefe wiederherzustellen.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Der Wagenname soll nur im Konstruktor übergeben werden und sonst nicht änderbar sein. Er soll jedoch bei Bedarf ausgegeben werden können.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ußzeilenplatzhalter 3"/>
          <p:cNvSpPr>
            <a:spLocks noGrp="1"/>
          </p:cNvSpPr>
          <p:nvPr>
            <p:ph type="ftr" sz="quarter" idx="11"/>
          </p:nvPr>
        </p:nvSpPr>
        <p:spPr>
          <a:noFill/>
        </p:spPr>
        <p:txBody>
          <a:bodyPr/>
          <a:lstStyle/>
          <a:p>
            <a:r>
              <a:rPr lang="de-DE"/>
              <a:t>Einführung in die Software-Entwicklung</a:t>
            </a:r>
          </a:p>
        </p:txBody>
      </p:sp>
      <p:sp>
        <p:nvSpPr>
          <p:cNvPr id="29699" name="Foliennummernplatzhalter 4"/>
          <p:cNvSpPr>
            <a:spLocks noGrp="1"/>
          </p:cNvSpPr>
          <p:nvPr>
            <p:ph type="sldNum" sz="quarter" idx="12"/>
          </p:nvPr>
        </p:nvSpPr>
        <p:spPr>
          <a:noFill/>
        </p:spPr>
        <p:txBody>
          <a:bodyPr/>
          <a:lstStyle/>
          <a:p>
            <a:fld id="{5B2221F3-F293-422E-B0FE-98BCAA1A5D4F}" type="slidenum">
              <a:rPr lang="de-DE"/>
              <a:pPr/>
              <a:t>32</a:t>
            </a:fld>
            <a:endParaRPr lang="de-DE"/>
          </a:p>
        </p:txBody>
      </p:sp>
      <p:sp>
        <p:nvSpPr>
          <p:cNvPr id="297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97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Übung (Teil 5)</a:t>
            </a:r>
          </a:p>
        </p:txBody>
      </p:sp>
      <p:sp>
        <p:nvSpPr>
          <p:cNvPr id="29702" name="Rectangle 3"/>
          <p:cNvSpPr>
            <a:spLocks noGrp="1" noChangeArrowheads="1"/>
          </p:cNvSpPr>
          <p:nvPr>
            <p:ph type="subTitle" idx="4294967295"/>
          </p:nvPr>
        </p:nvSpPr>
        <p:spPr>
          <a:xfrm>
            <a:off x="504825" y="1619250"/>
            <a:ext cx="9070975" cy="5299075"/>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Erweitern Sie die Klasse </a:t>
            </a:r>
            <a:r>
              <a:rPr lang="de-DE" sz="2800" dirty="0">
                <a:latin typeface="Courier New" pitchFamily="49" charset="0"/>
              </a:rPr>
              <a:t>Auto</a:t>
            </a:r>
            <a:r>
              <a:rPr lang="de-DE" sz="2800" dirty="0"/>
              <a:t> um eine </a:t>
            </a:r>
            <a:r>
              <a:rPr lang="de-DE" sz="2800" dirty="0" err="1"/>
              <a:t>Instanzvariable</a:t>
            </a:r>
            <a:r>
              <a:rPr lang="de-DE" sz="2800" dirty="0"/>
              <a:t> </a:t>
            </a:r>
            <a:r>
              <a:rPr lang="de-DE" sz="2800" dirty="0" err="1">
                <a:latin typeface="Courier New" pitchFamily="49" charset="0"/>
              </a:rPr>
              <a:t>fahrer</a:t>
            </a:r>
            <a:r>
              <a:rPr lang="de-DE" sz="2800" dirty="0"/>
              <a:t>. Der Fahrer soll vom Typ </a:t>
            </a:r>
            <a:r>
              <a:rPr lang="de-DE" sz="2800" dirty="0">
                <a:latin typeface="Courier New" pitchFamily="49" charset="0"/>
              </a:rPr>
              <a:t>Person</a:t>
            </a:r>
            <a:r>
              <a:rPr lang="de-DE" sz="2800" dirty="0"/>
              <a:t> </a:t>
            </a:r>
            <a:r>
              <a:rPr lang="de-DE" sz="2800"/>
              <a:t>aus Teil 3 </a:t>
            </a:r>
            <a:r>
              <a:rPr lang="de-DE" sz="2800" dirty="0"/>
              <a:t>sein.</a:t>
            </a:r>
            <a:br>
              <a:rPr lang="de-DE" sz="2800" dirty="0"/>
            </a:br>
            <a:endParaRPr 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Vor jeder Fahrt muss ein Fahrer in das Auto gesetzt werden. Ohne Fahrer fährt das Auto nicht.</a:t>
            </a:r>
            <a:br>
              <a:rPr lang="de-DE" sz="2800" dirty="0"/>
            </a:br>
            <a:r>
              <a:rPr lang="de-DE" sz="2800" dirty="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Ist der Fahrer besonders jung (&lt;= 20), so soll der Verbrauch um 10% und die Reifenabnutzung um 5% steigen. Ist der Fahrer besonders alt (&gt;= 60), sinken die Werte um 10% </a:t>
            </a:r>
            <a:r>
              <a:rPr lang="de-DE" sz="2800" dirty="0" err="1"/>
              <a:t>bzw</a:t>
            </a:r>
            <a:r>
              <a:rPr lang="de-DE" sz="2800" dirty="0"/>
              <a:t> 5%.</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ußzeilenplatzhalter 3"/>
          <p:cNvSpPr>
            <a:spLocks noGrp="1"/>
          </p:cNvSpPr>
          <p:nvPr>
            <p:ph type="ftr" sz="quarter" idx="11"/>
          </p:nvPr>
        </p:nvSpPr>
        <p:spPr>
          <a:noFill/>
        </p:spPr>
        <p:txBody>
          <a:bodyPr/>
          <a:lstStyle/>
          <a:p>
            <a:r>
              <a:rPr lang="de-DE"/>
              <a:t>Einführung in die Software-Entwicklung</a:t>
            </a:r>
          </a:p>
        </p:txBody>
      </p:sp>
      <p:sp>
        <p:nvSpPr>
          <p:cNvPr id="30723" name="Foliennummernplatzhalter 4"/>
          <p:cNvSpPr>
            <a:spLocks noGrp="1"/>
          </p:cNvSpPr>
          <p:nvPr>
            <p:ph type="sldNum" sz="quarter" idx="12"/>
          </p:nvPr>
        </p:nvSpPr>
        <p:spPr>
          <a:noFill/>
        </p:spPr>
        <p:txBody>
          <a:bodyPr/>
          <a:lstStyle/>
          <a:p>
            <a:fld id="{F0FFF930-751F-4F2C-BC90-C9DDD8D89CCB}" type="slidenum">
              <a:rPr lang="de-DE"/>
              <a:pPr/>
              <a:t>33</a:t>
            </a:fld>
            <a:endParaRPr lang="de-DE"/>
          </a:p>
        </p:txBody>
      </p:sp>
      <p:sp>
        <p:nvSpPr>
          <p:cNvPr id="307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07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Übung (Teil 6)</a:t>
            </a:r>
          </a:p>
        </p:txBody>
      </p:sp>
      <p:sp>
        <p:nvSpPr>
          <p:cNvPr id="30726"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Simulieren Sie zum Test ein 1000-Minuten-Rennen nach</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folgenden Regeln: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Es sollen 5 Autos und 4 Fahrer teilnehmen. Zu Beginn werden die Fahrer den Autos zufällig zugewiesen.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Jede Minute wird neu entschieden, ob gefahren wird, getankt wird oder die Reifen gewechselt werden (treffen Sie die Entscheidung möglichst optimal).</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Wenn gefahren wird, ist die zurückgelegte Strecke zufällig zwischen 3 und 4 zu ermitteln.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Alle 10 Minuten wechselt ein zufälliger Fahrer in das leere Auto und lässt das alte leer stehen.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ußzeilenplatzhalter 3"/>
          <p:cNvSpPr>
            <a:spLocks noGrp="1"/>
          </p:cNvSpPr>
          <p:nvPr>
            <p:ph type="ftr" sz="quarter" idx="11"/>
          </p:nvPr>
        </p:nvSpPr>
        <p:spPr>
          <a:noFill/>
        </p:spPr>
        <p:txBody>
          <a:bodyPr/>
          <a:lstStyle/>
          <a:p>
            <a:r>
              <a:rPr lang="de-DE"/>
              <a:t>Einführung in die Software-Entwicklung</a:t>
            </a:r>
          </a:p>
        </p:txBody>
      </p:sp>
      <p:sp>
        <p:nvSpPr>
          <p:cNvPr id="31747" name="Foliennummernplatzhalter 4"/>
          <p:cNvSpPr>
            <a:spLocks noGrp="1"/>
          </p:cNvSpPr>
          <p:nvPr>
            <p:ph type="sldNum" sz="quarter" idx="12"/>
          </p:nvPr>
        </p:nvSpPr>
        <p:spPr>
          <a:noFill/>
        </p:spPr>
        <p:txBody>
          <a:bodyPr/>
          <a:lstStyle/>
          <a:p>
            <a:fld id="{3ADFD9AA-9FF3-41DF-A13B-7C33E85346F2}" type="slidenum">
              <a:rPr lang="de-DE"/>
              <a:pPr/>
              <a:t>34</a:t>
            </a:fld>
            <a:endParaRPr lang="de-DE"/>
          </a:p>
        </p:txBody>
      </p:sp>
      <p:sp>
        <p:nvSpPr>
          <p:cNvPr id="317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1749" name="Rectangle 2"/>
          <p:cNvSpPr>
            <a:spLocks noGrp="1" noChangeArrowheads="1"/>
          </p:cNvSpPr>
          <p:nvPr>
            <p:ph type="title"/>
          </p:nvPr>
        </p:nvSpPr>
        <p:spPr>
          <a:xfrm>
            <a:off x="503238" y="80963"/>
            <a:ext cx="9070975" cy="1701800"/>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Zusammenfassung:</a:t>
            </a:r>
            <a:br>
              <a:rPr lang="de-DE" sz="4000">
                <a:solidFill>
                  <a:srgbClr val="FFFFFF"/>
                </a:solidFill>
              </a:rPr>
            </a:br>
            <a:r>
              <a:rPr lang="de-DE" sz="4000">
                <a:solidFill>
                  <a:srgbClr val="FFFFFF"/>
                </a:solidFill>
              </a:rPr>
              <a:t>Was haben wir gelernt?</a:t>
            </a:r>
            <a:br>
              <a:rPr lang="de-DE" sz="4000">
                <a:solidFill>
                  <a:srgbClr val="FFFFFF"/>
                </a:solidFill>
              </a:rPr>
            </a:br>
            <a:endParaRPr lang="de-DE" sz="4000">
              <a:solidFill>
                <a:srgbClr val="FFFFFF"/>
              </a:solidFill>
            </a:endParaRPr>
          </a:p>
        </p:txBody>
      </p:sp>
      <p:sp>
        <p:nvSpPr>
          <p:cNvPr id="31750" name="Rectangle 3"/>
          <p:cNvSpPr>
            <a:spLocks noGrp="1" noChangeArrowheads="1"/>
          </p:cNvSpPr>
          <p:nvPr>
            <p:ph type="subTitle" idx="4294967295"/>
          </p:nvPr>
        </p:nvSpPr>
        <p:spPr>
          <a:xfrm>
            <a:off x="504825" y="1619250"/>
            <a:ext cx="9070975" cy="4989513"/>
          </a:xfrm>
        </p:spPr>
        <p:txBody>
          <a:bodyPr tIns="24695" anchor="ctr" anchorCtr="1"/>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Klassen entwerfen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Exemplare einer Klasse erzeugen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Methoden und Attribute eines Exemplars verwenden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ußzeilenplatzhalter 3"/>
          <p:cNvSpPr>
            <a:spLocks noGrp="1"/>
          </p:cNvSpPr>
          <p:nvPr>
            <p:ph type="ftr" sz="quarter" idx="11"/>
          </p:nvPr>
        </p:nvSpPr>
        <p:spPr>
          <a:noFill/>
        </p:spPr>
        <p:txBody>
          <a:bodyPr/>
          <a:lstStyle/>
          <a:p>
            <a:r>
              <a:rPr lang="de-DE"/>
              <a:t>Einführung in die Software-Entwicklung</a:t>
            </a:r>
          </a:p>
        </p:txBody>
      </p:sp>
      <p:sp>
        <p:nvSpPr>
          <p:cNvPr id="32771" name="Foliennummernplatzhalter 4"/>
          <p:cNvSpPr>
            <a:spLocks noGrp="1"/>
          </p:cNvSpPr>
          <p:nvPr>
            <p:ph type="sldNum" sz="quarter" idx="12"/>
          </p:nvPr>
        </p:nvSpPr>
        <p:spPr>
          <a:noFill/>
        </p:spPr>
        <p:txBody>
          <a:bodyPr/>
          <a:lstStyle/>
          <a:p>
            <a:fld id="{852DAC99-9262-4715-858C-1EACA757F6DE}" type="slidenum">
              <a:rPr lang="de-DE"/>
              <a:pPr/>
              <a:t>35</a:t>
            </a:fld>
            <a:endParaRPr lang="de-DE"/>
          </a:p>
        </p:txBody>
      </p:sp>
      <p:sp>
        <p:nvSpPr>
          <p:cNvPr id="327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27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Was kommt als nächstes?</a:t>
            </a:r>
          </a:p>
        </p:txBody>
      </p:sp>
      <p:sp>
        <p:nvSpPr>
          <p:cNvPr id="32774" name="Rectangle 3"/>
          <p:cNvSpPr>
            <a:spLocks noGrp="1" noChangeArrowheads="1"/>
          </p:cNvSpPr>
          <p:nvPr>
            <p:ph type="subTitle" idx="4294967295"/>
          </p:nvPr>
        </p:nvSpPr>
        <p:spPr>
          <a:xfrm>
            <a:off x="504825" y="1619250"/>
            <a:ext cx="9070975" cy="4989513"/>
          </a:xfrm>
        </p:spPr>
        <p:txBody>
          <a:bodyPr anchor="ctr" anchorCtr="1"/>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Weitere Grundlagen der Objektorientierung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dirty="0"/>
              <a:t>Einführung in die Software-Entwicklung</a:t>
            </a:r>
          </a:p>
        </p:txBody>
      </p:sp>
      <p:sp>
        <p:nvSpPr>
          <p:cNvPr id="6" name="Foliennummernplatzhalter 4"/>
          <p:cNvSpPr>
            <a:spLocks noGrp="1"/>
          </p:cNvSpPr>
          <p:nvPr>
            <p:ph type="sldNum" idx="12"/>
          </p:nvPr>
        </p:nvSpPr>
        <p:spPr/>
        <p:txBody>
          <a:bodyPr/>
          <a:lstStyle/>
          <a:p>
            <a:fld id="{B81D958C-C38A-4324-8A75-BF43EF5061A2}" type="slidenum">
              <a:rPr lang="de-DE"/>
              <a:pPr/>
              <a:t>4</a:t>
            </a:fld>
            <a:endParaRPr lang="de-DE"/>
          </a:p>
        </p:txBody>
      </p:sp>
      <p:sp>
        <p:nvSpPr>
          <p:cNvPr id="512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512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Eigene </a:t>
            </a:r>
            <a:r>
              <a:rPr lang="de-DE" sz="4000" dirty="0" err="1">
                <a:solidFill>
                  <a:srgbClr val="FFFFFF"/>
                </a:solidFill>
              </a:rPr>
              <a:t>Forks</a:t>
            </a:r>
            <a:r>
              <a:rPr lang="de-DE" sz="4000" dirty="0">
                <a:solidFill>
                  <a:srgbClr val="FFFFFF"/>
                </a:solidFill>
              </a:rPr>
              <a:t> aktuell halten (2)</a:t>
            </a:r>
          </a:p>
        </p:txBody>
      </p:sp>
      <p:sp>
        <p:nvSpPr>
          <p:cNvPr id="5123"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Aktualisieren Sie Ihre lokale Kopie mit Ihrem Stand vom </a:t>
            </a:r>
            <a:r>
              <a:rPr lang="de-DE" sz="2800" dirty="0" err="1"/>
              <a:t>GitHub</a:t>
            </a:r>
            <a:r>
              <a:rPr lang="de-DE" sz="2800" dirty="0"/>
              <a:t>-Server:</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Schauen Sie sich die „Remote“-Links an. Hier sollte bisher nur Ihre </a:t>
            </a:r>
            <a:r>
              <a:rPr lang="de-DE" sz="2800" dirty="0" err="1"/>
              <a:t>Fork</a:t>
            </a:r>
            <a:r>
              <a:rPr lang="de-DE" sz="2800" dirty="0"/>
              <a:t>-URL als </a:t>
            </a:r>
            <a:r>
              <a:rPr lang="de-DE" sz="2800" dirty="0" err="1">
                <a:latin typeface="Courier New" panose="02070309020205020404" pitchFamily="49" charset="0"/>
                <a:cs typeface="Courier New" panose="02070309020205020404" pitchFamily="49" charset="0"/>
              </a:rPr>
              <a:t>origin</a:t>
            </a:r>
            <a:r>
              <a:rPr lang="de-DE" sz="2800" dirty="0">
                <a:latin typeface="Courier New" panose="02070309020205020404" pitchFamily="49" charset="0"/>
                <a:cs typeface="Courier New" panose="02070309020205020404" pitchFamily="49" charset="0"/>
              </a:rPr>
              <a:t>/</a:t>
            </a:r>
            <a:r>
              <a:rPr lang="de-DE" sz="2800" dirty="0" err="1">
                <a:latin typeface="Courier New" panose="02070309020205020404" pitchFamily="49" charset="0"/>
                <a:cs typeface="Courier New" panose="02070309020205020404" pitchFamily="49" charset="0"/>
              </a:rPr>
              <a:t>master</a:t>
            </a:r>
            <a:r>
              <a:rPr lang="de-DE" sz="2800" dirty="0"/>
              <a:t> stehen:</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Richten Sie die Original-URL als neuen Remote ein, und prüfen Sie, ob es geklappt hat:</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dirty="0"/>
          </a:p>
        </p:txBody>
      </p:sp>
      <p:pic>
        <p:nvPicPr>
          <p:cNvPr id="3" name="Grafik 2"/>
          <p:cNvPicPr>
            <a:picLocks noChangeAspect="1"/>
          </p:cNvPicPr>
          <p:nvPr/>
        </p:nvPicPr>
        <p:blipFill>
          <a:blip r:embed="rId3"/>
          <a:stretch>
            <a:fillRect/>
          </a:stretch>
        </p:blipFill>
        <p:spPr>
          <a:xfrm>
            <a:off x="3240112" y="2051645"/>
            <a:ext cx="5410200" cy="390525"/>
          </a:xfrm>
          <a:prstGeom prst="rect">
            <a:avLst/>
          </a:prstGeom>
          <a:ln>
            <a:noFill/>
          </a:ln>
          <a:effectLst>
            <a:outerShdw blurRad="292100" dist="139700" dir="2700000" algn="tl" rotWithShape="0">
              <a:srgbClr val="333333">
                <a:alpha val="65000"/>
              </a:srgbClr>
            </a:outerShdw>
          </a:effectLst>
        </p:spPr>
      </p:pic>
      <p:pic>
        <p:nvPicPr>
          <p:cNvPr id="4" name="Grafik 3"/>
          <p:cNvPicPr>
            <a:picLocks noChangeAspect="1"/>
          </p:cNvPicPr>
          <p:nvPr/>
        </p:nvPicPr>
        <p:blipFill>
          <a:blip r:embed="rId4"/>
          <a:stretch>
            <a:fillRect/>
          </a:stretch>
        </p:blipFill>
        <p:spPr>
          <a:xfrm>
            <a:off x="3240112" y="3707829"/>
            <a:ext cx="5372100" cy="523875"/>
          </a:xfrm>
          <a:prstGeom prst="rect">
            <a:avLst/>
          </a:prstGeom>
          <a:ln>
            <a:noFill/>
          </a:ln>
          <a:effectLst>
            <a:outerShdw blurRad="292100" dist="139700" dir="2700000" algn="tl" rotWithShape="0">
              <a:srgbClr val="333333">
                <a:alpha val="65000"/>
              </a:srgbClr>
            </a:outerShdw>
          </a:effectLst>
        </p:spPr>
      </p:pic>
      <p:pic>
        <p:nvPicPr>
          <p:cNvPr id="7" name="Grafik 6"/>
          <p:cNvPicPr>
            <a:picLocks noChangeAspect="1"/>
          </p:cNvPicPr>
          <p:nvPr/>
        </p:nvPicPr>
        <p:blipFill>
          <a:blip r:embed="rId5"/>
          <a:stretch>
            <a:fillRect/>
          </a:stretch>
        </p:blipFill>
        <p:spPr>
          <a:xfrm>
            <a:off x="3240112" y="5292005"/>
            <a:ext cx="6010275" cy="1085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293342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dirty="0"/>
              <a:t>Einführung in die Software-Entwicklung</a:t>
            </a:r>
          </a:p>
        </p:txBody>
      </p:sp>
      <p:sp>
        <p:nvSpPr>
          <p:cNvPr id="6" name="Foliennummernplatzhalter 4"/>
          <p:cNvSpPr>
            <a:spLocks noGrp="1"/>
          </p:cNvSpPr>
          <p:nvPr>
            <p:ph type="sldNum" idx="12"/>
          </p:nvPr>
        </p:nvSpPr>
        <p:spPr/>
        <p:txBody>
          <a:bodyPr/>
          <a:lstStyle/>
          <a:p>
            <a:fld id="{B81D958C-C38A-4324-8A75-BF43EF5061A2}" type="slidenum">
              <a:rPr lang="de-DE"/>
              <a:pPr/>
              <a:t>5</a:t>
            </a:fld>
            <a:endParaRPr lang="de-DE"/>
          </a:p>
        </p:txBody>
      </p:sp>
      <p:sp>
        <p:nvSpPr>
          <p:cNvPr id="512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512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Eigene </a:t>
            </a:r>
            <a:r>
              <a:rPr lang="de-DE" sz="4000" dirty="0" err="1">
                <a:solidFill>
                  <a:srgbClr val="FFFFFF"/>
                </a:solidFill>
              </a:rPr>
              <a:t>Forks</a:t>
            </a:r>
            <a:r>
              <a:rPr lang="de-DE" sz="4000" dirty="0">
                <a:solidFill>
                  <a:srgbClr val="FFFFFF"/>
                </a:solidFill>
              </a:rPr>
              <a:t> aktuell halten (3)</a:t>
            </a:r>
          </a:p>
        </p:txBody>
      </p:sp>
      <p:sp>
        <p:nvSpPr>
          <p:cNvPr id="5123"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Holen (=„</a:t>
            </a:r>
            <a:r>
              <a:rPr lang="de-DE" sz="2800" dirty="0" err="1"/>
              <a:t>Fetch</a:t>
            </a:r>
            <a:r>
              <a:rPr lang="de-DE" sz="2800" dirty="0"/>
              <a:t>“) Sie sich den neuen </a:t>
            </a:r>
            <a:r>
              <a:rPr lang="de-DE" sz="2800" dirty="0" err="1"/>
              <a:t>Upstream</a:t>
            </a:r>
            <a:r>
              <a:rPr lang="de-DE" sz="2800" dirty="0"/>
              <a:t> lokal:</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Jetzt verschmelzen (=„</a:t>
            </a:r>
            <a:r>
              <a:rPr lang="de-DE" sz="2800" dirty="0" err="1"/>
              <a:t>Merge</a:t>
            </a:r>
            <a:r>
              <a:rPr lang="de-DE" sz="2800" dirty="0"/>
              <a:t>“) wir Ihre Version mit dem </a:t>
            </a:r>
            <a:r>
              <a:rPr lang="de-DE" sz="2800" dirty="0" err="1">
                <a:latin typeface="Courier New" panose="02070309020205020404" pitchFamily="49" charset="0"/>
                <a:cs typeface="Courier New" panose="02070309020205020404" pitchFamily="49" charset="0"/>
              </a:rPr>
              <a:t>upstream</a:t>
            </a:r>
            <a:r>
              <a:rPr lang="de-DE" sz="2800" dirty="0">
                <a:latin typeface="Courier New" panose="02070309020205020404" pitchFamily="49" charset="0"/>
                <a:cs typeface="Courier New" panose="02070309020205020404" pitchFamily="49" charset="0"/>
              </a:rPr>
              <a:t>/</a:t>
            </a:r>
            <a:r>
              <a:rPr lang="de-DE" sz="2800" dirty="0" err="1">
                <a:latin typeface="Courier New" panose="02070309020205020404" pitchFamily="49" charset="0"/>
                <a:cs typeface="Courier New" panose="02070309020205020404" pitchFamily="49" charset="0"/>
              </a:rPr>
              <a:t>master</a:t>
            </a:r>
            <a:r>
              <a:rPr lang="de-DE" sz="2800" dirty="0"/>
              <a:t>, was ohne Konflikte klappen sollte:</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Zum Schluss schieben (=„Push“) Sie noch die aktualisierte Version in Ihren </a:t>
            </a:r>
            <a:r>
              <a:rPr lang="de-DE" sz="2800" dirty="0" err="1"/>
              <a:t>GitHub-Fork</a:t>
            </a:r>
            <a:r>
              <a:rPr lang="de-DE" sz="2800" dirty="0"/>
              <a:t> zurück mittels </a:t>
            </a:r>
            <a:r>
              <a:rPr lang="de-DE" sz="2800" dirty="0" err="1">
                <a:latin typeface="Courier New" panose="02070309020205020404" pitchFamily="49" charset="0"/>
                <a:cs typeface="Courier New" panose="02070309020205020404" pitchFamily="49" charset="0"/>
              </a:rPr>
              <a:t>git</a:t>
            </a:r>
            <a:r>
              <a:rPr lang="de-DE" sz="2800" dirty="0">
                <a:latin typeface="Courier New" panose="02070309020205020404" pitchFamily="49" charset="0"/>
                <a:cs typeface="Courier New" panose="02070309020205020404" pitchFamily="49" charset="0"/>
              </a:rPr>
              <a:t> push</a:t>
            </a:r>
            <a:r>
              <a:rPr lang="de-DE" sz="2800" dirty="0"/>
              <a:t>!</a:t>
            </a:r>
          </a:p>
        </p:txBody>
      </p:sp>
      <p:pic>
        <p:nvPicPr>
          <p:cNvPr id="2" name="Grafik 1"/>
          <p:cNvPicPr>
            <a:picLocks noChangeAspect="1"/>
          </p:cNvPicPr>
          <p:nvPr/>
        </p:nvPicPr>
        <p:blipFill>
          <a:blip r:embed="rId3"/>
          <a:stretch>
            <a:fillRect/>
          </a:stretch>
        </p:blipFill>
        <p:spPr>
          <a:xfrm>
            <a:off x="3473600" y="2069157"/>
            <a:ext cx="5343525" cy="990600"/>
          </a:xfrm>
          <a:prstGeom prst="rect">
            <a:avLst/>
          </a:prstGeom>
          <a:ln>
            <a:noFill/>
          </a:ln>
          <a:effectLst>
            <a:outerShdw blurRad="292100" dist="139700" dir="2700000" algn="tl" rotWithShape="0">
              <a:srgbClr val="333333">
                <a:alpha val="65000"/>
              </a:srgbClr>
            </a:outerShdw>
          </a:effectLst>
        </p:spPr>
      </p:pic>
      <p:pic>
        <p:nvPicPr>
          <p:cNvPr id="8" name="Grafik 7"/>
          <p:cNvPicPr>
            <a:picLocks noChangeAspect="1"/>
          </p:cNvPicPr>
          <p:nvPr/>
        </p:nvPicPr>
        <p:blipFill>
          <a:blip r:embed="rId4"/>
          <a:stretch>
            <a:fillRect/>
          </a:stretch>
        </p:blipFill>
        <p:spPr>
          <a:xfrm>
            <a:off x="3473600" y="4038994"/>
            <a:ext cx="5353050" cy="714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559944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ußzeilenplatzhalter 3"/>
          <p:cNvSpPr>
            <a:spLocks noGrp="1"/>
          </p:cNvSpPr>
          <p:nvPr>
            <p:ph type="ftr" sz="quarter" idx="11"/>
          </p:nvPr>
        </p:nvSpPr>
        <p:spPr>
          <a:noFill/>
        </p:spPr>
        <p:txBody>
          <a:bodyPr/>
          <a:lstStyle/>
          <a:p>
            <a:r>
              <a:rPr lang="de-DE"/>
              <a:t>Einführung in die Software-Entwicklung</a:t>
            </a:r>
          </a:p>
        </p:txBody>
      </p:sp>
      <p:sp>
        <p:nvSpPr>
          <p:cNvPr id="3075" name="Foliennummernplatzhalter 4"/>
          <p:cNvSpPr>
            <a:spLocks noGrp="1"/>
          </p:cNvSpPr>
          <p:nvPr>
            <p:ph type="sldNum" sz="quarter" idx="12"/>
          </p:nvPr>
        </p:nvSpPr>
        <p:spPr>
          <a:noFill/>
        </p:spPr>
        <p:txBody>
          <a:bodyPr/>
          <a:lstStyle/>
          <a:p>
            <a:fld id="{7BDD9165-B79F-4AC8-BFF5-BEF401E36355}" type="slidenum">
              <a:rPr lang="de-DE"/>
              <a:pPr/>
              <a:t>6</a:t>
            </a:fld>
            <a:endParaRPr lang="de-DE"/>
          </a:p>
        </p:txBody>
      </p:sp>
      <p:sp>
        <p:nvSpPr>
          <p:cNvPr id="30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0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Kapitel 6</a:t>
            </a:r>
          </a:p>
        </p:txBody>
      </p:sp>
      <p:sp>
        <p:nvSpPr>
          <p:cNvPr id="3078" name="Rectangle 3"/>
          <p:cNvSpPr>
            <a:spLocks noGrp="1" noChangeArrowheads="1"/>
          </p:cNvSpPr>
          <p:nvPr>
            <p:ph type="subTitle" idx="4294967295"/>
          </p:nvPr>
        </p:nvSpPr>
        <p:spPr>
          <a:xfrm>
            <a:off x="504825" y="1619250"/>
            <a:ext cx="9070975" cy="4989513"/>
          </a:xfrm>
        </p:spPr>
        <p:txBody>
          <a:bodyPr anchor="ctr" anchorCtr="1"/>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dirty="0"/>
              <a:t>Objektorientierte Programmierung</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
        <p:nvSpPr>
          <p:cNvPr id="2" name="Rechteck 1"/>
          <p:cNvSpPr/>
          <p:nvPr/>
        </p:nvSpPr>
        <p:spPr>
          <a:xfrm>
            <a:off x="1871960" y="4870029"/>
            <a:ext cx="6552728" cy="349968"/>
          </a:xfrm>
          <a:prstGeom prst="rect">
            <a:avLst/>
          </a:prstGeom>
        </p:spPr>
        <p:txBody>
          <a:bodyPr wrap="square">
            <a:spAutoFit/>
          </a:bodyPr>
          <a:lstStyle/>
          <a:p>
            <a:r>
              <a:rPr lang="en-US" dirty="0">
                <a:hlinkClick r:id="rId3"/>
              </a:rPr>
              <a:t>https://github.com/nordakademie-einfuehrung-java/uebung_6</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ußzeilenplatzhalter 3"/>
          <p:cNvSpPr>
            <a:spLocks noGrp="1"/>
          </p:cNvSpPr>
          <p:nvPr>
            <p:ph type="ftr" sz="quarter" idx="11"/>
          </p:nvPr>
        </p:nvSpPr>
        <p:spPr>
          <a:noFill/>
        </p:spPr>
        <p:txBody>
          <a:bodyPr/>
          <a:lstStyle/>
          <a:p>
            <a:r>
              <a:rPr lang="de-DE"/>
              <a:t>Einführung in die Software-Entwicklung</a:t>
            </a:r>
          </a:p>
        </p:txBody>
      </p:sp>
      <p:sp>
        <p:nvSpPr>
          <p:cNvPr id="4099" name="Foliennummernplatzhalter 4"/>
          <p:cNvSpPr>
            <a:spLocks noGrp="1"/>
          </p:cNvSpPr>
          <p:nvPr>
            <p:ph type="sldNum" sz="quarter" idx="12"/>
          </p:nvPr>
        </p:nvSpPr>
        <p:spPr>
          <a:noFill/>
        </p:spPr>
        <p:txBody>
          <a:bodyPr/>
          <a:lstStyle/>
          <a:p>
            <a:fld id="{C0201C61-1FA7-49EA-B93E-8CBA0961F98E}" type="slidenum">
              <a:rPr lang="de-DE"/>
              <a:pPr/>
              <a:t>7</a:t>
            </a:fld>
            <a:endParaRPr lang="de-DE"/>
          </a:p>
        </p:txBody>
      </p:sp>
      <p:sp>
        <p:nvSpPr>
          <p:cNvPr id="41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41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Warum Objektorientierung?</a:t>
            </a:r>
          </a:p>
        </p:txBody>
      </p:sp>
      <p:sp>
        <p:nvSpPr>
          <p:cNvPr id="4102" name="Rectangle 3"/>
          <p:cNvSpPr>
            <a:spLocks noGrp="1" noChangeArrowheads="1"/>
          </p:cNvSpPr>
          <p:nvPr>
            <p:ph type="subTitle" idx="4294967295"/>
          </p:nvPr>
        </p:nvSpPr>
        <p:spPr>
          <a:xfrm>
            <a:off x="504825" y="1619250"/>
            <a:ext cx="9070975" cy="53403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 Welt wird vom Menschen in Objekten wahrgenommen. Diese Objekte werden üblicherweise in der Analysephase eines Programms identifiziert.</a:t>
            </a:r>
            <a:br>
              <a:rPr lang="de-DE" sz="2600"/>
            </a:br>
            <a:endParaRPr 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Prozedurale Programmiersprachen haben lediglich Funktionen als Ausdrucksmittel, es kommt beim Übergang von der Analyse zur Umsetzung in der Sprache zu einem Bruch. Die Programme laufen mit der Dokumentation auseinander und sind schwer wartbar.</a:t>
            </a:r>
            <a:br>
              <a:rPr lang="de-DE" sz="2600"/>
            </a:br>
            <a:r>
              <a:rPr lang="de-DE" sz="260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Objektorientierte Programmiersprachen verwenden in der Umsetzung das gleiche Paradigma wie bei der Analyse.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ußzeilenplatzhalter 3"/>
          <p:cNvSpPr>
            <a:spLocks noGrp="1"/>
          </p:cNvSpPr>
          <p:nvPr>
            <p:ph type="ftr" sz="quarter" idx="11"/>
          </p:nvPr>
        </p:nvSpPr>
        <p:spPr>
          <a:noFill/>
        </p:spPr>
        <p:txBody>
          <a:bodyPr/>
          <a:lstStyle/>
          <a:p>
            <a:r>
              <a:rPr lang="de-DE"/>
              <a:t>Einführung in die Software-Entwicklung</a:t>
            </a:r>
          </a:p>
        </p:txBody>
      </p:sp>
      <p:sp>
        <p:nvSpPr>
          <p:cNvPr id="5123" name="Foliennummernplatzhalter 4"/>
          <p:cNvSpPr>
            <a:spLocks noGrp="1"/>
          </p:cNvSpPr>
          <p:nvPr>
            <p:ph type="sldNum" sz="quarter" idx="12"/>
          </p:nvPr>
        </p:nvSpPr>
        <p:spPr>
          <a:noFill/>
        </p:spPr>
        <p:txBody>
          <a:bodyPr/>
          <a:lstStyle/>
          <a:p>
            <a:fld id="{05FDD005-2BF3-4722-9755-4A76877A7761}" type="slidenum">
              <a:rPr lang="de-DE"/>
              <a:pPr/>
              <a:t>8</a:t>
            </a:fld>
            <a:endParaRPr lang="de-DE"/>
          </a:p>
        </p:txBody>
      </p:sp>
      <p:sp>
        <p:nvSpPr>
          <p:cNvPr id="51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51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Abstraktion</a:t>
            </a:r>
          </a:p>
        </p:txBody>
      </p:sp>
      <p:sp>
        <p:nvSpPr>
          <p:cNvPr id="5126"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Objekte haben drei wichtige Eigenschaften: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Jedes Objekt hat eine Identität.</a:t>
            </a:r>
            <a:br>
              <a:rPr lang="de-DE" sz="2800"/>
            </a:br>
            <a:r>
              <a:rPr lang="de-DE" sz="280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Jedes Objekt hat einen Zustand.</a:t>
            </a:r>
            <a:br>
              <a:rPr lang="de-DE" sz="2800"/>
            </a:b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Jedes Objekt zeigt ein Verhalten.</a:t>
            </a:r>
            <a:br>
              <a:rPr lang="de-DE" sz="2800"/>
            </a:br>
            <a:endParaRPr lang="de-DE" sz="2800"/>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Die Identität eines Objektes bleibt von seiner Entstehung</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bis zu seinem Tod immer gleich. Die Daten eines</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Objektes und der Programmcode zu seiner</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Manipulation werden als zusammengehörig behandelt.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ußzeilenplatzhalter 3"/>
          <p:cNvSpPr>
            <a:spLocks noGrp="1"/>
          </p:cNvSpPr>
          <p:nvPr>
            <p:ph type="ftr" sz="quarter" idx="11"/>
          </p:nvPr>
        </p:nvSpPr>
        <p:spPr>
          <a:noFill/>
        </p:spPr>
        <p:txBody>
          <a:bodyPr/>
          <a:lstStyle/>
          <a:p>
            <a:r>
              <a:rPr lang="de-DE"/>
              <a:t>Einführung in die Software-Entwicklung</a:t>
            </a:r>
          </a:p>
        </p:txBody>
      </p:sp>
      <p:sp>
        <p:nvSpPr>
          <p:cNvPr id="6147" name="Foliennummernplatzhalter 4"/>
          <p:cNvSpPr>
            <a:spLocks noGrp="1"/>
          </p:cNvSpPr>
          <p:nvPr>
            <p:ph type="sldNum" sz="quarter" idx="12"/>
          </p:nvPr>
        </p:nvSpPr>
        <p:spPr>
          <a:noFill/>
        </p:spPr>
        <p:txBody>
          <a:bodyPr/>
          <a:lstStyle/>
          <a:p>
            <a:fld id="{EAFD12F6-A0DA-49DE-A79F-0283729D1F72}" type="slidenum">
              <a:rPr lang="de-DE"/>
              <a:pPr/>
              <a:t>9</a:t>
            </a:fld>
            <a:endParaRPr lang="de-DE"/>
          </a:p>
        </p:txBody>
      </p:sp>
      <p:sp>
        <p:nvSpPr>
          <p:cNvPr id="61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614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Wiederverwendbarkeit</a:t>
            </a:r>
          </a:p>
        </p:txBody>
      </p:sp>
      <p:sp>
        <p:nvSpPr>
          <p:cNvPr id="6150" name="Rectangle 3"/>
          <p:cNvSpPr>
            <a:spLocks noGrp="1" noChangeArrowheads="1"/>
          </p:cNvSpPr>
          <p:nvPr>
            <p:ph type="subTitle" idx="4294967295"/>
          </p:nvPr>
        </p:nvSpPr>
        <p:spPr>
          <a:xfrm>
            <a:off x="504825" y="1619250"/>
            <a:ext cx="9070975" cy="52562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Bei jedem neuen Projekt müssen Probleme gelöst werden, für die in früheren Projekten bereits eine Lösung programmiert wurde. Ziel der Software-entwicklung ist daher eine bestmögliche Wiederverwendbarkeit von Komponenten.</a:t>
            </a:r>
            <a:br>
              <a:rPr lang="de-DE" sz="2800"/>
            </a:b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Durch Abstraktion der zu bewältigenden Aufgaben erleichtern objektorientierte Programmiersprachen die Programmierung wiederverwendbarer Softwarekomponenten.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Benutzerdefinier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fontScheme name="Larissa-Design">
      <a:majorFont>
        <a:latin typeface="Arial"/>
        <a:ea typeface="Microsoft YaHei"/>
        <a:cs typeface=""/>
      </a:majorFont>
      <a:minorFont>
        <a:latin typeface="Arial"/>
        <a:ea typeface="Microsoft YaHei"/>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NAK01</Template>
  <TotalTime>0</TotalTime>
  <Words>1531</Words>
  <Application>Microsoft Office PowerPoint</Application>
  <PresentationFormat>Benutzerdefiniert</PresentationFormat>
  <Paragraphs>334</Paragraphs>
  <Slides>35</Slides>
  <Notes>35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35</vt:i4>
      </vt:variant>
    </vt:vector>
  </HeadingPairs>
  <TitlesOfParts>
    <vt:vector size="41" baseType="lpstr">
      <vt:lpstr>Microsoft YaHei</vt:lpstr>
      <vt:lpstr>Arial</vt:lpstr>
      <vt:lpstr>Courier New</vt:lpstr>
      <vt:lpstr>Times New Roman</vt:lpstr>
      <vt:lpstr>Wingdings</vt:lpstr>
      <vt:lpstr>Larissa-Design</vt:lpstr>
      <vt:lpstr> </vt:lpstr>
      <vt:lpstr>Veraltete Forks vom GitHub-Ursprung</vt:lpstr>
      <vt:lpstr>Eigene Forks aktuell halten (1)</vt:lpstr>
      <vt:lpstr>Eigene Forks aktuell halten (2)</vt:lpstr>
      <vt:lpstr>Eigene Forks aktuell halten (3)</vt:lpstr>
      <vt:lpstr>Kapitel 6</vt:lpstr>
      <vt:lpstr>Warum Objektorientierung?</vt:lpstr>
      <vt:lpstr>Abstraktion</vt:lpstr>
      <vt:lpstr>Wiederverwendbarkeit</vt:lpstr>
      <vt:lpstr>Klassen (1)</vt:lpstr>
      <vt:lpstr>Klassen (2)</vt:lpstr>
      <vt:lpstr>Klassen (3)</vt:lpstr>
      <vt:lpstr>Klassen (4)</vt:lpstr>
      <vt:lpstr>Die Klasse "Auto"</vt:lpstr>
      <vt:lpstr>Exemplare</vt:lpstr>
      <vt:lpstr>Punktnotation (1)</vt:lpstr>
      <vt:lpstr>Punktnotation (2)</vt:lpstr>
      <vt:lpstr>Exemplare – Übung (Teil 1)</vt:lpstr>
      <vt:lpstr>Referenzvariablen</vt:lpstr>
      <vt:lpstr>Null (1)</vt:lpstr>
      <vt:lpstr>Null (2)</vt:lpstr>
      <vt:lpstr>NullPointerException (1)</vt:lpstr>
      <vt:lpstr>NullPointerException (2)</vt:lpstr>
      <vt:lpstr>Exemplare – Übung (Teil 2)</vt:lpstr>
      <vt:lpstr>Konstruktoren (1)</vt:lpstr>
      <vt:lpstr>Konstruktoren (2)</vt:lpstr>
      <vt:lpstr>Überladen von Konstruktoren (1)</vt:lpstr>
      <vt:lpstr>Überladen von Konstruktoren (2)</vt:lpstr>
      <vt:lpstr>Default-Konstruktor</vt:lpstr>
      <vt:lpstr>Übung (Teil 3)</vt:lpstr>
      <vt:lpstr>Übung (Teil 4)</vt:lpstr>
      <vt:lpstr>Übung (Teil 5)</vt:lpstr>
      <vt:lpstr>Übung (Teil 6)</vt:lpstr>
      <vt:lpstr>Zusammenfassung: Was haben wir gelernt? </vt:lpstr>
      <vt:lpstr>Was kommt als nächstes?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NAK01</dc:title>
  <dc:creator>Kimminich, Bjoern / Kuehne + Nagel / Ham GI-PK</dc:creator>
  <cp:lastModifiedBy>Bjoern Kimminich</cp:lastModifiedBy>
  <cp:revision>260</cp:revision>
  <cp:lastPrinted>2011-10-12T19:45:03Z</cp:lastPrinted>
  <dcterms:created xsi:type="dcterms:W3CDTF">2011-10-12T19:23:47Z</dcterms:created>
  <dcterms:modified xsi:type="dcterms:W3CDTF">2016-11-22T09:33:37Z</dcterms:modified>
</cp:coreProperties>
</file>