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57" r:id="rId4"/>
    <p:sldId id="264" r:id="rId5"/>
    <p:sldId id="261" r:id="rId6"/>
    <p:sldId id="258" r:id="rId7"/>
    <p:sldId id="262" r:id="rId8"/>
    <p:sldId id="265" r:id="rId9"/>
    <p:sldId id="266" r:id="rId10"/>
    <p:sldId id="267" r:id="rId11"/>
    <p:sldId id="268" r:id="rId12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686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E33F10E5-E9A9-4E33-8BB9-85FE5F4B267B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F265B23-0355-4824-A6E0-47976BB7035A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4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78DC0FA-1FB5-48B4-AE7D-ACB847476494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9F7B835-4D09-4613-9CAC-9595764E6E72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71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1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129DC97-48C3-4BD9-B16B-8F41EF3FB736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92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2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0046BE3-869B-4A80-A9C7-CD075D0A56E5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FD78C54-EE46-45F2-AF19-D2AD80EA2588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13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B0B3431-A902-41E3-BEDA-675BF5F837C5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153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53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9665610-D038-443C-AF48-D1CC90EDC633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C69FA7F-279A-4E06-B811-35FCDB10D292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1DB1CAE-E156-41E7-A88A-DE67DE14E4BF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89540-F823-4943-83A6-24EC8CBEEC8C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31A59D-701A-4FE1-BA55-5A1CA1FE960D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46F3F-2DA7-4EA7-8906-2F1C0A39244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DEAEA7-2D33-484A-952D-B465E78BC058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2DB5FE-9524-46F9-9A53-A10248FA5B06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11371C-E5D3-4998-946B-B3AD2BC863F6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53DBBD-9701-4E50-A6D2-B9D782743D3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ED3FD6-CE7F-4A10-90B4-55AD533A50A7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FD6FE9-A009-42B5-B074-928D39FDB679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44EFE7-75E5-4096-B881-A64FBAD132C1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52551F-1F9C-46B8-BF96-03F7A23FB81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D8932F-9847-4960-B1EE-045FA170088D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Klicken Sie, um das Format des Titeltextes zu bearbeiten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Klicken Sie, um die Formate des Gliederungstextes zu bearbeiten</a:t>
            </a:r>
          </a:p>
          <a:p>
            <a:pPr lvl="1"/>
            <a:r>
              <a:rPr lang="en-GB" altLang="de-DE"/>
              <a:t>Zweite Gliederungsebene</a:t>
            </a:r>
          </a:p>
          <a:p>
            <a:pPr lvl="2"/>
            <a:r>
              <a:rPr lang="en-GB" altLang="de-DE"/>
              <a:t>Dritte Gliederungsebene</a:t>
            </a:r>
          </a:p>
          <a:p>
            <a:pPr lvl="3"/>
            <a:r>
              <a:rPr lang="en-GB" altLang="de-DE"/>
              <a:t>Vierte Gliederungsebene</a:t>
            </a:r>
          </a:p>
          <a:p>
            <a:pPr lvl="4"/>
            <a:r>
              <a:rPr lang="en-GB" altLang="de-DE"/>
              <a:t>Fünfte Gliederungsebene</a:t>
            </a:r>
          </a:p>
          <a:p>
            <a:pPr lvl="4"/>
            <a:r>
              <a:rPr lang="en-GB" altLang="de-DE"/>
              <a:t>Sechste Gliederungsebene</a:t>
            </a:r>
          </a:p>
          <a:p>
            <a:pPr lvl="4"/>
            <a:r>
              <a:rPr lang="en-GB" altLang="de-DE"/>
              <a:t>Siebente Gliederungsebene</a:t>
            </a:r>
          </a:p>
          <a:p>
            <a:pPr lvl="4"/>
            <a:r>
              <a:rPr lang="en-GB" altLang="de-DE"/>
              <a:t>Achte Gliederungsebene</a:t>
            </a:r>
          </a:p>
          <a:p>
            <a:pPr lvl="4"/>
            <a:r>
              <a:rPr lang="en-GB" altLang="de-DE"/>
              <a:t>Neunte Gliederungsebene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400"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400"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400">
                <a:solidFill>
                  <a:srgbClr val="000000"/>
                </a:solidFill>
              </a:defRPr>
            </a:lvl1pPr>
          </a:lstStyle>
          <a:p>
            <a:fld id="{D0982C8F-444D-4D22-A139-756CDED924A3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nordakademie-einfuehrung-java/studente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-scm.com/" TargetMode="External"/><Relationship Id="rId4" Type="http://schemas.openxmlformats.org/officeDocument/2006/relationships/hyperlink" Target="http://www.eclipse.org/downloads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08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768475"/>
            <a:ext cx="9070975" cy="4989513"/>
          </a:xfrm>
        </p:spPr>
        <p:txBody>
          <a:bodyPr anchor="ctr"/>
          <a:lstStyle/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/>
              <a:t>W120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b="1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/>
              <a:t>Einführung in die Software-Entwicklung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Björn Kimminich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/>
              <a:t>Einführung in die Software-Entwicklung</a:t>
            </a:r>
          </a:p>
        </p:txBody>
      </p:sp>
      <p:sp>
        <p:nvSpPr>
          <p:cNvPr id="2048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001C42FD-DB8D-45A1-8E0B-27753EBD50B4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10</a:t>
            </a:fld>
            <a:endParaRPr lang="de-DE" altLang="de-DE"/>
          </a:p>
        </p:txBody>
      </p:sp>
      <p:sp>
        <p:nvSpPr>
          <p:cNvPr id="2048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Übung: Vorstellungsrunde á la GitHub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dirty="0"/>
              <a:t>Registrieren Sie sich bei </a:t>
            </a:r>
            <a:r>
              <a:rPr lang="de-DE" altLang="de-DE" dirty="0">
                <a:hlinkClick r:id="rId3"/>
              </a:rPr>
              <a:t>https://github.com</a:t>
            </a:r>
            <a:r>
              <a:rPr lang="de-DE" altLang="de-DE" dirty="0"/>
              <a:t> (</a:t>
            </a:r>
            <a:r>
              <a:rPr lang="de-DE" altLang="de-DE" b="1" dirty="0">
                <a:solidFill>
                  <a:srgbClr val="92D050"/>
                </a:solidFill>
                <a:sym typeface="Webdings" pitchFamily="18" charset="2"/>
              </a:rPr>
              <a:t></a:t>
            </a:r>
            <a:r>
              <a:rPr lang="de-DE" altLang="de-DE" dirty="0"/>
              <a:t>)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dirty="0"/>
              <a:t>Melden Sie sich mit Ihrem Usernamen an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dirty="0"/>
              <a:t>Öffnen Sie </a:t>
            </a:r>
            <a:r>
              <a:rPr lang="de-DE" altLang="de-DE" dirty="0">
                <a:hlinkClick r:id="rId4"/>
              </a:rPr>
              <a:t>https://github.com/nordakademie-einfuehrung-java/studenten</a:t>
            </a:r>
            <a:endParaRPr lang="de-DE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dirty="0"/>
              <a:t>Klicken Sie auf „</a:t>
            </a:r>
            <a:r>
              <a:rPr lang="de-DE" altLang="de-DE" dirty="0" err="1"/>
              <a:t>Fork</a:t>
            </a:r>
            <a:r>
              <a:rPr lang="de-DE" altLang="de-DE" dirty="0"/>
              <a:t>“ um eine Kopie der Studenten-Liste in Ihrem Account anzulegen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dirty="0"/>
              <a:t>Navigieren Sie in den passenden Zenturien-Ordner und klicken sie auf das „+“ um eine Datei anzulegen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</p:txBody>
      </p:sp>
      <p:pic>
        <p:nvPicPr>
          <p:cNvPr id="20487" name="Grafik 1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24863" y="3787775"/>
            <a:ext cx="1498600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8" name="Grafik 2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24150" y="6227763"/>
            <a:ext cx="38290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/>
              <a:t>Einführung in die Software-Entwicklung</a:t>
            </a:r>
          </a:p>
        </p:txBody>
      </p:sp>
      <p:sp>
        <p:nvSpPr>
          <p:cNvPr id="2253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2BB3207F-F3D8-47BC-8A03-847AC31388E0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11</a:t>
            </a:fld>
            <a:endParaRPr lang="de-DE" altLang="de-DE"/>
          </a:p>
        </p:txBody>
      </p:sp>
      <p:sp>
        <p:nvSpPr>
          <p:cNvPr id="2253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Übung: Vorstellungsrunde á la GitHub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Legen Sie eine Datei benannt wie ihr GitHub-User mit der Endung </a:t>
            </a:r>
            <a:r>
              <a:rPr lang="de-DE" altLang="de-DE">
                <a:latin typeface="Courier New" pitchFamily="49" charset="0"/>
                <a:cs typeface="Courier New" pitchFamily="49" charset="0"/>
              </a:rPr>
              <a:t>.yml</a:t>
            </a:r>
            <a:r>
              <a:rPr lang="de-DE" altLang="de-DE"/>
              <a:t> und folgendem Inhalt an: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Erstellen Sie einen „Pull Request“: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GitHub sollte den PR eigenständig zurückführen können: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  <p:pic>
        <p:nvPicPr>
          <p:cNvPr id="22535" name="Grafik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913" y="4787900"/>
            <a:ext cx="88773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6" name="Grafik 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03475" y="5721350"/>
            <a:ext cx="5949950" cy="113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7" name="Grafik 1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39863" y="2582863"/>
            <a:ext cx="8269287" cy="164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A0C0ECA-8D77-42B4-AC98-E76DD5ACF56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282" y="1722111"/>
            <a:ext cx="4199942" cy="5802142"/>
          </a:xfrm>
          <a:prstGeom prst="rect">
            <a:avLst/>
          </a:prstGeom>
        </p:spPr>
      </p:pic>
      <p:sp>
        <p:nvSpPr>
          <p:cNvPr id="512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512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/>
              <a:t>Einführung in die Software-Entwicklung</a:t>
            </a:r>
          </a:p>
        </p:txBody>
      </p:sp>
      <p:sp>
        <p:nvSpPr>
          <p:cNvPr id="512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A645B370-FB83-4F78-82B9-90F5D3ED8C88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2</a:t>
            </a:fld>
            <a:endParaRPr lang="de-DE" altLang="de-DE"/>
          </a:p>
        </p:txBody>
      </p:sp>
      <p:sp>
        <p:nvSpPr>
          <p:cNvPr id="512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5280" rIns="0" bIns="0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sz="4000" kern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Björn Kimminich</a:t>
            </a:r>
          </a:p>
        </p:txBody>
      </p:sp>
      <p:pic>
        <p:nvPicPr>
          <p:cNvPr id="512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9588" y="5724525"/>
            <a:ext cx="55245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887788" y="1835150"/>
            <a:ext cx="5689600" cy="273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224" rIns="0" bIns="0"/>
          <a:lstStyle/>
          <a:p>
            <a:pPr marL="269875" indent="-269875"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sz="3200" kern="0" dirty="0">
                <a:solidFill>
                  <a:srgbClr val="000000"/>
                </a:solidFill>
                <a:latin typeface="+mn-lt"/>
                <a:ea typeface="+mn-ea"/>
              </a:rPr>
              <a:t>Kontakt:</a:t>
            </a:r>
          </a:p>
          <a:p>
            <a:pPr marL="485775" lvl="1" indent="-269875" eaLnBrk="1">
              <a:lnSpc>
                <a:spcPct val="93000"/>
              </a:lnSpc>
              <a:buClr>
                <a:srgbClr val="000000"/>
              </a:buClr>
              <a:buSzPct val="45000"/>
              <a:buFont typeface="Symbol" charset="2"/>
              <a:buChar char="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sz="2400" kern="0" dirty="0">
                <a:solidFill>
                  <a:srgbClr val="000000"/>
                </a:solidFill>
                <a:latin typeface="+mn-lt"/>
                <a:ea typeface="+mn-ea"/>
              </a:rPr>
              <a:t>bjoern.kimminich@nordakademie.de</a:t>
            </a:r>
          </a:p>
          <a:p>
            <a:pPr marL="485775" lvl="1" indent="-269875" eaLnBrk="1">
              <a:lnSpc>
                <a:spcPct val="93000"/>
              </a:lnSpc>
              <a:buClr>
                <a:srgbClr val="000000"/>
              </a:buClr>
              <a:buSzPct val="45000"/>
              <a:buFont typeface="Symbol" charset="2"/>
              <a:buChar char="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sz="2400" kern="0" dirty="0">
                <a:solidFill>
                  <a:srgbClr val="000000"/>
                </a:solidFill>
                <a:latin typeface="+mn-lt"/>
                <a:ea typeface="+mn-ea"/>
              </a:rPr>
              <a:t>http://kimminich.de</a:t>
            </a:r>
          </a:p>
          <a:p>
            <a:pPr marL="485775" lvl="1" indent="-269875" eaLnBrk="1">
              <a:lnSpc>
                <a:spcPct val="93000"/>
              </a:lnSpc>
              <a:buClr>
                <a:srgbClr val="000000"/>
              </a:buClr>
              <a:buSzPct val="45000"/>
              <a:buFont typeface="Symbol" charset="2"/>
              <a:buChar char="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sz="2400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 marL="485775" lvl="1" indent="-269875" eaLnBrk="1">
              <a:lnSpc>
                <a:spcPct val="93000"/>
              </a:lnSpc>
              <a:buClr>
                <a:srgbClr val="000000"/>
              </a:buClr>
              <a:buSzPct val="45000"/>
              <a:buFont typeface="Symbol" charset="2"/>
              <a:buChar char="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sz="2400" kern="0" dirty="0" err="1">
                <a:solidFill>
                  <a:srgbClr val="000000"/>
                </a:solidFill>
              </a:rPr>
              <a:t>Skype</a:t>
            </a:r>
            <a:r>
              <a:rPr lang="de-DE" sz="2400" kern="0" dirty="0">
                <a:solidFill>
                  <a:srgbClr val="000000"/>
                </a:solidFill>
              </a:rPr>
              <a:t>: </a:t>
            </a:r>
            <a:r>
              <a:rPr lang="de-DE" sz="2400" kern="0" dirty="0" err="1">
                <a:solidFill>
                  <a:srgbClr val="000000"/>
                </a:solidFill>
              </a:rPr>
              <a:t>bkimminich</a:t>
            </a:r>
            <a:endParaRPr lang="de-DE" sz="2400" kern="0" dirty="0">
              <a:solidFill>
                <a:srgbClr val="000000"/>
              </a:solidFill>
            </a:endParaRPr>
          </a:p>
          <a:p>
            <a:pPr marL="485775" lvl="1" indent="-269875" eaLnBrk="1">
              <a:lnSpc>
                <a:spcPct val="93000"/>
              </a:lnSpc>
              <a:buClr>
                <a:srgbClr val="000000"/>
              </a:buClr>
              <a:buSzPct val="45000"/>
              <a:buFont typeface="Symbol" charset="2"/>
              <a:buChar char="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sz="2400" kern="0" dirty="0" err="1">
                <a:solidFill>
                  <a:srgbClr val="000000"/>
                </a:solidFill>
                <a:latin typeface="+mn-lt"/>
                <a:ea typeface="+mn-ea"/>
              </a:rPr>
              <a:t>Twitter</a:t>
            </a:r>
            <a:r>
              <a:rPr lang="de-DE" sz="2400" kern="0" dirty="0">
                <a:solidFill>
                  <a:srgbClr val="000000"/>
                </a:solidFill>
                <a:latin typeface="+mn-lt"/>
                <a:ea typeface="+mn-ea"/>
              </a:rPr>
              <a:t>: @</a:t>
            </a:r>
            <a:r>
              <a:rPr lang="de-DE" sz="2400" kern="0" dirty="0" err="1">
                <a:solidFill>
                  <a:srgbClr val="000000"/>
                </a:solidFill>
                <a:latin typeface="+mn-lt"/>
                <a:ea typeface="+mn-ea"/>
              </a:rPr>
              <a:t>bkimminich</a:t>
            </a:r>
            <a:endParaRPr lang="de-DE" sz="2400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/>
              <a:t>Einführung in die Software-Entwicklung</a:t>
            </a:r>
          </a:p>
        </p:txBody>
      </p:sp>
      <p:sp>
        <p:nvSpPr>
          <p:cNvPr id="614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A0B30B65-AC58-4647-BC70-DA1AADE4C2DC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3</a:t>
            </a:fld>
            <a:endParaRPr lang="de-DE" altLang="de-DE"/>
          </a:p>
        </p:txBody>
      </p:sp>
      <p:sp>
        <p:nvSpPr>
          <p:cNvPr id="614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Organisation der Veranstaltung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30 Vorlesungsstunden im 3. Semester</a:t>
            </a:r>
            <a:br>
              <a:rPr lang="de-DE" altLang="de-DE"/>
            </a:b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27 Vorlesungsstunden im 4. Semester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Parallel zum 4. Semester Hausarbeit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Folien und Übungsmaterial via GitHub </a:t>
            </a:r>
            <a:r>
              <a:rPr lang="de-DE" altLang="de-DE" sz="1600"/>
              <a:t>(dazu später mehr)</a:t>
            </a: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/>
              <a:t>Einführung in die Software-Entwicklung</a:t>
            </a:r>
          </a:p>
        </p:txBody>
      </p:sp>
      <p:sp>
        <p:nvSpPr>
          <p:cNvPr id="819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8DB6D4F5-1833-4F54-895D-FDF1976491C1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4</a:t>
            </a:fld>
            <a:endParaRPr lang="de-DE" altLang="de-DE"/>
          </a:p>
        </p:txBody>
      </p:sp>
      <p:sp>
        <p:nvSpPr>
          <p:cNvPr id="819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Veranstaltungstermine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/>
              <a:t>Donnerstags</a:t>
            </a:r>
            <a:endParaRPr lang="de-DE" altLang="de-DE" dirty="0"/>
          </a:p>
          <a:p>
            <a:pPr marL="669925" lvl="1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/>
              <a:t>9:15 bis 12:00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/>
              <a:t>inkl. 15min Pause (i.d.R. beim Übergang zur Übung)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/>
              <a:t>Ausnahmen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/>
              <a:t>die Vorlesung am </a:t>
            </a:r>
            <a:r>
              <a:rPr lang="de-DE" altLang="de-DE" dirty="0">
                <a:solidFill>
                  <a:srgbClr val="FF0000"/>
                </a:solidFill>
              </a:rPr>
              <a:t>30.11.</a:t>
            </a:r>
            <a:r>
              <a:rPr lang="de-DE" altLang="de-DE" dirty="0"/>
              <a:t> muss verlegt werden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/>
              <a:t>Suche nach Ersatztermin läuft…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/>
              <a:t>Einführung in die Software-Entwicklung</a:t>
            </a:r>
          </a:p>
        </p:txBody>
      </p:sp>
      <p:sp>
        <p:nvSpPr>
          <p:cNvPr id="1024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73027604-0769-4ECD-8929-23C320CFCF9D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5</a:t>
            </a:fld>
            <a:endParaRPr lang="de-DE" altLang="de-DE"/>
          </a:p>
        </p:txBody>
      </p:sp>
      <p:sp>
        <p:nvSpPr>
          <p:cNvPr id="1024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Spielregeln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Wir sind pünktlich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Fragen sind immer willkommen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Beim Theorieteil wird nicht ge-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googelt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mailt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gessen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quatscht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iphont/anroidet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whatsappt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daddelt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Probleme mit Rechner sofort berichten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Wer mit der allen Übungen fertig ist, darf gehen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/>
              <a:t>Einführung in die Software-Entwicklung</a:t>
            </a:r>
          </a:p>
        </p:txBody>
      </p:sp>
      <p:sp>
        <p:nvSpPr>
          <p:cNvPr id="1229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4F1EC0D5-24DC-43B1-B9E6-3658DE1902FB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6</a:t>
            </a:fld>
            <a:endParaRPr lang="de-DE" altLang="de-DE"/>
          </a:p>
        </p:txBody>
      </p:sp>
      <p:sp>
        <p:nvSpPr>
          <p:cNvPr id="1229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Verwendete Software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dirty="0"/>
              <a:t>Java SDK mind. in der Version 1.7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>
                <a:hlinkClick r:id="rId3"/>
              </a:rPr>
              <a:t>http://www.oracle.com/technetwork/java/javase/downloads</a:t>
            </a:r>
            <a:br>
              <a:rPr lang="de-DE" altLang="de-DE" sz="2200" dirty="0"/>
            </a:br>
            <a:r>
              <a:rPr lang="de-DE" altLang="de-DE" sz="2200" dirty="0"/>
              <a:t>(Java SE Development Kit (JDK), JDK 7 Update 40+)</a:t>
            </a:r>
            <a:br>
              <a:rPr lang="de-DE" altLang="de-DE" sz="2200" dirty="0"/>
            </a:br>
            <a:endParaRPr lang="de-DE" altLang="de-DE" sz="22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dirty="0" err="1"/>
              <a:t>Eclipse</a:t>
            </a:r>
            <a:r>
              <a:rPr lang="de-DE" altLang="de-DE" dirty="0"/>
              <a:t> mind. in der Version 4.x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>
                <a:hlinkClick r:id="rId4"/>
              </a:rPr>
              <a:t>http://www.eclipse.org/downloads/</a:t>
            </a:r>
            <a:br>
              <a:rPr lang="de-DE" altLang="de-DE" dirty="0"/>
            </a:br>
            <a:r>
              <a:rPr lang="en-GB" altLang="de-DE" sz="2200" dirty="0"/>
              <a:t>(Eclipse IDE for Java Developers)</a:t>
            </a:r>
            <a:br>
              <a:rPr lang="en-GB" altLang="de-DE" sz="2200" dirty="0"/>
            </a:br>
            <a:endParaRPr lang="en-GB" altLang="de-DE" sz="22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dirty="0"/>
              <a:t>Git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400" dirty="0">
                <a:hlinkClick r:id="rId5"/>
              </a:rPr>
              <a:t>https://git-scm.com/</a:t>
            </a:r>
            <a:endParaRPr lang="en-GB" altLang="de-DE" sz="2400" dirty="0"/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400" dirty="0"/>
              <a:t>(</a:t>
            </a:r>
            <a:r>
              <a:rPr lang="en-GB" altLang="de-DE" sz="2400" dirty="0" err="1"/>
              <a:t>aktuelle</a:t>
            </a:r>
            <a:r>
              <a:rPr lang="en-GB" altLang="de-DE" sz="2400" dirty="0"/>
              <a:t> Version </a:t>
            </a:r>
            <a:r>
              <a:rPr lang="en-GB" altLang="de-DE" sz="2400" dirty="0" err="1"/>
              <a:t>für</a:t>
            </a:r>
            <a:r>
              <a:rPr lang="en-GB" altLang="de-DE" sz="2400" dirty="0"/>
              <a:t> </a:t>
            </a:r>
            <a:r>
              <a:rPr lang="en-GB" altLang="de-DE" sz="2400" dirty="0" err="1"/>
              <a:t>Ihr</a:t>
            </a:r>
            <a:r>
              <a:rPr lang="en-GB" altLang="de-DE" sz="2400" dirty="0"/>
              <a:t> </a:t>
            </a:r>
            <a:r>
              <a:rPr lang="en-GB" altLang="de-DE" sz="2400" dirty="0" err="1"/>
              <a:t>Betriebssystem</a:t>
            </a:r>
            <a:r>
              <a:rPr lang="en-GB" altLang="de-DE" sz="2400" dirty="0"/>
              <a:t>)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altLang="de-DE" dirty="0"/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dirty="0"/>
              <a:t>Open-Source-Software, d. h. </a:t>
            </a:r>
            <a:r>
              <a:rPr lang="en-GB" altLang="de-DE" dirty="0" err="1"/>
              <a:t>frei</a:t>
            </a:r>
            <a:r>
              <a:rPr lang="en-GB" altLang="de-DE" dirty="0"/>
              <a:t> </a:t>
            </a:r>
            <a:r>
              <a:rPr lang="en-GB" altLang="de-DE" dirty="0" err="1"/>
              <a:t>verfügbar</a:t>
            </a:r>
            <a:br>
              <a:rPr lang="en-GB" altLang="de-DE" sz="2600" dirty="0"/>
            </a:br>
            <a:endParaRPr lang="en-GB" altLang="de-DE" sz="2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/>
              <a:t>Einführung in die Software-Entwicklung</a:t>
            </a:r>
          </a:p>
        </p:txBody>
      </p:sp>
      <p:sp>
        <p:nvSpPr>
          <p:cNvPr id="1433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709E1DF3-E777-4D71-8239-D2C770D02C67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7</a:t>
            </a:fld>
            <a:endParaRPr lang="de-DE" altLang="de-DE"/>
          </a:p>
        </p:txBody>
      </p:sp>
      <p:sp>
        <p:nvSpPr>
          <p:cNvPr id="1434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Literatur (Deutsch)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Java von Kopf bis Fuß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O‘Reilly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ISBN 978-3897214484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Java ist auch eine Insel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http://openbook.galileocomputing.de/javainsel/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Galileo Computing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ISBN 978-3836218023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/>
              <a:t>Einführung in die Software-Entwicklung</a:t>
            </a:r>
          </a:p>
        </p:txBody>
      </p:sp>
      <p:sp>
        <p:nvSpPr>
          <p:cNvPr id="1638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A937293E-77FC-46F1-8C8F-A0CB754EA8AC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8</a:t>
            </a:fld>
            <a:endParaRPr lang="de-DE" altLang="de-DE"/>
          </a:p>
        </p:txBody>
      </p:sp>
      <p:sp>
        <p:nvSpPr>
          <p:cNvPr id="1638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Literatur (Englisch)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Java in a Nutshell (5th Edition)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O‘Reilly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ISBN 978-0596104801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Java Head First (2nd Edition)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O‘Reilly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ISBN 978-0596009205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Originalfassung von „Java von Kopf bis Fuß“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Java Sprachreferenz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http://docs.oracle.com/javase/7/docs/api/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/>
              <a:t>Einführung in die Software-Entwicklung</a:t>
            </a:r>
          </a:p>
        </p:txBody>
      </p:sp>
      <p:sp>
        <p:nvSpPr>
          <p:cNvPr id="1843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F720132E-384A-49F7-9705-74BAFFDF9EB8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9</a:t>
            </a:fld>
            <a:endParaRPr lang="de-DE" altLang="de-DE"/>
          </a:p>
        </p:txBody>
      </p:sp>
      <p:sp>
        <p:nvSpPr>
          <p:cNvPr id="1843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GitHub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GitHub ist eine Kollaborationsplattform für Softwareentwickler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Versionskontrollsystem-SocialNetwork-Hybrid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Wird vor allem von Open Source Projekten benutzt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Einführung in die Arbeit mit GitHub findet als „Mini-Vorlesung in der Vorlesung“ statt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Jede Woche ca. 15min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Spätestens zur Hausarbeit werden Sie froh sein, wenn Sie Versionskontrolle beherrschen… </a:t>
            </a:r>
            <a:r>
              <a:rPr lang="de-DE" altLang="de-DE">
                <a:sym typeface="Wingdings" charset="2"/>
              </a:rPr>
              <a:t></a:t>
            </a: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-Design">
  <a:themeElements>
    <a:clrScheme name="Benutzerdefiniert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2D2DB9"/>
      </a:folHlink>
    </a:clrScheme>
    <a:fontScheme name="Larissa-Design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NAK01</Template>
  <TotalTime>0</TotalTime>
  <Words>442</Words>
  <Application>Microsoft Office PowerPoint</Application>
  <PresentationFormat>Benutzerdefiniert</PresentationFormat>
  <Paragraphs>127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Microsoft YaHei</vt:lpstr>
      <vt:lpstr>Arial</vt:lpstr>
      <vt:lpstr>Courier New</vt:lpstr>
      <vt:lpstr>Symbol</vt:lpstr>
      <vt:lpstr>Times New Roman</vt:lpstr>
      <vt:lpstr>Webdings</vt:lpstr>
      <vt:lpstr>Wingdings</vt:lpstr>
      <vt:lpstr>Larissa-Design</vt:lpstr>
      <vt:lpstr> </vt:lpstr>
      <vt:lpstr>PowerPoint-Präsentation</vt:lpstr>
      <vt:lpstr>Organisation der Veranstaltung</vt:lpstr>
      <vt:lpstr>Veranstaltungstermine</vt:lpstr>
      <vt:lpstr>Spielregeln</vt:lpstr>
      <vt:lpstr>Verwendete Software</vt:lpstr>
      <vt:lpstr>Literatur (Deutsch)</vt:lpstr>
      <vt:lpstr>Literatur (Englisch)</vt:lpstr>
      <vt:lpstr>GitHub</vt:lpstr>
      <vt:lpstr>Übung: Vorstellungsrunde á la GitHub</vt:lpstr>
      <vt:lpstr>Übung: Vorstellungsrunde á la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NAK01</dc:title>
  <dc:creator>Kimminich, Bjoern / Kuehne + Nagel / Ham GI-PK</dc:creator>
  <cp:lastModifiedBy>Bjoern Kimminich</cp:lastModifiedBy>
  <cp:revision>78</cp:revision>
  <cp:lastPrinted>2011-10-12T18:45:03Z</cp:lastPrinted>
  <dcterms:created xsi:type="dcterms:W3CDTF">2011-10-12T18:23:47Z</dcterms:created>
  <dcterms:modified xsi:type="dcterms:W3CDTF">2017-10-19T09:31:30Z</dcterms:modified>
</cp:coreProperties>
</file>