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7"/>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xmlns=""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10</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288369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11</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411226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12</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83895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13</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05208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14</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864467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15</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026216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16</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24207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17</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65218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18</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69291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19</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4312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2</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186386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20</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233209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21</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65947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22</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363686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23</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775277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24</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487444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25</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064408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26</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09223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27</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027527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28</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62896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29</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7353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3</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117573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30</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096248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31</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3712001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32</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4</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18638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5</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8306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6</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177420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7</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4139664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8</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277509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9</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xmlns="" val="63629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deschool.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training.github.com/kit/downloads/github-git-cheat-sheet.pdf" TargetMode="External"/><Relationship Id="rId4" Type="http://schemas.openxmlformats.org/officeDocument/2006/relationships/hyperlink" Target="https://try.githu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ordakademie-einfuehrung-java/uebung_6"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10</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11</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12</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13</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14</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15</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(Teil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die bisher vorgestellte</a:t>
            </a:r>
            <a:br>
              <a:rPr lang="de-DE" sz="2800" dirty="0" smtClean="0"/>
            </a:br>
            <a:r>
              <a:rPr lang="de-DE" sz="2800" dirty="0" smtClean="0"/>
              <a:t>Klasse </a:t>
            </a:r>
            <a:r>
              <a:rPr lang="de-DE" sz="2800" dirty="0" smtClean="0">
                <a:latin typeface="Courier New" pitchFamily="49" charset="0"/>
              </a:rPr>
              <a:t>Auto</a:t>
            </a:r>
            <a:r>
              <a:rPr lang="de-DE" sz="2800" dirty="0" smtClean="0"/>
              <a:t>.</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Schreiben Sie eine neue Klasse </a:t>
            </a:r>
            <a:r>
              <a:rPr lang="de-DE" sz="2800" dirty="0" err="1" smtClean="0">
                <a:latin typeface="Courier New" pitchFamily="49" charset="0"/>
              </a:rPr>
              <a:t>AutoTester</a:t>
            </a:r>
            <a:r>
              <a:rPr lang="de-DE" sz="2800" dirty="0" smtClean="0"/>
              <a:t>, in deren main-Methode Sie zwei neue Autos erzeugen und diese jeweils nacheinander drei unterschiedliche Wegstrecken zurücklegen lassen. Verwenden Sie hierzu </a:t>
            </a:r>
            <a:r>
              <a:rPr lang="de-DE" sz="2800" dirty="0" err="1" smtClean="0">
                <a:latin typeface="Courier New" pitchFamily="49" charset="0"/>
              </a:rPr>
              <a:t>Zufall.getZufallInt</a:t>
            </a:r>
            <a:r>
              <a:rPr lang="de-DE" sz="2800" dirty="0" smtClean="0">
                <a:latin typeface="Courier New" pitchFamily="49" charset="0"/>
              </a:rPr>
              <a:t>(min, </a:t>
            </a:r>
            <a:r>
              <a:rPr lang="de-DE" sz="2800" dirty="0" err="1" smtClean="0">
                <a:latin typeface="Courier New" pitchFamily="49" charset="0"/>
              </a:rPr>
              <a:t>max</a:t>
            </a:r>
            <a:r>
              <a:rPr lang="de-DE" sz="2800" dirty="0" smtClean="0">
                <a:latin typeface="Courier New" pitchFamily="49" charset="0"/>
              </a:rPr>
              <a:t>)</a:t>
            </a:r>
            <a:r>
              <a:rPr lang="de-DE" sz="2800" dirty="0" smtClean="0"/>
              <a:t> aus der letzten Vorlesung.</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16</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17</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gibt es das spezielle Literal </a:t>
            </a:r>
            <a:r>
              <a:rPr lang="de-DE" sz="2600" smtClean="0">
                <a:latin typeface="Courier New" pitchFamily="49" charset="0"/>
              </a:rPr>
              <a:t>null</a:t>
            </a:r>
            <a:r>
              <a:rPr lang="de-DE" sz="2600" smtClean="0"/>
              <a:t>, das anzeigt, dass eine Referenzvariable auf kein Objekt verweist. Der Wert ist nur für Referenzen vorgesehen und kann in keinen primitiven Typ wie die Ganzzahl </a:t>
            </a:r>
            <a:r>
              <a:rPr lang="de-DE" sz="2600" smtClean="0">
                <a:latin typeface="Courier New" pitchFamily="49" charset="0"/>
              </a:rPr>
              <a:t>0</a:t>
            </a:r>
            <a:r>
              <a:rPr lang="de-DE" sz="2600" smtClean="0"/>
              <a:t> umgewandelt werden.</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null-Referenz ist typenlos, das heißt, sie kann jedem Objekt zugewiesen und jeder Funktion übergeben werden, die ein Objekt erwartet – Beispiele:</a:t>
            </a:r>
            <a:br>
              <a:rPr lang="de-DE" sz="2600" smtClean="0"/>
            </a:br>
            <a:r>
              <a:rPr lang="de-DE" sz="2600" smtClean="0"/>
              <a:t/>
            </a:r>
            <a:br>
              <a:rPr lang="de-DE" sz="2600" smtClean="0"/>
            </a:br>
            <a:r>
              <a:rPr lang="de-DE" sz="2600" smtClean="0">
                <a:latin typeface="Courier New" pitchFamily="49" charset="0"/>
              </a:rPr>
              <a:t>Point  p = null;</a:t>
            </a:r>
            <a:br>
              <a:rPr lang="de-DE" sz="2600" smtClean="0">
                <a:latin typeface="Courier New" pitchFamily="49" charset="0"/>
              </a:rPr>
            </a:br>
            <a:r>
              <a:rPr lang="de-DE" sz="2600" smtClean="0">
                <a:latin typeface="Courier New" pitchFamily="49" charset="0"/>
              </a:rPr>
              <a:t>String s = null;</a:t>
            </a:r>
            <a:br>
              <a:rPr lang="de-DE" sz="2600" smtClean="0">
                <a:latin typeface="Courier New" pitchFamily="49" charset="0"/>
              </a:rPr>
            </a:br>
            <a:r>
              <a:rPr lang="de-DE" sz="2600" smtClean="0">
                <a:latin typeface="Courier New" pitchFamily="49" charset="0"/>
              </a:rPr>
              <a:t>System.out.println(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18</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es nur ein </a:t>
            </a:r>
            <a:r>
              <a:rPr lang="de-DE" sz="2800" smtClean="0">
                <a:latin typeface="Courier New" pitchFamily="49" charset="0"/>
              </a:rPr>
              <a:t>null</a:t>
            </a:r>
            <a:r>
              <a:rPr lang="de-DE" sz="2800" smtClean="0"/>
              <a:t> gibt, gilt zum Beispiel</a:t>
            </a:r>
            <a:br>
              <a:rPr lang="de-DE" sz="2800" smtClean="0"/>
            </a:br>
            <a:r>
              <a:rPr lang="de-DE" sz="2800" smtClean="0"/>
              <a:t/>
            </a:r>
            <a:br>
              <a:rPr lang="de-DE" sz="2800" smtClean="0"/>
            </a:br>
            <a:r>
              <a:rPr lang="de-DE" sz="2800" smtClean="0">
                <a:latin typeface="Courier New" pitchFamily="49" charset="0"/>
              </a:rPr>
              <a:t>(Point) null == (String) null</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Haupteinsatz sieht vor, damit uninitialisierte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19</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2</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Einführung in die </a:t>
            </a:r>
            <a:r>
              <a:rPr lang="de-DE" sz="4000" dirty="0" err="1" smtClean="0">
                <a:solidFill>
                  <a:srgbClr val="FFFFFF"/>
                </a:solidFill>
                <a:latin typeface="Courier New" pitchFamily="49" charset="0"/>
                <a:cs typeface="Courier New" pitchFamily="49" charset="0"/>
              </a:rPr>
              <a:t>git</a:t>
            </a:r>
            <a:r>
              <a:rPr lang="de-DE" sz="4000" dirty="0" smtClean="0">
                <a:solidFill>
                  <a:srgbClr val="FFFFFF"/>
                </a:solidFill>
              </a:rPr>
              <a:t>-Kommandozeile</a:t>
            </a:r>
            <a:endParaRPr lang="de-DE" sz="4000" dirty="0" smtClean="0">
              <a:solidFill>
                <a:srgbClr val="FFFFFF"/>
              </a:solidFill>
            </a:endParaRP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err="1" smtClean="0"/>
              <a:t>GitHub</a:t>
            </a:r>
            <a:r>
              <a:rPr lang="de-DE" sz="2600" dirty="0" smtClean="0"/>
              <a:t> ist im Grunde eine Plattform, die um das Versionskontrollsystem </a:t>
            </a:r>
            <a:r>
              <a:rPr lang="de-DE" sz="2600" dirty="0" err="1" smtClean="0">
                <a:latin typeface="Courier New" pitchFamily="49" charset="0"/>
                <a:cs typeface="Courier New" pitchFamily="49" charset="0"/>
              </a:rPr>
              <a:t>git</a:t>
            </a:r>
            <a:r>
              <a:rPr lang="de-DE" sz="2600" dirty="0" smtClean="0"/>
              <a:t> herum gebaut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smtClean="0"/>
              <a:t>In Zusammenarbeit </a:t>
            </a:r>
            <a:r>
              <a:rPr lang="de-DE" sz="2600" dirty="0" smtClean="0"/>
              <a:t>mit CodeSchool </a:t>
            </a:r>
            <a:r>
              <a:rPr lang="de-DE" sz="2000" dirty="0" smtClean="0"/>
              <a:t>(</a:t>
            </a:r>
            <a:r>
              <a:rPr lang="de-DE" sz="2000" dirty="0" smtClean="0">
                <a:hlinkClick r:id="rId3"/>
              </a:rPr>
              <a:t>https://</a:t>
            </a:r>
            <a:r>
              <a:rPr lang="de-DE" sz="2000" dirty="0" smtClean="0">
                <a:hlinkClick r:id="rId3"/>
              </a:rPr>
              <a:t>www.codeschool.com</a:t>
            </a:r>
            <a:r>
              <a:rPr lang="de-DE" sz="2000" dirty="0" smtClean="0"/>
              <a:t>)</a:t>
            </a:r>
            <a:r>
              <a:rPr lang="de-DE" sz="2600" dirty="0" smtClean="0"/>
              <a:t> </a:t>
            </a:r>
            <a:r>
              <a:rPr lang="de-DE" sz="2600" dirty="0" smtClean="0"/>
              <a:t>bietet </a:t>
            </a:r>
            <a:r>
              <a:rPr lang="de-DE" sz="2600" dirty="0" err="1" smtClean="0"/>
              <a:t>GitHub</a:t>
            </a:r>
            <a:r>
              <a:rPr lang="de-DE" sz="2600" dirty="0" smtClean="0"/>
              <a:t> eine interaktive 15min-Einführung in die wichtigsten </a:t>
            </a:r>
            <a:r>
              <a:rPr lang="de-DE" sz="2600" dirty="0" err="1" smtClean="0">
                <a:latin typeface="Courier New" pitchFamily="49" charset="0"/>
                <a:cs typeface="Courier New" pitchFamily="49" charset="0"/>
              </a:rPr>
              <a:t>git</a:t>
            </a:r>
            <a:r>
              <a:rPr lang="de-DE" sz="2600" dirty="0" smtClean="0"/>
              <a:t>-Befehle: </a:t>
            </a:r>
            <a:r>
              <a:rPr lang="de-DE" sz="2600" dirty="0" smtClean="0">
                <a:hlinkClick r:id="rId4"/>
              </a:rPr>
              <a:t>https://</a:t>
            </a:r>
            <a:r>
              <a:rPr lang="de-DE" sz="2600" dirty="0" smtClean="0">
                <a:hlinkClick r:id="rId4"/>
              </a:rPr>
              <a:t>try.github.io</a:t>
            </a: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smtClean="0"/>
              <a:t>Hausaufgabe zum nächsten Mal:</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smtClean="0"/>
              <a:t>Jede(r) absolviert den oben verlinkten Kurs</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smtClean="0"/>
              <a:t>Jede(r) druckt* sich das </a:t>
            </a:r>
            <a:r>
              <a:rPr lang="de-DE" sz="2200" dirty="0" err="1" smtClean="0"/>
              <a:t>Git</a:t>
            </a:r>
            <a:r>
              <a:rPr lang="de-DE" sz="2200" dirty="0" smtClean="0"/>
              <a:t> </a:t>
            </a:r>
            <a:r>
              <a:rPr lang="de-DE" sz="2200" dirty="0" err="1" smtClean="0"/>
              <a:t>Cheat</a:t>
            </a:r>
            <a:r>
              <a:rPr lang="de-DE" sz="2200" dirty="0" smtClean="0"/>
              <a:t> Sheet von </a:t>
            </a:r>
            <a:r>
              <a:rPr lang="de-DE" sz="2200" dirty="0" err="1" smtClean="0"/>
              <a:t>GitHub</a:t>
            </a:r>
            <a:r>
              <a:rPr lang="de-DE" sz="2200" dirty="0" smtClean="0"/>
              <a:t> aus</a:t>
            </a:r>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smtClean="0">
                <a:hlinkClick r:id="rId5"/>
              </a:rPr>
              <a:t>https://</a:t>
            </a:r>
            <a:r>
              <a:rPr lang="de-DE" sz="2200" dirty="0" smtClean="0">
                <a:hlinkClick r:id="rId5"/>
              </a:rPr>
              <a:t>training.github.com/kit/downloads/github-git-cheat-sheet.pdf</a:t>
            </a:r>
            <a:endParaRPr lang="de-DE" sz="2200" dirty="0"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1600" dirty="0"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1600" dirty="0" smtClean="0"/>
              <a:t>*oder lädt es sich zumindest aufs </a:t>
            </a:r>
            <a:r>
              <a:rPr lang="de-DE" sz="1600" dirty="0" err="1" smtClean="0"/>
              <a:t>Tablet</a:t>
            </a:r>
            <a:r>
              <a:rPr lang="de-DE" sz="1600" dirty="0" smtClean="0"/>
              <a:t> oder den PC…</a:t>
            </a:r>
            <a:endParaRPr lang="de-DE" sz="22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pic>
        <p:nvPicPr>
          <p:cNvPr id="1026" name="Picture 2"/>
          <p:cNvPicPr>
            <a:picLocks noChangeAspect="1" noChangeArrowheads="1"/>
          </p:cNvPicPr>
          <p:nvPr/>
        </p:nvPicPr>
        <p:blipFill>
          <a:blip r:embed="rId6" cstate="print"/>
          <a:srcRect/>
          <a:stretch>
            <a:fillRect/>
          </a:stretch>
        </p:blipFill>
        <p:spPr bwMode="auto">
          <a:xfrm>
            <a:off x="5976416" y="3923853"/>
            <a:ext cx="3384376" cy="127236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20</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21</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(Teil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derart, dass der "Benzinverbrauch pro km" und der "maximale Tankinhalt" ebenfalls Eigenschaften eines Autos sind.</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 nur solange gefahren werden, wie der Treibstoff reicht.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folgende Methode, um den Tank aufzufüllen: </a:t>
            </a:r>
            <a:r>
              <a:rPr lang="de-DE" sz="2800" dirty="0" smtClean="0">
                <a:latin typeface="Courier New" pitchFamily="49" charset="0"/>
              </a:rPr>
              <a:t>tanken(</a:t>
            </a:r>
            <a:r>
              <a:rPr lang="de-DE" sz="2800" dirty="0" err="1" smtClean="0">
                <a:latin typeface="Courier New" pitchFamily="49" charset="0"/>
              </a:rPr>
              <a:t>int</a:t>
            </a:r>
            <a:r>
              <a:rPr lang="de-DE" sz="2800" dirty="0" smtClean="0">
                <a:latin typeface="Courier New" pitchFamily="49" charset="0"/>
              </a:rPr>
              <a:t> </a:t>
            </a:r>
            <a:r>
              <a:rPr lang="de-DE" sz="2800" dirty="0" err="1" smtClean="0">
                <a:latin typeface="Courier New" pitchFamily="49" charset="0"/>
              </a:rPr>
              <a:t>liter</a:t>
            </a:r>
            <a:r>
              <a:rPr lang="de-DE" sz="2800" dirty="0" smtClean="0">
                <a:latin typeface="Courier New" pitchFamily="49" charset="0"/>
              </a:rPr>
              <a:t>)</a:t>
            </a:r>
            <a:endParaRPr lang="de-DE" sz="28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22</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23</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24</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25</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26</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27</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3)</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Erstellen Sie eine Klasse </a:t>
            </a:r>
            <a:r>
              <a:rPr lang="de-DE" sz="2800" dirty="0" smtClean="0">
                <a:latin typeface="Courier New" pitchFamily="49" charset="0"/>
              </a:rPr>
              <a:t>Person</a:t>
            </a:r>
            <a:r>
              <a:rPr lang="de-DE" sz="2800" dirty="0" smtClean="0"/>
              <a:t>. Eine Person soll einen Vor- und einen Nachnamen besitzen. </a:t>
            </a:r>
            <a:r>
              <a:rPr lang="de-DE" sz="2800" dirty="0" err="1" smtClean="0"/>
              <a:t>Desweiteren</a:t>
            </a:r>
            <a:r>
              <a:rPr lang="de-DE" sz="2800" dirty="0" smtClean="0"/>
              <a:t> interessiert uns noch das Geburtsjahr.</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28</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4)</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um zwei </a:t>
            </a:r>
            <a:r>
              <a:rPr lang="de-DE" sz="2800" dirty="0" err="1" smtClean="0"/>
              <a:t>Exemplarvariablen</a:t>
            </a:r>
            <a:r>
              <a:rPr lang="de-DE" sz="2800" dirty="0" smtClean="0"/>
              <a:t> </a:t>
            </a:r>
            <a:r>
              <a:rPr lang="de-DE" sz="2800" dirty="0" err="1" smtClean="0">
                <a:latin typeface="Courier New" pitchFamily="49" charset="0"/>
              </a:rPr>
              <a:t>profiltiefeReifen</a:t>
            </a:r>
            <a:r>
              <a:rPr lang="de-DE" sz="2800" dirty="0" smtClean="0"/>
              <a:t> und </a:t>
            </a:r>
            <a:r>
              <a:rPr lang="de-DE" sz="2800" dirty="0" err="1" smtClean="0">
                <a:latin typeface="Courier New" pitchFamily="49" charset="0"/>
              </a:rPr>
              <a:t>wagenname</a:t>
            </a:r>
            <a:r>
              <a:rPr lang="de-DE" sz="28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Erstellen Sie eine Methode </a:t>
            </a:r>
            <a:r>
              <a:rPr lang="de-DE" sz="2800" dirty="0" err="1" smtClean="0">
                <a:latin typeface="Courier New" pitchFamily="49" charset="0"/>
              </a:rPr>
              <a:t>wechlseReifen</a:t>
            </a:r>
            <a:r>
              <a:rPr lang="de-DE" sz="2800" dirty="0" smtClean="0">
                <a:latin typeface="Courier New" pitchFamily="49" charset="0"/>
              </a:rPr>
              <a:t>()</a:t>
            </a:r>
            <a:r>
              <a:rPr lang="de-DE" sz="2800" dirty="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29</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5)</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um eine </a:t>
            </a:r>
            <a:r>
              <a:rPr lang="de-DE" sz="2800" dirty="0" err="1" smtClean="0"/>
              <a:t>Instanzvariable</a:t>
            </a:r>
            <a:r>
              <a:rPr lang="de-DE" sz="2800" dirty="0" smtClean="0"/>
              <a:t> </a:t>
            </a:r>
            <a:r>
              <a:rPr lang="de-DE" sz="2800" dirty="0" err="1" smtClean="0">
                <a:latin typeface="Courier New" pitchFamily="49" charset="0"/>
              </a:rPr>
              <a:t>fahrer</a:t>
            </a:r>
            <a:r>
              <a:rPr lang="de-DE" sz="2800" dirty="0" smtClean="0"/>
              <a:t>. Der Fahrer soll vom Typ </a:t>
            </a:r>
            <a:r>
              <a:rPr lang="de-DE" sz="2800" dirty="0" smtClean="0">
                <a:latin typeface="Courier New" pitchFamily="49" charset="0"/>
              </a:rPr>
              <a:t>Person</a:t>
            </a:r>
            <a:r>
              <a:rPr lang="de-DE" sz="2800" dirty="0" smtClean="0"/>
              <a:t> </a:t>
            </a:r>
            <a:r>
              <a:rPr lang="de-DE" sz="2800" smtClean="0"/>
              <a:t>aus Teil 3 </a:t>
            </a:r>
            <a:r>
              <a:rPr lang="de-DE" sz="2800" dirty="0" smtClean="0"/>
              <a:t>sein.</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Vor jeder Fahrt muss ein Fahrer in das Auto gesetzt werden. Ohne Fahrer fährt das Auto nicht.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Ist der Fahrer besonders jung (&lt;= 20), so soll der Verbrauch um 10% und die Reifenabnutzung um 5% steigen. Ist der Fahrer besonders alt (&gt;= 60), sinken die Werte um 10% </a:t>
            </a:r>
            <a:r>
              <a:rPr lang="de-DE" sz="2800" dirty="0" err="1" smtClean="0"/>
              <a:t>bzw</a:t>
            </a:r>
            <a:r>
              <a:rPr lang="de-DE" sz="2800" dirty="0" smtClean="0"/>
              <a:t>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3</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smtClean="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
        <p:nvSpPr>
          <p:cNvPr id="2" name="Rechteck 1"/>
          <p:cNvSpPr/>
          <p:nvPr/>
        </p:nvSpPr>
        <p:spPr>
          <a:xfrm>
            <a:off x="1871960" y="4870029"/>
            <a:ext cx="6552728" cy="349968"/>
          </a:xfrm>
          <a:prstGeom prst="rect">
            <a:avLst/>
          </a:prstGeom>
        </p:spPr>
        <p:txBody>
          <a:bodyPr wrap="square">
            <a:spAutoFit/>
          </a:bodyPr>
          <a:lstStyle/>
          <a:p>
            <a:r>
              <a:rPr lang="en-US" dirty="0">
                <a:hlinkClick r:id="rId3"/>
              </a:rPr>
              <a:t>https://</a:t>
            </a:r>
            <a:r>
              <a:rPr lang="en-US" dirty="0" smtClean="0">
                <a:hlinkClick r:id="rId3"/>
              </a:rPr>
              <a:t>github.com/nordakademie-einfuehrung-java/uebung_6</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30</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6)</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31</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32</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4</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5</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6</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7</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8</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9</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1269</Words>
  <Application>Microsoft Office PowerPoint</Application>
  <PresentationFormat>Benutzerdefiniert</PresentationFormat>
  <Paragraphs>298</Paragraphs>
  <Slides>32</Slides>
  <Notes>32</Notes>
  <HiddenSlides>0</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Larissa-Design</vt:lpstr>
      <vt:lpstr> </vt:lpstr>
      <vt:lpstr>Einführung in die git-Kommandozeile</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(Teil 1)</vt:lpstr>
      <vt:lpstr>Referenzvariablen</vt:lpstr>
      <vt:lpstr>Null (1)</vt:lpstr>
      <vt:lpstr>Null (2)</vt:lpstr>
      <vt:lpstr>NullPointerException (1)</vt:lpstr>
      <vt:lpstr>NullPointerException (2)</vt:lpstr>
      <vt:lpstr>Exemplare – Übung (Teil 2)</vt:lpstr>
      <vt:lpstr>Konstruktoren (1)</vt:lpstr>
      <vt:lpstr>Konstruktoren (2)</vt:lpstr>
      <vt:lpstr>Überladen von Konstruktoren (1)</vt:lpstr>
      <vt:lpstr>Überladen von Konstruktoren (2)</vt:lpstr>
      <vt:lpstr>Default-Konstruktor</vt:lpstr>
      <vt:lpstr>Übung (Teil 3)</vt:lpstr>
      <vt:lpstr>Übung (Teil 4)</vt:lpstr>
      <vt:lpstr>Übung (Teil 5)</vt:lpstr>
      <vt:lpstr>Übung (Teil 6)</vt:lpstr>
      <vt:lpstr>Zusammenfassung: Was haben wir gelernt? </vt:lpstr>
      <vt:lpstr>Was kommt als nächstes?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258</cp:revision>
  <cp:lastPrinted>2011-10-12T19:45:03Z</cp:lastPrinted>
  <dcterms:created xsi:type="dcterms:W3CDTF">2011-10-12T19:23:47Z</dcterms:created>
  <dcterms:modified xsi:type="dcterms:W3CDTF">2015-11-17T16:45:48Z</dcterms:modified>
</cp:coreProperties>
</file>