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620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59E41EEE-F3DA-403B-908A-D6EE332A067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58808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C346610-2D74-400A-B8D0-D830999D1A13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058905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B389222-CAF6-4E83-B647-2AFDA266EBB0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17919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A100F44-619C-4289-83F9-4CF13066F605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933138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A6D5524-DF0E-4970-BE7E-24F202B21A5A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39395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A12D9AE-2D4D-437F-B4A8-1989D8F61D3C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637330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6ABEFFA-1AB1-49E7-9AD1-8B895D17D3C9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660087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76A4179-163C-4BF6-BF0D-C044CE3C29D2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846528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E6EAD5D-D022-4035-911B-AF2EE02F1731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69041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CA54FFE-AB84-4FCF-AE25-1861040CBD82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203320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53CB5A-61D2-4BD9-B224-CA81B2B779DA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784108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9650441-86F5-4AE8-B287-20FBD66FAB11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9008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391976A-49B0-49B1-9C56-C4D441176C52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027834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309F45-28C0-41B6-841F-C6FE4041B49E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40342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53AFF44-6219-407E-A73E-A15957A6D789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265719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E06C424-BB18-410C-AB0E-117D72E20BBD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771069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9E1B425-A052-4C20-83E5-F3B6D6D9FCEF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78920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7A0FE97-C1BE-4CC7-919E-5B971C8D2C85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000000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01769D6-B802-44E3-A57A-528B7E008CC9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11008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705EEB6-AA0D-48E2-BFA7-E9AC96F86E99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088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B3A4899-DB8F-4658-BF36-CD15F3A39FCC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144649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8449D-8FC8-4E08-8B18-7DB1CE77433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734B1C-8921-4F9C-9196-3BF66E40F173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A7E32-496E-4E97-B3CF-40189FB4C0A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8E22E0-8A09-4DBE-95C9-C2C4FF98662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87D4C0-EA73-4C78-B176-8AA994A5D7C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EF94A7-3E1B-45BC-8A8D-0B89AD173FF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EBA14-230A-4139-9188-F946E724205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49755-13DE-4AD3-95AB-D4E9CA4B176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1E71C4-4268-475E-B6BB-FB22408EF9F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5C1DC-F317-4832-8E24-0A31F3A694C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DF5E37-E2B8-4C4C-91A7-1E9ED824CE00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0EF9F5-14EB-4637-98B4-3EE48D7FF06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  <a:p>
            <a:pPr lvl="4"/>
            <a:r>
              <a:rPr lang="en-GB" altLang="de-DE" smtClean="0"/>
              <a:t>Achte Gliederungsebene</a:t>
            </a:r>
          </a:p>
          <a:p>
            <a:pPr lvl="4"/>
            <a:r>
              <a:rPr lang="en-GB" altLang="de-DE" smtClean="0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0000"/>
                </a:solidFill>
              </a:defRPr>
            </a:lvl1pPr>
          </a:lstStyle>
          <a:p>
            <a:fld id="{612C4E88-3B20-4068-A067-8D0767345700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sblock_1_bis_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Übungen zu Kapitel 1 bis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215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5AE94F9A-8446-40F4-AC40-A8B988A12653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10</a:t>
            </a:fld>
            <a:endParaRPr lang="de-DE" altLang="de-DE"/>
          </a:p>
        </p:txBody>
      </p:sp>
      <p:sp>
        <p:nvSpPr>
          <p:cNvPr id="215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2 - Tipps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9750" y="1547813"/>
            <a:ext cx="9070975" cy="4989512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Abgebildet sind ca. 80 Linien.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erste Linie beginnt bei 0|800 und geht bis 800|0.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Jeder weitere Linienstartpunkt hat 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eine um 10 kleinere y-Koordinate.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Jeder weitere Linienendpunkt hat 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eine um 10 kleinere x-Koordinate.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235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5791EFB4-D730-43E7-9869-284253640F76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11</a:t>
            </a:fld>
            <a:endParaRPr lang="de-DE" altLang="de-DE"/>
          </a:p>
        </p:txBody>
      </p:sp>
      <p:sp>
        <p:nvSpPr>
          <p:cNvPr id="235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3</a:t>
            </a:r>
          </a:p>
        </p:txBody>
      </p:sp>
      <p:pic>
        <p:nvPicPr>
          <p:cNvPr id="2355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9363" y="1439863"/>
            <a:ext cx="5040312" cy="521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256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2CD8D062-6276-41A6-AB43-94D17A777358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12</a:t>
            </a:fld>
            <a:endParaRPr lang="de-DE" altLang="de-DE"/>
          </a:p>
        </p:txBody>
      </p:sp>
      <p:sp>
        <p:nvSpPr>
          <p:cNvPr id="256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3 - Tipps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118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Abgebildet sind ca. 60 Kreise.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Der erste Kreis hat den Mittelpunkt 200|400.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Der erste Kreis hat den Durchmesser 100.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Bei jedem weiteren Kreis liegt der Mittelpunkt 5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Bildpunkte weiter rechts.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Jeder weitere Kreis hat einen um 5 Bildpunkte größeren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Durchmesser.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2765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19A046D9-364A-4AB9-A85A-179CC2A0A199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13</a:t>
            </a:fld>
            <a:endParaRPr lang="de-DE" altLang="de-DE"/>
          </a:p>
        </p:txBody>
      </p:sp>
      <p:sp>
        <p:nvSpPr>
          <p:cNvPr id="2765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4</a:t>
            </a:r>
          </a:p>
        </p:txBody>
      </p:sp>
      <p:pic>
        <p:nvPicPr>
          <p:cNvPr id="2765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439863"/>
            <a:ext cx="5510213" cy="521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2969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7106A4A7-94BD-4CF9-84B0-3563B0FD1064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14</a:t>
            </a:fld>
            <a:endParaRPr lang="de-DE" altLang="de-DE"/>
          </a:p>
        </p:txBody>
      </p:sp>
      <p:sp>
        <p:nvSpPr>
          <p:cNvPr id="2970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4 - Tipps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Abgebildet sind ca. 60 Ellipsen.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Alle haben denselben Mittelpunkt.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erste Ellipse ist 800 Bildpunkte breit und 200 hoch.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nächste Ellipse ist 10 Bildpunkte schmaler, dafür jedoch 10 Bildpunkte höher.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letzte Ellipse ist 200 Bildpunkte breit und 800 hoch.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317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FBBA21B2-401A-472C-B732-0CFB7B340523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15</a:t>
            </a:fld>
            <a:endParaRPr lang="de-DE" altLang="de-DE"/>
          </a:p>
        </p:txBody>
      </p:sp>
      <p:sp>
        <p:nvSpPr>
          <p:cNvPr id="317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5</a:t>
            </a:r>
          </a:p>
        </p:txBody>
      </p:sp>
      <p:pic>
        <p:nvPicPr>
          <p:cNvPr id="3175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4900" y="1439863"/>
            <a:ext cx="5329238" cy="521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337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783F2BB0-E1EC-4703-A292-57C19A5CCFE9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16</a:t>
            </a:fld>
            <a:endParaRPr lang="de-DE" altLang="de-DE"/>
          </a:p>
        </p:txBody>
      </p:sp>
      <p:sp>
        <p:nvSpPr>
          <p:cNvPr id="337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5 - Tipps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2932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Abgebildet sind 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ca. 4 x 100 Linien.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In der rechts gezeigten Ecke 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(100 Linien) geht die erste 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Linie von 0|0 bis 800|0.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Bei jeder weiteren Linie sind die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x-Koordinate des Startpunktes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und die y-Koordinate des 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Endpunktes um jeweils 8 erhöht.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Die übrigen Ecken werden analog gebildet.</a:t>
            </a:r>
          </a:p>
        </p:txBody>
      </p:sp>
      <p:pic>
        <p:nvPicPr>
          <p:cNvPr id="3379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3550" y="1692275"/>
            <a:ext cx="3960813" cy="414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358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1483A053-A6A5-4951-9435-C902C9F1EB39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17</a:t>
            </a:fld>
            <a:endParaRPr lang="de-DE" altLang="de-DE"/>
          </a:p>
        </p:txBody>
      </p:sp>
      <p:sp>
        <p:nvSpPr>
          <p:cNvPr id="358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6</a:t>
            </a:r>
          </a:p>
        </p:txBody>
      </p:sp>
      <p:pic>
        <p:nvPicPr>
          <p:cNvPr id="3584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75" y="1439863"/>
            <a:ext cx="5221288" cy="521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378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9F7ED7EE-A409-4F14-A662-1EC3E131258F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18</a:t>
            </a:fld>
            <a:endParaRPr lang="de-DE" altLang="de-DE"/>
          </a:p>
        </p:txBody>
      </p:sp>
      <p:sp>
        <p:nvSpPr>
          <p:cNvPr id="378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6 - Tipps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7748588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Abgebildet sind 640.000 einzelne Bildpunkte. Für jeden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Bildpunkt wird seine Farbe individuell bestimmt: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Der Rot-Anteil der Farbe ist umso größer, je näher er am Punkt 250|270 liegt.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Der Grün-Anteil der Farbe ist umso größer, je näher er am Punkt 550|270 liegt.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Der Blau-Anteil der Farbe ist umso größer, je näher er am Punkt 400|530 liegt.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Beträgt die Entfernung 0 Bildpunkte, so beträgt der Farbanteil 100%.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Beträgt die Entfernung &gt;800 Bildpunkte, so beträgt der Farbanteil 0%.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399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FF55D25D-28DD-43EE-9345-11616E9A6A8A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19</a:t>
            </a:fld>
            <a:endParaRPr lang="de-DE" altLang="de-DE"/>
          </a:p>
        </p:txBody>
      </p:sp>
      <p:sp>
        <p:nvSpPr>
          <p:cNvPr id="399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7</a:t>
            </a:r>
          </a:p>
        </p:txBody>
      </p:sp>
      <p:pic>
        <p:nvPicPr>
          <p:cNvPr id="3994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5400" y="1403350"/>
            <a:ext cx="4951413" cy="5256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51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5265082A-B878-4829-805A-FFF6CA1D7267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</a:t>
            </a:fld>
            <a:endParaRPr lang="de-DE" altLang="de-DE"/>
          </a:p>
        </p:txBody>
      </p:sp>
      <p:sp>
        <p:nvSpPr>
          <p:cNvPr id="51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Übungen zu Kapitel 1 bis 4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anchor="ctr" anchorCtr="1"/>
          <a:lstStyle/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Ggf. bisherige Übungen nachholen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Übungsblock mit grafischer Ausgabe</a:t>
            </a:r>
          </a:p>
          <a:p>
            <a:pPr marL="269875" indent="-269875" algn="ctr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419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A24ED8CC-5166-4610-B701-B93160FE8F8A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20</a:t>
            </a:fld>
            <a:endParaRPr lang="de-DE" altLang="de-DE"/>
          </a:p>
        </p:txBody>
      </p:sp>
      <p:sp>
        <p:nvSpPr>
          <p:cNvPr id="419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7 - Tipps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Wie Übung 6, jedoch mit folgendem Unterschied: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Beträgt die Entfernung &lt;200 Bildpunkte, so beträgt der Farbanteil 100%.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Beträgt die Entfernung &gt;400 Bildpunkte, so beträgt der Farbanteil 0%.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Dazwischen (Entfernung 200 bis 400 Bildpunkte) soll der Farbanteil von 100% auf 0% sinken.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FCE21FFE-9A89-4B36-B0FB-50A684842AFE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3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Grafische Ausgabe (1)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53038"/>
          </a:xfrm>
        </p:spPr>
        <p:txBody>
          <a:bodyPr tIns="22932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Um einfachste grafische Ausgaben zu ermöglichen, erhalten Sie ein sog. jar-Archiv. Es enthält neue Funktionen für eine sehr einfache grafische Ausgabe.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Um diese Funktionen nutzen zu können, gehen Sie wie folgt vor: 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Rechtsklicken Sie in Eclipse auf Ihr Projekt und wählen Sie "Properties", wählen Sie "Java Build Path", dann den Reiter "Libraries" und klicken Sie auf "Add External JARs...".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Wählen Sie dann das benötigte Modul aus und klicken Sie auf Ok.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08666130-ABF8-496D-9AEC-49537C5063B5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4</a:t>
            </a:fld>
            <a:endParaRPr lang="de-DE" altLang="de-DE"/>
          </a:p>
        </p:txBody>
      </p:sp>
      <p:sp>
        <p:nvSpPr>
          <p:cNvPr id="92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Grafische Ausgabe (2)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497513"/>
          </a:xfrm>
        </p:spPr>
        <p:txBody>
          <a:bodyPr tIns="33264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Damit stehen Ihnen die folgenden Befehle zur Verfügung: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Zeichenfenster.zeigeZeichenfenster();</a:t>
            </a: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smtClean="0">
              <a:latin typeface="Courier New" pitchFamily="49" charset="0"/>
            </a:endParaRP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Zeichenfenster.setzeFarbeSchwarz();</a:t>
            </a: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Zeichenfenster.setzeFarbeWeiss();</a:t>
            </a: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Zeichenfenster.setzeFarbe(</a:t>
            </a:r>
            <a:r>
              <a:rPr lang="de-DE" altLang="de-DE" sz="2200" smtClean="0"/>
              <a:t>rot,gruen,blau</a:t>
            </a:r>
            <a:r>
              <a:rPr lang="de-DE" altLang="de-DE" sz="22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				</a:t>
            </a:r>
            <a:r>
              <a:rPr lang="de-DE" altLang="de-DE" sz="2200" smtClean="0"/>
              <a:t>(jeweils Kommazahlen von 0 bis 1 für 0 bis 100%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/>
              <a:t>				Farbanteil der jeweiligen Farbe)</a:t>
            </a:r>
            <a:r>
              <a:rPr lang="ar-SA" altLang="de-DE" sz="2200" smtClean="0">
                <a:latin typeface="Courier New" pitchFamily="49" charset="0"/>
                <a:cs typeface="Arial" charset="0"/>
              </a:rPr>
              <a:t>‏</a:t>
            </a:r>
            <a:endParaRPr lang="de-DE" altLang="de-DE" sz="2200" smtClean="0">
              <a:latin typeface="Courier New" pitchFamily="49" charset="0"/>
            </a:endParaRP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smtClean="0">
              <a:latin typeface="Courier New" pitchFamily="49" charset="0"/>
            </a:endParaRP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Zeichenfenster.zeichnePunkt(</a:t>
            </a:r>
            <a:r>
              <a:rPr lang="de-DE" altLang="de-DE" sz="2200" smtClean="0"/>
              <a:t>x,y</a:t>
            </a:r>
            <a:r>
              <a:rPr lang="de-DE" altLang="de-DE" sz="22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Zeichenfenster.zeichneLinie(</a:t>
            </a:r>
            <a:r>
              <a:rPr lang="de-DE" altLang="de-DE" sz="2200" smtClean="0"/>
              <a:t>xStart, yStart, xEnde, yEnde</a:t>
            </a:r>
            <a:r>
              <a:rPr lang="de-DE" altLang="de-DE" sz="22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Zeichenfenster.zeichneEllipse(</a:t>
            </a:r>
            <a:r>
              <a:rPr lang="de-DE" altLang="de-DE" sz="2200" smtClean="0"/>
              <a:t>x, y, breite, hoehe</a:t>
            </a:r>
            <a:r>
              <a:rPr lang="de-DE" altLang="de-DE" sz="22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smtClean="0">
              <a:latin typeface="Courier New" pitchFamily="49" charset="0"/>
            </a:endParaRP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Zeichenfenster.pause(</a:t>
            </a:r>
            <a:r>
              <a:rPr lang="de-DE" altLang="de-DE" sz="2200" smtClean="0"/>
              <a:t>millisekunden</a:t>
            </a:r>
            <a:r>
              <a:rPr lang="de-DE" altLang="de-DE" sz="22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112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4B2312CA-3D51-43C9-8790-D352295706D2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5</a:t>
            </a:fld>
            <a:endParaRPr lang="de-DE" altLang="de-DE"/>
          </a:p>
        </p:txBody>
      </p:sp>
      <p:sp>
        <p:nvSpPr>
          <p:cNvPr id="112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Grafische Ausgabe (3)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Das Zeichenfenster besteht aus 800 mal 800 einzelnen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Bildpunkten.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Position 0|0 befindet sich links oben.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Position 799|799 befindet sich rechts unten.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=&gt; Die x-Achse wird nach rechts größer.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=&gt; Die y-Achse wird nach unten größer.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Es führt zu keinem Fehler, wenn Sie über den Rand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hinauszeichnen.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133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46FC8451-64CA-4EBA-9789-6685FC2AF971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6</a:t>
            </a:fld>
            <a:endParaRPr lang="de-DE" altLang="de-DE"/>
          </a:p>
        </p:txBody>
      </p:sp>
      <p:sp>
        <p:nvSpPr>
          <p:cNvPr id="133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Vor den Übungen (1)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130800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Erstellen Sie sich wie üblich einen Fork von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smtClean="0">
                <a:hlinkClick r:id="rId3"/>
              </a:rPr>
              <a:t>https://github.com/nordakademie-einfuehrung-java/uebungsblock_1_bis_4</a:t>
            </a:r>
            <a:endParaRPr lang="de-DE" altLang="de-DE" sz="20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und dann nach dem Klonen ein neues Eclipse-Projekt. 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Fügen Sie </a:t>
            </a:r>
            <a:r>
              <a:rPr lang="de-DE" altLang="de-DE" sz="2800" smtClean="0">
                <a:latin typeface="Courier New" pitchFamily="49" charset="0"/>
                <a:cs typeface="Courier New" pitchFamily="49" charset="0"/>
              </a:rPr>
              <a:t>uebungstools.jar</a:t>
            </a:r>
            <a:r>
              <a:rPr lang="de-DE" altLang="de-DE" sz="2800" smtClean="0"/>
              <a:t> aus Unterordner </a:t>
            </a:r>
            <a:r>
              <a:rPr lang="de-DE" altLang="de-DE" sz="2800" smtClean="0">
                <a:latin typeface="Courier New" pitchFamily="49" charset="0"/>
                <a:cs typeface="Courier New" pitchFamily="49" charset="0"/>
              </a:rPr>
              <a:t>\lib </a:t>
            </a:r>
            <a:r>
              <a:rPr lang="de-DE" altLang="de-DE" sz="2800" smtClean="0"/>
              <a:t>dem Projekt als externes Archiv hinzu: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</p:txBody>
      </p:sp>
      <p:pic>
        <p:nvPicPr>
          <p:cNvPr id="13319" name="Grafik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28863" y="4184650"/>
            <a:ext cx="54197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226C42E0-8F10-49C7-AE54-CECEA4409ECF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7</a:t>
            </a:fld>
            <a:endParaRPr lang="de-DE" altLang="de-DE"/>
          </a:p>
        </p:txBody>
      </p:sp>
      <p:sp>
        <p:nvSpPr>
          <p:cNvPr id="153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Vor den Übungen (2)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130800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Jede Übung besteht darin, mittels geeigneter Schleifen eine bestimmte grafische Ausgabe zu erzeugen.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Sie sollten für jede Übung eine Methode anlegen, die die Übung löst, z. B.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public static void uebung1()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…</a:t>
            </a:r>
            <a:r>
              <a:rPr lang="de-DE" altLang="de-DE" sz="2800" smtClean="0"/>
              <a:t> Ihre Lösung hier ...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Tipp: Sie finden eine entsprechend vorbereitete Klasse im Ordner </a:t>
            </a:r>
            <a:r>
              <a:rPr lang="de-DE" altLang="de-DE" sz="2800" smtClean="0">
                <a:latin typeface="Courier New" pitchFamily="49" charset="0"/>
                <a:cs typeface="Courier New" pitchFamily="49" charset="0"/>
              </a:rPr>
              <a:t>\src</a:t>
            </a:r>
            <a:r>
              <a:rPr lang="de-DE" altLang="de-DE" sz="2800" smtClean="0"/>
              <a:t> und müssen nur noch die sieben Übungs-Methoden ausimplementieren!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174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5BB755FC-965D-4881-BA82-DD4845C55279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8</a:t>
            </a:fld>
            <a:endParaRPr lang="de-DE" altLang="de-DE"/>
          </a:p>
        </p:txBody>
      </p:sp>
      <p:sp>
        <p:nvSpPr>
          <p:cNvPr id="174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1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Testen Sie das Zeichenfenster, indem Sie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3 Punkte an verschiedenen Koordinaten setzen,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mit Hilfe von 4 Linien ein Rechteck zeichnen und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eine Ellipse zeichnen, die exakt in das Rechteck passt.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C4EA9952-2474-4153-9EF5-FDF723D9FCF5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9</a:t>
            </a:fld>
            <a:endParaRPr lang="de-DE" altLang="de-DE"/>
          </a:p>
        </p:txBody>
      </p:sp>
      <p:sp>
        <p:nvSpPr>
          <p:cNvPr id="194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2</a:t>
            </a:r>
          </a:p>
        </p:txBody>
      </p:sp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9850" y="1439863"/>
            <a:ext cx="4859338" cy="521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Larissa-Desig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807</Words>
  <Application>Microsoft Office PowerPoint</Application>
  <PresentationFormat>Benutzerdefiniert</PresentationFormat>
  <Paragraphs>198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Microsoft YaHei</vt:lpstr>
      <vt:lpstr>Arial</vt:lpstr>
      <vt:lpstr>Courier New</vt:lpstr>
      <vt:lpstr>Times New Roman</vt:lpstr>
      <vt:lpstr>Wingdings</vt:lpstr>
      <vt:lpstr>Larissa-Design</vt:lpstr>
      <vt:lpstr> </vt:lpstr>
      <vt:lpstr>Übungen zu Kapitel 1 bis 4</vt:lpstr>
      <vt:lpstr>Grafische Ausgabe (1)</vt:lpstr>
      <vt:lpstr>Grafische Ausgabe (2)</vt:lpstr>
      <vt:lpstr>Grafische Ausgabe (3)</vt:lpstr>
      <vt:lpstr>Vor den Übungen (1)</vt:lpstr>
      <vt:lpstr>Vor den Übungen (2)</vt:lpstr>
      <vt:lpstr>Übung 1</vt:lpstr>
      <vt:lpstr>Übung 2</vt:lpstr>
      <vt:lpstr>Übung 2 - Tipps</vt:lpstr>
      <vt:lpstr>Übung 3</vt:lpstr>
      <vt:lpstr>Übung 3 - Tipps</vt:lpstr>
      <vt:lpstr>Übung 4</vt:lpstr>
      <vt:lpstr>Übung 4 - Tipps</vt:lpstr>
      <vt:lpstr>Übung 5</vt:lpstr>
      <vt:lpstr>Übung 5 - Tipps</vt:lpstr>
      <vt:lpstr>Übung 6</vt:lpstr>
      <vt:lpstr>Übung 6 - Tipps</vt:lpstr>
      <vt:lpstr>Übung 7</vt:lpstr>
      <vt:lpstr>Übung 7 - Tipps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Bjoern Kimminich</dc:creator>
  <cp:lastModifiedBy>Bjoern Kimminich</cp:lastModifiedBy>
  <cp:revision>184</cp:revision>
  <cp:lastPrinted>2011-10-12T19:45:03Z</cp:lastPrinted>
  <dcterms:created xsi:type="dcterms:W3CDTF">2011-10-12T19:23:47Z</dcterms:created>
  <dcterms:modified xsi:type="dcterms:W3CDTF">2015-11-03T10:34:35Z</dcterms:modified>
</cp:coreProperties>
</file>