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62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defRPr>
            </a:lvl1pPr>
          </a:lstStyle>
          <a:p>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defRPr>
            </a:lvl1pPr>
          </a:lstStyle>
          <a:p>
            <a:fld id="{13F192C0-32C8-413B-A838-B256B09F41B2}" type="slidenum">
              <a:rPr lang="de-DE"/>
              <a:pPr/>
              <a:t>‹Nr.›</a:t>
            </a:fld>
            <a:endParaRPr lang="de-DE"/>
          </a:p>
        </p:txBody>
      </p:sp>
    </p:spTree>
    <p:extLst>
      <p:ext uri="{BB962C8B-B14F-4D97-AF65-F5344CB8AC3E}">
        <p14:creationId xmlns:p14="http://schemas.microsoft.com/office/powerpoint/2010/main" val="411545526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46B492-120A-4D50-A2AA-9F5BB5D11476}" type="slidenum">
              <a:rPr lang="de-DE"/>
              <a:pPr/>
              <a:t>1</a:t>
            </a:fld>
            <a:endParaRPr lang="de-DE"/>
          </a:p>
        </p:txBody>
      </p:sp>
      <p:sp>
        <p:nvSpPr>
          <p:cNvPr id="358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229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BDF0F2-A3DD-40C6-92C7-ADEC5D651942}" type="slidenum">
              <a:rPr lang="de-DE"/>
              <a:pPr/>
              <a:t>10</a:t>
            </a:fld>
            <a:endParaRPr lang="de-DE"/>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68761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209638-3C6E-4AFB-83A9-BA442E3697EC}" type="slidenum">
              <a:rPr lang="de-DE"/>
              <a:pPr/>
              <a:t>11</a:t>
            </a:fld>
            <a:endParaRPr lang="de-DE"/>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80936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A84290-934D-4F75-9027-BF321D729667}" type="slidenum">
              <a:rPr lang="de-DE"/>
              <a:pPr/>
              <a:t>12</a:t>
            </a:fld>
            <a:endParaRPr lang="de-DE"/>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130931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826AAD9-4B2F-4CA7-9339-1F744B308B28}" type="slidenum">
              <a:rPr lang="de-DE"/>
              <a:pPr/>
              <a:t>13</a:t>
            </a:fld>
            <a:endParaRPr lang="de-DE"/>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69537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6C53AB-4319-45D0-8C48-0EF60947CD26}" type="slidenum">
              <a:rPr lang="de-DE"/>
              <a:pPr/>
              <a:t>14</a:t>
            </a:fld>
            <a:endParaRPr lang="de-DE"/>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956828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BBB3DE-149E-4B8A-8B65-01AE9C782B11}" type="slidenum">
              <a:rPr lang="de-DE"/>
              <a:pPr/>
              <a:t>15</a:t>
            </a:fld>
            <a:endParaRPr lang="de-DE"/>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46313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703013-BA6E-4DBC-8379-FA2F3139BBE7}" type="slidenum">
              <a:rPr lang="de-DE"/>
              <a:pPr/>
              <a:t>16</a:t>
            </a:fld>
            <a:endParaRPr lang="de-DE"/>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34082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D053A-8E07-4225-9F35-763111A4293C}" type="slidenum">
              <a:rPr lang="de-DE"/>
              <a:pPr/>
              <a:t>17</a:t>
            </a:fld>
            <a:endParaRPr lang="de-DE"/>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141838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B26E03-1EFF-4A49-8FD6-1DC33A384CF8}" type="slidenum">
              <a:rPr lang="de-DE"/>
              <a:pPr/>
              <a:t>18</a:t>
            </a:fld>
            <a:endParaRPr lang="de-DE"/>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73521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55571C-C7D2-4205-9DBD-14EC5320BF06}" type="slidenum">
              <a:rPr lang="de-DE"/>
              <a:pPr/>
              <a:t>19</a:t>
            </a:fld>
            <a:endParaRPr lang="de-DE"/>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427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69801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35956E-5011-4117-A6CA-5598B58D1C56}" type="slidenum">
              <a:rPr lang="de-DE"/>
              <a:pPr/>
              <a:t>2</a:t>
            </a:fld>
            <a:endParaRPr lang="de-DE"/>
          </a:p>
        </p:txBody>
      </p:sp>
      <p:sp>
        <p:nvSpPr>
          <p:cNvPr id="368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1306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2BD1E-6DED-41BF-A327-D942A7CC9193}" type="slidenum">
              <a:rPr lang="de-DE"/>
              <a:pPr/>
              <a:t>20</a:t>
            </a:fld>
            <a:endParaRPr lang="de-DE"/>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529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80997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46A9F9-6C26-46E0-8C90-FE7322E4EAC2}" type="slidenum">
              <a:rPr lang="de-DE"/>
              <a:pPr/>
              <a:t>21</a:t>
            </a:fld>
            <a:endParaRPr lang="de-DE"/>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632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5000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DAE29A-EA96-46EC-B553-4E59C1E9027B}" type="slidenum">
              <a:rPr lang="de-DE"/>
              <a:pPr/>
              <a:t>22</a:t>
            </a:fld>
            <a:endParaRPr lang="de-DE"/>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734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923825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7C79CE-022C-44F6-88DB-4B21E8E7C823}" type="slidenum">
              <a:rPr lang="de-DE"/>
              <a:pPr/>
              <a:t>23</a:t>
            </a:fld>
            <a:endParaRPr lang="de-DE"/>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837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63689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54E4E00-9B33-44F8-8AC5-2873FD3E0698}" type="slidenum">
              <a:rPr lang="de-DE"/>
              <a:pPr/>
              <a:t>24</a:t>
            </a:fld>
            <a:endParaRPr lang="de-DE"/>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8367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877365-21FE-46D5-9FA4-AD17219E915C}" type="slidenum">
              <a:rPr lang="de-DE"/>
              <a:pPr/>
              <a:t>25</a:t>
            </a:fld>
            <a:endParaRPr lang="de-DE"/>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799136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4A06D-7786-4BB9-9E47-06C2C3BDB39B}" type="slidenum">
              <a:rPr lang="de-DE"/>
              <a:pPr/>
              <a:t>26</a:t>
            </a:fld>
            <a:endParaRPr lang="de-DE"/>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003448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E3DC3D-E5A3-4E16-8C5C-CAC27EFEA404}" type="slidenum">
              <a:rPr lang="de-DE"/>
              <a:pPr/>
              <a:t>27</a:t>
            </a:fld>
            <a:endParaRPr lang="de-DE"/>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859470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EFA3B7-E67E-4F11-BD92-6CFBA3543EA7}" type="slidenum">
              <a:rPr lang="de-DE"/>
              <a:pPr/>
              <a:t>28</a:t>
            </a:fld>
            <a:endParaRPr lang="de-DE"/>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079554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8B030C-B045-46CE-9A63-EC55260D8EF6}" type="slidenum">
              <a:rPr lang="de-DE"/>
              <a:pPr/>
              <a:t>29</a:t>
            </a:fld>
            <a:endParaRPr lang="de-DE"/>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02807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0E396D-60ED-4D1F-AF08-7597DE475A15}" type="slidenum">
              <a:rPr lang="de-DE"/>
              <a:pPr/>
              <a:t>3</a:t>
            </a:fld>
            <a:endParaRPr lang="de-DE"/>
          </a:p>
        </p:txBody>
      </p:sp>
      <p:sp>
        <p:nvSpPr>
          <p:cNvPr id="378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0803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EE5E2F-40F2-4398-BBFB-0552AB5A6FCE}" type="slidenum">
              <a:rPr lang="de-DE"/>
              <a:pPr/>
              <a:t>30</a:t>
            </a:fld>
            <a:endParaRPr lang="de-DE"/>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31892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40552A-DDC8-4095-A7AB-90A00B0E04B5}" type="slidenum">
              <a:rPr lang="de-DE"/>
              <a:pPr/>
              <a:t>31</a:t>
            </a:fld>
            <a:endParaRPr lang="de-DE"/>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17092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18D1E4-8578-4C05-82D0-499FB8ED35A1}" type="slidenum">
              <a:rPr lang="de-DE"/>
              <a:pPr/>
              <a:t>32</a:t>
            </a:fld>
            <a:endParaRPr lang="de-DE"/>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42673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A59C6A-5388-4654-B770-992AB33DB06F}" type="slidenum">
              <a:rPr lang="de-DE"/>
              <a:pPr/>
              <a:t>4</a:t>
            </a:fld>
            <a:endParaRPr lang="de-DE"/>
          </a:p>
        </p:txBody>
      </p:sp>
      <p:sp>
        <p:nvSpPr>
          <p:cNvPr id="389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53849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CFCF67-7AA5-4197-BF02-E9E302D3143B}" type="slidenum">
              <a:rPr lang="de-DE"/>
              <a:pPr/>
              <a:t>5</a:t>
            </a:fld>
            <a:endParaRPr lang="de-DE"/>
          </a:p>
        </p:txBody>
      </p:sp>
      <p:sp>
        <p:nvSpPr>
          <p:cNvPr id="399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572800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AD268A-B889-4835-BB3B-13F15225D752}" type="slidenum">
              <a:rPr lang="de-DE"/>
              <a:pPr/>
              <a:t>6</a:t>
            </a:fld>
            <a:endParaRPr lang="de-DE"/>
          </a:p>
        </p:txBody>
      </p:sp>
      <p:sp>
        <p:nvSpPr>
          <p:cNvPr id="409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658689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579DA5-4280-4C2E-ACA6-E2BB0C6C45B3}" type="slidenum">
              <a:rPr lang="de-DE"/>
              <a:pPr/>
              <a:t>7</a:t>
            </a:fld>
            <a:endParaRPr lang="de-DE"/>
          </a:p>
        </p:txBody>
      </p:sp>
      <p:sp>
        <p:nvSpPr>
          <p:cNvPr id="419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17236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FD9DD2-5DE9-46E7-BAE1-BFA9224DC24B}" type="slidenum">
              <a:rPr lang="de-DE"/>
              <a:pPr/>
              <a:t>8</a:t>
            </a:fld>
            <a:endParaRPr lang="de-DE"/>
          </a:p>
        </p:txBody>
      </p:sp>
      <p:sp>
        <p:nvSpPr>
          <p:cNvPr id="430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346084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90EA78-EC99-41D2-95EE-0A39749CD6C7}" type="slidenum">
              <a:rPr lang="de-DE"/>
              <a:pPr/>
              <a:t>9</a:t>
            </a:fld>
            <a:endParaRPr lang="de-DE"/>
          </a:p>
        </p:txBody>
      </p:sp>
      <p:sp>
        <p:nvSpPr>
          <p:cNvPr id="440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de-DE"/>
          </a:p>
        </p:txBody>
      </p:sp>
    </p:spTree>
    <p:extLst>
      <p:ext uri="{BB962C8B-B14F-4D97-AF65-F5344CB8AC3E}">
        <p14:creationId xmlns:p14="http://schemas.microsoft.com/office/powerpoint/2010/main" val="284504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5B7F53DB-DAD5-4218-A49F-BEB5D84D69AD}" type="slidenum">
              <a:rPr lang="de-DE"/>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277AC0B-2578-430A-8E19-CE3D4FE1812E}"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387BA5B9-8203-4DB1-9FFD-E69B9B3725CA}"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Datumsplatzhalter 2"/>
          <p:cNvSpPr>
            <a:spLocks noGrp="1"/>
          </p:cNvSpPr>
          <p:nvPr>
            <p:ph type="dt" idx="10"/>
          </p:nvPr>
        </p:nvSpPr>
        <p:spPr>
          <a:xfrm>
            <a:off x="503238" y="6886575"/>
            <a:ext cx="2346325" cy="519113"/>
          </a:xfrm>
        </p:spPr>
        <p:txBody>
          <a:bodyPr/>
          <a:lstStyle>
            <a:lvl1pPr>
              <a:defRPr/>
            </a:lvl1pPr>
          </a:lstStyle>
          <a:p>
            <a:endParaRPr lang="de-DE"/>
          </a:p>
        </p:txBody>
      </p:sp>
      <p:sp>
        <p:nvSpPr>
          <p:cNvPr id="4" name="Fußzeilenplatzhalter 3"/>
          <p:cNvSpPr>
            <a:spLocks noGrp="1"/>
          </p:cNvSpPr>
          <p:nvPr>
            <p:ph type="ftr" idx="11"/>
          </p:nvPr>
        </p:nvSpPr>
        <p:spPr>
          <a:xfrm>
            <a:off x="3448050" y="6886575"/>
            <a:ext cx="3194050" cy="519113"/>
          </a:xfrm>
        </p:spPr>
        <p:txBody>
          <a:bodyPr/>
          <a:lstStyle>
            <a:lvl1pPr>
              <a:defRPr/>
            </a:lvl1pPr>
          </a:lstStyle>
          <a:p>
            <a:endParaRPr lang="de-DE"/>
          </a:p>
        </p:txBody>
      </p:sp>
      <p:sp>
        <p:nvSpPr>
          <p:cNvPr id="5" name="Foliennummernplatzhalter 4"/>
          <p:cNvSpPr>
            <a:spLocks noGrp="1"/>
          </p:cNvSpPr>
          <p:nvPr>
            <p:ph type="sldNum" idx="12"/>
          </p:nvPr>
        </p:nvSpPr>
        <p:spPr>
          <a:xfrm>
            <a:off x="7227888" y="6886575"/>
            <a:ext cx="2346325" cy="519113"/>
          </a:xfrm>
        </p:spPr>
        <p:txBody>
          <a:bodyPr/>
          <a:lstStyle>
            <a:lvl1pPr>
              <a:defRPr/>
            </a:lvl1pPr>
          </a:lstStyle>
          <a:p>
            <a:fld id="{9AB8F1EB-6948-4EA3-BCCB-1B0371DEE816}"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20FF3C6B-4FA8-4C3E-A861-BC7AEED3D43F}"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idx="10"/>
          </p:nvPr>
        </p:nvSpPr>
        <p:spPr/>
        <p:txBody>
          <a:bodyPr/>
          <a:lstStyle>
            <a:lvl1pPr>
              <a:defRPr/>
            </a:lvl1pPr>
          </a:lstStyle>
          <a:p>
            <a:endParaRPr lang="de-DE"/>
          </a:p>
        </p:txBody>
      </p:sp>
      <p:sp>
        <p:nvSpPr>
          <p:cNvPr id="5" name="Fußzeilenplatzhalter 4"/>
          <p:cNvSpPr>
            <a:spLocks noGrp="1"/>
          </p:cNvSpPr>
          <p:nvPr>
            <p:ph type="ftr" idx="11"/>
          </p:nvPr>
        </p:nvSpPr>
        <p:spPr/>
        <p:txBody>
          <a:bodyPr/>
          <a:lstStyle>
            <a:lvl1pPr>
              <a:defRPr/>
            </a:lvl1pPr>
          </a:lstStyle>
          <a:p>
            <a:endParaRPr lang="de-DE"/>
          </a:p>
        </p:txBody>
      </p:sp>
      <p:sp>
        <p:nvSpPr>
          <p:cNvPr id="6" name="Foliennummernplatzhalter 5"/>
          <p:cNvSpPr>
            <a:spLocks noGrp="1"/>
          </p:cNvSpPr>
          <p:nvPr>
            <p:ph type="sldNum" idx="12"/>
          </p:nvPr>
        </p:nvSpPr>
        <p:spPr/>
        <p:txBody>
          <a:bodyPr/>
          <a:lstStyle>
            <a:lvl1pPr>
              <a:defRPr/>
            </a:lvl1pPr>
          </a:lstStyle>
          <a:p>
            <a:fld id="{DFE5888A-5532-4CEF-A88D-7E060ECCC3EE}"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92087621-7403-4134-A08C-D99109064213}"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idx="10"/>
          </p:nvPr>
        </p:nvSpPr>
        <p:spPr/>
        <p:txBody>
          <a:bodyPr/>
          <a:lstStyle>
            <a:lvl1pPr>
              <a:defRPr/>
            </a:lvl1pPr>
          </a:lstStyle>
          <a:p>
            <a:endParaRPr lang="de-DE"/>
          </a:p>
        </p:txBody>
      </p:sp>
      <p:sp>
        <p:nvSpPr>
          <p:cNvPr id="8" name="Fußzeilenplatzhalter 7"/>
          <p:cNvSpPr>
            <a:spLocks noGrp="1"/>
          </p:cNvSpPr>
          <p:nvPr>
            <p:ph type="ftr" idx="11"/>
          </p:nvPr>
        </p:nvSpPr>
        <p:spPr/>
        <p:txBody>
          <a:bodyPr/>
          <a:lstStyle>
            <a:lvl1pPr>
              <a:defRPr/>
            </a:lvl1pPr>
          </a:lstStyle>
          <a:p>
            <a:endParaRPr lang="de-DE"/>
          </a:p>
        </p:txBody>
      </p:sp>
      <p:sp>
        <p:nvSpPr>
          <p:cNvPr id="9" name="Foliennummernplatzhalter 8"/>
          <p:cNvSpPr>
            <a:spLocks noGrp="1"/>
          </p:cNvSpPr>
          <p:nvPr>
            <p:ph type="sldNum" idx="12"/>
          </p:nvPr>
        </p:nvSpPr>
        <p:spPr/>
        <p:txBody>
          <a:bodyPr/>
          <a:lstStyle>
            <a:lvl1pPr>
              <a:defRPr/>
            </a:lvl1pPr>
          </a:lstStyle>
          <a:p>
            <a:fld id="{EF1192BA-B3FE-4B4C-B59D-D7A418518F7D}"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idx="10"/>
          </p:nvPr>
        </p:nvSpPr>
        <p:spPr/>
        <p:txBody>
          <a:bodyPr/>
          <a:lstStyle>
            <a:lvl1pPr>
              <a:defRPr/>
            </a:lvl1pPr>
          </a:lstStyle>
          <a:p>
            <a:endParaRPr lang="de-DE"/>
          </a:p>
        </p:txBody>
      </p:sp>
      <p:sp>
        <p:nvSpPr>
          <p:cNvPr id="4" name="Fußzeilenplatzhalter 3"/>
          <p:cNvSpPr>
            <a:spLocks noGrp="1"/>
          </p:cNvSpPr>
          <p:nvPr>
            <p:ph type="ftr" idx="11"/>
          </p:nvPr>
        </p:nvSpPr>
        <p:spPr/>
        <p:txBody>
          <a:bodyPr/>
          <a:lstStyle>
            <a:lvl1pPr>
              <a:defRPr/>
            </a:lvl1pPr>
          </a:lstStyle>
          <a:p>
            <a:endParaRPr lang="de-DE"/>
          </a:p>
        </p:txBody>
      </p:sp>
      <p:sp>
        <p:nvSpPr>
          <p:cNvPr id="5" name="Foliennummernplatzhalter 4"/>
          <p:cNvSpPr>
            <a:spLocks noGrp="1"/>
          </p:cNvSpPr>
          <p:nvPr>
            <p:ph type="sldNum" idx="12"/>
          </p:nvPr>
        </p:nvSpPr>
        <p:spPr/>
        <p:txBody>
          <a:bodyPr/>
          <a:lstStyle>
            <a:lvl1pPr>
              <a:defRPr/>
            </a:lvl1pPr>
          </a:lstStyle>
          <a:p>
            <a:fld id="{B42339C7-B687-4E76-934F-AF7B2A4E65B3}"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idx="10"/>
          </p:nvPr>
        </p:nvSpPr>
        <p:spPr/>
        <p:txBody>
          <a:bodyPr/>
          <a:lstStyle>
            <a:lvl1pPr>
              <a:defRPr/>
            </a:lvl1pPr>
          </a:lstStyle>
          <a:p>
            <a:endParaRPr lang="de-DE"/>
          </a:p>
        </p:txBody>
      </p:sp>
      <p:sp>
        <p:nvSpPr>
          <p:cNvPr id="3" name="Fußzeilenplatzhalter 2"/>
          <p:cNvSpPr>
            <a:spLocks noGrp="1"/>
          </p:cNvSpPr>
          <p:nvPr>
            <p:ph type="ftr" idx="11"/>
          </p:nvPr>
        </p:nvSpPr>
        <p:spPr/>
        <p:txBody>
          <a:bodyPr/>
          <a:lstStyle>
            <a:lvl1pPr>
              <a:defRPr/>
            </a:lvl1pPr>
          </a:lstStyle>
          <a:p>
            <a:endParaRPr lang="de-DE"/>
          </a:p>
        </p:txBody>
      </p:sp>
      <p:sp>
        <p:nvSpPr>
          <p:cNvPr id="4" name="Foliennummernplatzhalter 3"/>
          <p:cNvSpPr>
            <a:spLocks noGrp="1"/>
          </p:cNvSpPr>
          <p:nvPr>
            <p:ph type="sldNum" idx="12"/>
          </p:nvPr>
        </p:nvSpPr>
        <p:spPr/>
        <p:txBody>
          <a:bodyPr/>
          <a:lstStyle>
            <a:lvl1pPr>
              <a:defRPr/>
            </a:lvl1pPr>
          </a:lstStyle>
          <a:p>
            <a:fld id="{878EE928-7815-4619-947E-92423BD430D0}"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60A37602-F3A6-4389-8FEE-6CEA733020B7}"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idx="10"/>
          </p:nvPr>
        </p:nvSpPr>
        <p:spPr/>
        <p:txBody>
          <a:bodyPr/>
          <a:lstStyle>
            <a:lvl1pPr>
              <a:defRPr/>
            </a:lvl1pPr>
          </a:lstStyle>
          <a:p>
            <a:endParaRPr lang="de-DE"/>
          </a:p>
        </p:txBody>
      </p:sp>
      <p:sp>
        <p:nvSpPr>
          <p:cNvPr id="6" name="Fußzeilenplatzhalter 5"/>
          <p:cNvSpPr>
            <a:spLocks noGrp="1"/>
          </p:cNvSpPr>
          <p:nvPr>
            <p:ph type="ftr" idx="11"/>
          </p:nvPr>
        </p:nvSpPr>
        <p:spPr/>
        <p:txBody>
          <a:bodyPr/>
          <a:lstStyle>
            <a:lvl1pPr>
              <a:defRPr/>
            </a:lvl1pPr>
          </a:lstStyle>
          <a:p>
            <a:endParaRPr lang="de-DE"/>
          </a:p>
        </p:txBody>
      </p:sp>
      <p:sp>
        <p:nvSpPr>
          <p:cNvPr id="7" name="Foliennummernplatzhalter 6"/>
          <p:cNvSpPr>
            <a:spLocks noGrp="1"/>
          </p:cNvSpPr>
          <p:nvPr>
            <p:ph type="sldNum" idx="12"/>
          </p:nvPr>
        </p:nvSpPr>
        <p:spPr/>
        <p:txBody>
          <a:bodyPr/>
          <a:lstStyle>
            <a:lvl1pPr>
              <a:defRPr/>
            </a:lvl1pPr>
          </a:lstStyle>
          <a:p>
            <a:fld id="{4427F093-2B8D-4D4A-8DC4-1BEF84AACDA6}"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6" name="Rectangle 2"/>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1027"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defRPr>
            </a:lvl1pPr>
          </a:lstStyle>
          <a:p>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defRPr>
            </a:lvl1pPr>
          </a:lstStyle>
          <a:p>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defRPr>
            </a:lvl1pPr>
          </a:lstStyle>
          <a:p>
            <a:fld id="{5D6A7B1E-2B93-4D47-89EA-C34BAB1E3422}"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4" name="Rectangle 2"/>
          <p:cNvSpPr>
            <a:spLocks noGrp="1" noChangeArrowheads="1"/>
          </p:cNvSpPr>
          <p:nvPr>
            <p:ph type="title"/>
          </p:nvPr>
        </p:nvSpPr>
        <p:spPr>
          <a:xfrm>
            <a:off x="503238" y="301625"/>
            <a:ext cx="9070975" cy="1262063"/>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 </a:t>
            </a:r>
          </a:p>
        </p:txBody>
      </p:sp>
      <p:sp>
        <p:nvSpPr>
          <p:cNvPr id="3075" name="Rectangle 3"/>
          <p:cNvSpPr>
            <a:spLocks noGrp="1" noChangeArrowheads="1"/>
          </p:cNvSpPr>
          <p:nvPr>
            <p:ph type="subTitle" idx="4294967295"/>
          </p:nvPr>
        </p:nvSpPr>
        <p:spPr bwMode="auto">
          <a:xfrm>
            <a:off x="503238" y="1768475"/>
            <a:ext cx="9070975" cy="4989513"/>
          </a:xfrm>
          <a:prstGeom prst="rect">
            <a:avLst/>
          </a:prstGeom>
          <a:noFill/>
          <a:ln/>
        </p:spPr>
        <p:txBody>
          <a:bodyPr lIns="0" tIns="28224" rIns="0" bIns="0" anchor="ctr"/>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W120</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a:t>Einführung in die Software-Entwicklung</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Kapitel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6F18BE1-45F8-4221-815A-142C7C791576}" type="slidenum">
              <a:rPr lang="de-DE"/>
              <a:pPr/>
              <a:t>10</a:t>
            </a:fld>
            <a:endParaRPr lang="de-DE"/>
          </a:p>
        </p:txBody>
      </p:sp>
      <p:sp>
        <p:nvSpPr>
          <p:cNvPr id="1228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229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mit Arrays</a:t>
            </a:r>
          </a:p>
        </p:txBody>
      </p:sp>
      <p:sp>
        <p:nvSpPr>
          <p:cNvPr id="1229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Arrays sind Listen gleichartiger Werte (d. h. von Werten gleichen Typs).</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Das Konzept:</a:t>
            </a:r>
            <a:br>
              <a:rPr lang="de-DE" sz="2800"/>
            </a:br>
            <a:r>
              <a:rPr lang="de-DE" sz="2800"/>
              <a:t/>
            </a:r>
            <a:br>
              <a:rPr lang="de-DE" sz="2800"/>
            </a:br>
            <a:r>
              <a:rPr lang="de-DE" sz="2800"/>
              <a:t>Sie können eine Liste von Werten desselben Typs </a:t>
            </a:r>
            <a:br>
              <a:rPr lang="de-DE" sz="2800"/>
            </a:br>
            <a:r>
              <a:rPr lang="de-DE" sz="2800"/>
              <a:t>(z. B. </a:t>
            </a:r>
            <a:r>
              <a:rPr lang="de-DE" sz="2800">
                <a:latin typeface="Courier New" pitchFamily="49" charset="0"/>
              </a:rPr>
              <a:t>int</a:t>
            </a:r>
            <a:r>
              <a:rPr lang="de-DE" sz="2800"/>
              <a:t>) unter einer einzigen Variablen verwalten.</a:t>
            </a:r>
            <a:br>
              <a:rPr lang="de-DE" sz="2800"/>
            </a:br>
            <a:r>
              <a:rPr lang="de-DE" sz="2800"/>
              <a:t/>
            </a:r>
            <a:br>
              <a:rPr lang="de-DE" sz="2800"/>
            </a:br>
            <a:r>
              <a:rPr lang="en-GB" sz="2800"/>
              <a:t>Auf die einzelnen Werte (also z. B. vom Typ </a:t>
            </a:r>
            <a:r>
              <a:rPr lang="en-GB" sz="2800">
                <a:latin typeface="Courier New" pitchFamily="49" charset="0"/>
              </a:rPr>
              <a:t>int</a:t>
            </a:r>
            <a:r>
              <a:rPr lang="en-GB" sz="2800"/>
              <a:t>) </a:t>
            </a:r>
            <a:br>
              <a:rPr lang="en-GB" sz="2800"/>
            </a:br>
            <a:r>
              <a:rPr lang="en-GB" sz="2800"/>
              <a:t>können Sie mit einem Index zugreifen.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71291BD-6D43-4E58-908A-F95069BD3323}" type="slidenum">
              <a:rPr lang="de-DE"/>
              <a:pPr/>
              <a:t>11</a:t>
            </a:fld>
            <a:endParaRPr lang="de-DE"/>
          </a:p>
        </p:txBody>
      </p:sp>
      <p:sp>
        <p:nvSpPr>
          <p:cNvPr id="1331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331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a:t>
            </a:r>
          </a:p>
        </p:txBody>
      </p:sp>
      <p:sp>
        <p:nvSpPr>
          <p:cNvPr id="1331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Zur Verwaltung dieser Listen - also Arrays - gibt 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Befehle wie zum 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"Definiere eine Variable für eine Liste mit </a:t>
            </a:r>
            <a:r>
              <a:rPr lang="de-DE" sz="2800">
                <a:latin typeface="Courier New" pitchFamily="49" charset="0"/>
              </a:rPr>
              <a:t>int</a:t>
            </a:r>
            <a:r>
              <a:rPr lang="de-DE" sz="2800"/>
              <a:t>-Werten."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"Erzeuge eine neue Liste mit Platz für 100 </a:t>
            </a:r>
            <a:r>
              <a:rPr lang="de-DE" sz="2800">
                <a:latin typeface="Courier New" pitchFamily="49" charset="0"/>
              </a:rPr>
              <a:t>int</a:t>
            </a:r>
            <a:r>
              <a:rPr lang="de-DE" sz="2800"/>
              <a:t>-Werte."</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"Lies den 5. </a:t>
            </a:r>
            <a:r>
              <a:rPr lang="de-DE" sz="2800">
                <a:latin typeface="Courier New" pitchFamily="49" charset="0"/>
              </a:rPr>
              <a:t>int</a:t>
            </a:r>
            <a:r>
              <a:rPr lang="de-DE" sz="2800"/>
              <a:t>-Wert von der Liste."</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"Setze an die 7. Position einen bestimmten </a:t>
            </a:r>
            <a:r>
              <a:rPr lang="de-DE" sz="2800">
                <a:latin typeface="Courier New" pitchFamily="49" charset="0"/>
              </a:rPr>
              <a:t>int</a:t>
            </a:r>
            <a:r>
              <a:rPr lang="de-DE" sz="2800"/>
              <a:t>-Wert."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6C45A75-6FC3-4BB3-8CF7-91CA2C5958EC}" type="slidenum">
              <a:rPr lang="de-DE"/>
              <a:pPr/>
              <a:t>12</a:t>
            </a:fld>
            <a:endParaRPr lang="de-DE"/>
          </a:p>
        </p:txBody>
      </p:sp>
      <p:sp>
        <p:nvSpPr>
          <p:cNvPr id="1433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433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(2)</a:t>
            </a:r>
          </a:p>
        </p:txBody>
      </p:sp>
      <p:sp>
        <p:nvSpPr>
          <p:cNvPr id="14339" name="Rectangle 3"/>
          <p:cNvSpPr>
            <a:spLocks noGrp="1" noChangeArrowheads="1"/>
          </p:cNvSpPr>
          <p:nvPr>
            <p:ph type="subTitle" idx="4294967295"/>
          </p:nvPr>
        </p:nvSpPr>
        <p:spPr bwMode="auto">
          <a:xfrm>
            <a:off x="504825" y="1619250"/>
            <a:ext cx="9070975" cy="54165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"Definiere eine Variable für eine Liste mit </a:t>
            </a:r>
            <a:r>
              <a:rPr lang="de-DE" sz="2600">
                <a:latin typeface="Courier New" pitchFamily="49" charset="0"/>
              </a:rPr>
              <a:t>int</a:t>
            </a:r>
            <a:r>
              <a:rPr lang="de-DE" sz="2600"/>
              <a:t>-Werten."</a:t>
            </a:r>
            <a:br>
              <a:rPr lang="de-DE" sz="2600"/>
            </a:b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Definition einer Variablen zur Aufnahme eines</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a:t>
            </a:r>
            <a:r>
              <a:rPr lang="de-DE" sz="2600"/>
              <a:t>-Arrays geschieht durch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Angabe des Datentyps, der von dem Array verwaltet wird,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zwei eckige Klammern, an denen überhaupt der Array-Charakter der Variable zu erkennen ist,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Namen für die Variable.</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u="sng">
                <a:latin typeface="Courier New" pitchFamily="49" charset="0"/>
              </a:rPr>
              <a:t>int[] meineZahlenListe</a:t>
            </a:r>
            <a:r>
              <a:rPr lang="de-DE" sz="2600">
                <a:latin typeface="Courier New" pitchFamily="49" charset="0"/>
              </a:rPr>
              <a:t>;</a:t>
            </a:r>
            <a:r>
              <a:rPr lang="de-DE" sz="2800"/>
              <a:t> </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0E96C55-2DD0-4B6C-9B27-056E4E6339E8}" type="slidenum">
              <a:rPr lang="de-DE"/>
              <a:pPr/>
              <a:t>13</a:t>
            </a:fld>
            <a:endParaRPr lang="de-DE"/>
          </a:p>
        </p:txBody>
      </p:sp>
      <p:sp>
        <p:nvSpPr>
          <p:cNvPr id="1536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536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(3)</a:t>
            </a:r>
          </a:p>
        </p:txBody>
      </p:sp>
      <p:sp>
        <p:nvSpPr>
          <p:cNvPr id="15363" name="Rectangle 3"/>
          <p:cNvSpPr>
            <a:spLocks noGrp="1" noChangeArrowheads="1"/>
          </p:cNvSpPr>
          <p:nvPr>
            <p:ph type="subTitle" idx="4294967295"/>
          </p:nvPr>
        </p:nvSpPr>
        <p:spPr bwMode="auto">
          <a:xfrm>
            <a:off x="504825" y="1619250"/>
            <a:ext cx="9070975" cy="54213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 eine neue Liste mit Platz für 100 </a:t>
            </a:r>
            <a:r>
              <a:rPr lang="de-DE" sz="2600">
                <a:latin typeface="Courier New" pitchFamily="49" charset="0"/>
              </a:rPr>
              <a:t>int</a:t>
            </a:r>
            <a:r>
              <a:rPr lang="de-DE" sz="2600"/>
              <a:t>-Werte."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eigentliche Erzeugung des Arrays erfolgt durch</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das Schlüsselwort </a:t>
            </a:r>
            <a:r>
              <a:rPr lang="de-DE" sz="2600">
                <a:latin typeface="Courier New" pitchFamily="49" charset="0"/>
              </a:rPr>
              <a:t>new</a:t>
            </a:r>
            <a:r>
              <a:rPr lang="de-DE" sz="2600"/>
              <a: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 Datentyp, der von dem Array verwaltet wird, sowie</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für das Array vorgesehene Größe, angegeben in zwei eckigen Klammern.</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  </a:t>
            </a:r>
            <a:r>
              <a:rPr lang="de-DE" sz="2600">
                <a:latin typeface="Courier New" pitchFamily="49" charset="0"/>
              </a:rPr>
              <a:t>meineZahlenListe = </a:t>
            </a:r>
            <a:r>
              <a:rPr lang="de-DE" sz="2600" u="sng">
                <a:latin typeface="Courier New" pitchFamily="49" charset="0"/>
              </a:rPr>
              <a:t>new int[100]</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1B339B-4923-4F79-B9B3-2F0EA406B5EB}" type="slidenum">
              <a:rPr lang="de-DE"/>
              <a:pPr/>
              <a:t>14</a:t>
            </a:fld>
            <a:endParaRPr lang="de-DE"/>
          </a:p>
        </p:txBody>
      </p:sp>
      <p:sp>
        <p:nvSpPr>
          <p:cNvPr id="1638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638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(4)</a:t>
            </a:r>
          </a:p>
        </p:txBody>
      </p:sp>
      <p:sp>
        <p:nvSpPr>
          <p:cNvPr id="16387" name="Rectangle 3"/>
          <p:cNvSpPr>
            <a:spLocks noGrp="1" noChangeArrowheads="1"/>
          </p:cNvSpPr>
          <p:nvPr>
            <p:ph type="subTitle" idx="4294967295"/>
          </p:nvPr>
        </p:nvSpPr>
        <p:spPr bwMode="auto">
          <a:xfrm>
            <a:off x="504825" y="1619250"/>
            <a:ext cx="9070975" cy="5235575"/>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"Lies den 5. </a:t>
            </a:r>
            <a:r>
              <a:rPr lang="de-DE" sz="2400">
                <a:latin typeface="Courier New" pitchFamily="49" charset="0"/>
              </a:rPr>
              <a:t>int</a:t>
            </a:r>
            <a:r>
              <a:rPr lang="de-DE" sz="2400"/>
              <a:t>-Wert von der Liste."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Lesezugriffe erfolgen durch</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Variablennamens (also wie bei "normalen" Variablen) und</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die Nennung des Index für das Element in der Liste, auf das man zugreifen möchte, angegeben in zwei eckigen Klammern.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Beispiele:	</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latin typeface="Courier New" pitchFamily="49" charset="0"/>
              </a:rPr>
              <a:t>			int eineZahl = </a:t>
            </a:r>
            <a:r>
              <a:rPr lang="de-DE" sz="2400" u="sng">
                <a:latin typeface="Courier New" pitchFamily="49" charset="0"/>
              </a:rPr>
              <a:t>meineZahlenListe[4]</a:t>
            </a:r>
            <a:r>
              <a:rPr lang="de-DE" sz="2400">
                <a:latin typeface="Courier New" pitchFamily="49" charset="0"/>
              </a:rPr>
              <a:t>;</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	oder	</a:t>
            </a:r>
            <a:r>
              <a:rPr lang="de-DE" sz="2400">
                <a:latin typeface="Courier New" pitchFamily="49" charset="0"/>
              </a:rPr>
              <a:t>System.out.println(</a:t>
            </a:r>
            <a:r>
              <a:rPr lang="de-DE" sz="2400" u="sng">
                <a:latin typeface="Courier New" pitchFamily="49" charset="0"/>
              </a:rPr>
              <a:t>meineZahlenListe[4]</a:t>
            </a:r>
            <a:r>
              <a:rPr lang="de-DE" sz="24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C81A2D4-65E9-4652-866B-47064431865C}" type="slidenum">
              <a:rPr lang="de-DE"/>
              <a:pPr/>
              <a:t>15</a:t>
            </a:fld>
            <a:endParaRPr lang="de-DE"/>
          </a:p>
        </p:txBody>
      </p:sp>
      <p:sp>
        <p:nvSpPr>
          <p:cNvPr id="1740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741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(5)</a:t>
            </a:r>
          </a:p>
        </p:txBody>
      </p:sp>
      <p:sp>
        <p:nvSpPr>
          <p:cNvPr id="17411" name="Rectangle 3"/>
          <p:cNvSpPr>
            <a:spLocks noGrp="1" noChangeArrowheads="1"/>
          </p:cNvSpPr>
          <p:nvPr>
            <p:ph type="subTitle" idx="4294967295"/>
          </p:nvPr>
        </p:nvSpPr>
        <p:spPr bwMode="auto">
          <a:xfrm>
            <a:off x="504825" y="1619250"/>
            <a:ext cx="9070975" cy="6069013"/>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Betrachten wir die Aussage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"Setze an die 7. Position einen bestimmten </a:t>
            </a:r>
            <a:r>
              <a:rPr lang="de-DE" sz="2400">
                <a:latin typeface="Courier New" pitchFamily="49" charset="0"/>
              </a:rPr>
              <a:t>int</a:t>
            </a:r>
            <a:r>
              <a:rPr lang="de-DE" sz="2400"/>
              <a:t>-Wert."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Schreibzugriffe erfolgen analog den Lesenzugriffen: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Nennung des Variablennamens (also wie bei "normalen" Variablen)</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Index für das Element in der Liste, auf das man zugreifen möchte, angegeben in zwei eckigen Klammern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Gewohnte Zuweisung (durch das einfache Gleichheitszeichen)</a:t>
            </a:r>
            <a:br>
              <a:rPr lang="de-DE" sz="2400"/>
            </a:br>
            <a:endParaRPr lang="de-DE" sz="24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Beispiel:</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u="sng">
                <a:latin typeface="Courier New" pitchFamily="49" charset="0"/>
              </a:rPr>
              <a:t>meineZahlenListe[6] =</a:t>
            </a:r>
            <a:r>
              <a:rPr lang="de-DE" sz="2400">
                <a:latin typeface="Courier New" pitchFamily="49" charset="0"/>
              </a:rPr>
              <a:t> 123456;</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03FA3F7-4B58-4DC2-AF24-B05A1C560BDE}" type="slidenum">
              <a:rPr lang="de-DE"/>
              <a:pPr/>
              <a:t>16</a:t>
            </a:fld>
            <a:endParaRPr lang="de-DE"/>
          </a:p>
        </p:txBody>
      </p:sp>
      <p:sp>
        <p:nvSpPr>
          <p:cNvPr id="1843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843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(6)</a:t>
            </a:r>
          </a:p>
        </p:txBody>
      </p:sp>
      <p:sp>
        <p:nvSpPr>
          <p:cNvPr id="18435" name="Rectangle 3"/>
          <p:cNvSpPr>
            <a:spLocks noGrp="1" noChangeArrowheads="1"/>
          </p:cNvSpPr>
          <p:nvPr>
            <p:ph type="subTitle" idx="4294967295"/>
          </p:nvPr>
        </p:nvSpPr>
        <p:spPr bwMode="auto">
          <a:xfrm>
            <a:off x="504825" y="1619250"/>
            <a:ext cx="9070975" cy="557688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Array-Datentyp selbst gehört keine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Größendefinition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nochEinArray;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Erst bei der Erzeugung eines konkreten Arrays muss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Größe angegeben werden – Beispiele: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einArray = new int[10];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nochEinArray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BC24320-1682-4767-9F52-D84FD4105166}" type="slidenum">
              <a:rPr lang="de-DE"/>
              <a:pPr/>
              <a:t>17</a:t>
            </a:fld>
            <a:endParaRPr lang="de-DE"/>
          </a:p>
        </p:txBody>
      </p:sp>
      <p:sp>
        <p:nvSpPr>
          <p:cNvPr id="1945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945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(7)</a:t>
            </a:r>
          </a:p>
        </p:txBody>
      </p:sp>
      <p:sp>
        <p:nvSpPr>
          <p:cNvPr id="19459" name="Rectangle 3"/>
          <p:cNvSpPr>
            <a:spLocks noGrp="1" noChangeArrowheads="1"/>
          </p:cNvSpPr>
          <p:nvPr>
            <p:ph type="subTitle" idx="4294967295"/>
          </p:nvPr>
        </p:nvSpPr>
        <p:spPr bwMode="auto">
          <a:xfrm>
            <a:off x="504825" y="1619250"/>
            <a:ext cx="9070975" cy="5719763"/>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versucht, einen Index zu benutzen, der über die Größe des Arrays hinausgeht, führt dies zu einem Fehler.</a:t>
            </a:r>
            <a:br>
              <a:rPr lang="de-DE" sz="2600"/>
            </a:br>
            <a:r>
              <a:rPr lang="de-DE" sz="2600"/>
              <a:t/>
            </a:r>
            <a:br>
              <a:rPr lang="de-DE" sz="2600"/>
            </a:br>
            <a:r>
              <a:rPr lang="de-DE" sz="2600"/>
              <a:t>So ist z. B. für ein Array mit Platz für 100 Zahlen nur ein Index von </a:t>
            </a:r>
            <a:r>
              <a:rPr lang="de-DE" sz="2600">
                <a:latin typeface="Courier New" pitchFamily="49" charset="0"/>
              </a:rPr>
              <a:t>0</a:t>
            </a:r>
            <a:r>
              <a:rPr lang="de-DE" sz="2600"/>
              <a:t> bis </a:t>
            </a:r>
            <a:r>
              <a:rPr lang="de-DE" sz="2600">
                <a:latin typeface="Courier New" pitchFamily="49" charset="0"/>
              </a:rPr>
              <a:t>99</a:t>
            </a:r>
            <a:r>
              <a:rPr lang="de-DE" sz="2600"/>
              <a:t> gültig.</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 Größe eines Arrays kann über </a:t>
            </a:r>
            <a:r>
              <a:rPr lang="de-DE" sz="2600">
                <a:latin typeface="Courier New" pitchFamily="49" charset="0"/>
              </a:rPr>
              <a:t>.length</a:t>
            </a:r>
            <a:r>
              <a:rPr lang="de-DE" sz="2600"/>
              <a:t> abgefragt werden – Beispiel:</a:t>
            </a:r>
            <a:br>
              <a:rPr lang="de-DE" sz="2600"/>
            </a:br>
            <a:r>
              <a:rPr lang="de-DE" sz="2600"/>
              <a:t/>
            </a:r>
            <a:br>
              <a:rPr lang="de-DE" sz="2600"/>
            </a:br>
            <a:r>
              <a:rPr lang="de-DE" sz="2600">
                <a:latin typeface="Courier New" pitchFamily="49" charset="0"/>
              </a:rPr>
              <a:t>int[] meinArray = ....;</a:t>
            </a:r>
            <a:br>
              <a:rPr lang="de-DE" sz="2600">
                <a:latin typeface="Courier New" pitchFamily="49" charset="0"/>
              </a:rPr>
            </a:br>
            <a:r>
              <a:rPr lang="de-DE" sz="2600">
                <a:latin typeface="Courier New" pitchFamily="49" charset="0"/>
              </a:rPr>
              <a:t>...</a:t>
            </a:r>
            <a:br>
              <a:rPr lang="de-DE" sz="2600">
                <a:latin typeface="Courier New" pitchFamily="49" charset="0"/>
              </a:rPr>
            </a:br>
            <a:r>
              <a:rPr lang="de-DE" sz="2600">
                <a:latin typeface="Courier New" pitchFamily="49" charset="0"/>
              </a:rPr>
              <a:t>int groesse = </a:t>
            </a:r>
            <a:r>
              <a:rPr lang="de-DE" sz="2600" u="sng">
                <a:latin typeface="Courier New" pitchFamily="49" charset="0"/>
              </a:rPr>
              <a:t>meinArray.length</a:t>
            </a:r>
            <a:r>
              <a:rPr lang="de-DE" sz="26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D9EF865-C9E6-45FE-BEF6-92BB8089B12B}" type="slidenum">
              <a:rPr lang="de-DE"/>
              <a:pPr/>
              <a:t>18</a:t>
            </a:fld>
            <a:endParaRPr lang="de-DE"/>
          </a:p>
        </p:txBody>
      </p:sp>
      <p:sp>
        <p:nvSpPr>
          <p:cNvPr id="2048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048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(8)</a:t>
            </a:r>
          </a:p>
        </p:txBody>
      </p:sp>
      <p:sp>
        <p:nvSpPr>
          <p:cNvPr id="20483" name="Rectangle 3"/>
          <p:cNvSpPr>
            <a:spLocks noGrp="1" noChangeArrowheads="1"/>
          </p:cNvSpPr>
          <p:nvPr>
            <p:ph type="subTitle" idx="4294967295"/>
          </p:nvPr>
        </p:nvSpPr>
        <p:spPr bwMode="auto">
          <a:xfrm>
            <a:off x="504825" y="1619250"/>
            <a:ext cx="9070975" cy="5537200"/>
          </a:xfrm>
          <a:prstGeom prst="rect">
            <a:avLst/>
          </a:prstGeom>
          <a:noFill/>
          <a:ln/>
        </p:spPr>
        <p:txBody>
          <a:bodyPr lIns="0" tIns="22932"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Arrays können von jedem beliebigen Datentyp gebildet werden, also z. B.</a:t>
            </a:r>
            <a:br>
              <a:rPr lang="de-DE" sz="2600"/>
            </a:br>
            <a:r>
              <a:rPr lang="de-DE" sz="2600"/>
              <a:t/>
            </a:r>
            <a:br>
              <a:rPr lang="de-DE" sz="2600"/>
            </a:br>
            <a:r>
              <a:rPr lang="de-DE" sz="2600">
                <a:latin typeface="Courier New" pitchFamily="49" charset="0"/>
              </a:rPr>
              <a:t>long[] ...</a:t>
            </a:r>
            <a:br>
              <a:rPr lang="de-DE" sz="2600">
                <a:latin typeface="Courier New" pitchFamily="49" charset="0"/>
              </a:rPr>
            </a:br>
            <a:r>
              <a:rPr lang="de-DE" sz="2600">
                <a:latin typeface="Courier New" pitchFamily="49" charset="0"/>
              </a:rPr>
              <a:t>double[] ...</a:t>
            </a:r>
            <a:br>
              <a:rPr lang="de-DE" sz="2600">
                <a:latin typeface="Courier New" pitchFamily="49" charset="0"/>
              </a:rPr>
            </a:br>
            <a:r>
              <a:rPr lang="de-DE" sz="2600">
                <a:latin typeface="Courier New" pitchFamily="49" charset="0"/>
              </a:rPr>
              <a:t>boolean[] ...</a:t>
            </a:r>
            <a:r>
              <a:rPr lang="de-DE" sz="2600"/>
              <a:t/>
            </a:r>
            <a:br>
              <a:rPr lang="de-DE" sz="2600"/>
            </a:br>
            <a:r>
              <a:rPr lang="de-DE" sz="2600">
                <a:latin typeface="Courier New" pitchFamily="49" charset="0"/>
              </a:rPr>
              <a:t>char[] ...</a:t>
            </a:r>
            <a:br>
              <a:rPr lang="de-DE" sz="2600">
                <a:latin typeface="Courier New" pitchFamily="49" charset="0"/>
              </a:rPr>
            </a:br>
            <a:r>
              <a:rPr lang="de-DE" sz="2600"/>
              <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 ein Array selbst auch wieder nur ein Datentyp ist, kann sogar ein Array erzeugt werden, dessen Elemente wieder Arrays sind – Beispiel:</a:t>
            </a:r>
            <a:br>
              <a:rPr lang="de-DE" sz="2600"/>
            </a:br>
            <a:r>
              <a:rPr lang="de-DE" sz="2600"/>
              <a:t/>
            </a:r>
            <a:br>
              <a:rPr lang="de-DE" sz="2600"/>
            </a:br>
            <a:r>
              <a:rPr lang="de-DE" sz="2600">
                <a:latin typeface="Courier New" pitchFamily="49" charset="0"/>
              </a:rPr>
              <a:t>int[][] matrix = new int[3][5];</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E2B3C75-FFF5-47B8-BA22-31BFB8033375}" type="slidenum">
              <a:rPr lang="de-DE"/>
              <a:pPr/>
              <a:t>19</a:t>
            </a:fld>
            <a:endParaRPr lang="de-DE"/>
          </a:p>
        </p:txBody>
      </p:sp>
      <p:sp>
        <p:nvSpPr>
          <p:cNvPr id="2150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150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(9)</a:t>
            </a:r>
          </a:p>
        </p:txBody>
      </p:sp>
      <p:sp>
        <p:nvSpPr>
          <p:cNvPr id="2150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Um Arrays zu bearbeiten, sind insbesondere for-Schleifen geeignet: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einArray =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for (int index = 0; index &lt; einArray.length; 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  ...  einArray[index] ...</a:t>
            </a: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A7D16C7B-F5D1-4D81-8FCE-633CAD249D37}" type="slidenum">
              <a:rPr lang="de-DE"/>
              <a:pPr/>
              <a:t>2</a:t>
            </a:fld>
            <a:endParaRPr lang="de-DE"/>
          </a:p>
        </p:txBody>
      </p:sp>
      <p:sp>
        <p:nvSpPr>
          <p:cNvPr id="40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40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Kapitel 5</a:t>
            </a:r>
          </a:p>
        </p:txBody>
      </p:sp>
      <p:sp>
        <p:nvSpPr>
          <p:cNvPr id="409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8224" rIns="0" bIns="0" anchor="ctr" anchorCtr="1"/>
          <a:lstStyle/>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Konvertierung primitiver Datentypen</a:t>
            </a:r>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0" indent="0" algn="ctr">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t>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65671CB-C286-4BA5-889F-C058348D732B}" type="slidenum">
              <a:rPr lang="de-DE"/>
              <a:pPr/>
              <a:t>20</a:t>
            </a:fld>
            <a:endParaRPr lang="de-DE"/>
          </a:p>
        </p:txBody>
      </p:sp>
      <p:sp>
        <p:nvSpPr>
          <p:cNvPr id="2252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253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(10)</a:t>
            </a:r>
          </a:p>
        </p:txBody>
      </p:sp>
      <p:sp>
        <p:nvSpPr>
          <p:cNvPr id="22531" name="Rectangle 3"/>
          <p:cNvSpPr>
            <a:spLocks noGrp="1" noChangeArrowheads="1"/>
          </p:cNvSpPr>
          <p:nvPr>
            <p:ph type="subTitle" idx="4294967295"/>
          </p:nvPr>
        </p:nvSpPr>
        <p:spPr bwMode="auto">
          <a:xfrm>
            <a:off x="504825" y="1619250"/>
            <a:ext cx="9070975" cy="5565775"/>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Für rein lesende Zugriffe auf einem Array gibt es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besonders einfaches Schleifenkonstrukt – die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for-each-Schleife.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einArray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eineZahl : 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 eineZahl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7413246-F85D-4DC9-92D9-814FF3D4294B}" type="slidenum">
              <a:rPr lang="de-DE"/>
              <a:pPr/>
              <a:t>21</a:t>
            </a:fld>
            <a:endParaRPr lang="de-DE"/>
          </a:p>
        </p:txBody>
      </p:sp>
      <p:sp>
        <p:nvSpPr>
          <p:cNvPr id="2355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355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Arrays (11)</a:t>
            </a:r>
          </a:p>
        </p:txBody>
      </p:sp>
      <p:sp>
        <p:nvSpPr>
          <p:cNvPr id="23555" name="Rectangle 3"/>
          <p:cNvSpPr>
            <a:spLocks noGrp="1" noChangeArrowheads="1"/>
          </p:cNvSpPr>
          <p:nvPr>
            <p:ph type="subTitle" idx="4294967295"/>
          </p:nvPr>
        </p:nvSpPr>
        <p:spPr bwMode="auto">
          <a:xfrm>
            <a:off x="504825" y="1619250"/>
            <a:ext cx="9070975" cy="570865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Vorteile der for-each-Schleife: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schön einfach.</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(fast) nichts falsch machen.</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Nachteile der for-each-Schleife:</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Sie ist nur für lesende Zugriffe geeignet.</a:t>
            </a:r>
            <a:br>
              <a:rPr lang="de-DE" sz="2600"/>
            </a:b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kann nur linear von vorne bis hinten durch das Array laufen.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E560747-CCBD-4787-8B38-9739F2A65E4F}" type="slidenum">
              <a:rPr lang="de-DE"/>
              <a:pPr/>
              <a:t>22</a:t>
            </a:fld>
            <a:endParaRPr lang="de-DE"/>
          </a:p>
        </p:txBody>
      </p:sp>
      <p:sp>
        <p:nvSpPr>
          <p:cNvPr id="2457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457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(mit Arrays)</a:t>
            </a:r>
          </a:p>
        </p:txBody>
      </p:sp>
      <p:sp>
        <p:nvSpPr>
          <p:cNvPr id="2457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Schreiben Sie das Programm der letzten Übung derartig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 dass ein </a:t>
            </a:r>
            <a:r>
              <a:rPr lang="de-DE" sz="2800">
                <a:latin typeface="Courier New" pitchFamily="49" charset="0"/>
              </a:rPr>
              <a:t>int[]</a:t>
            </a:r>
            <a:r>
              <a:rPr lang="de-DE" sz="2800"/>
              <a:t> der Größe 6 verwendet wird,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die Häufigkeit der Wurfergebnisse zu speichern.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84307AB-9A10-4FE5-A05E-F81F0688C6E1}" type="slidenum">
              <a:rPr lang="de-DE"/>
              <a:pPr/>
              <a:t>23</a:t>
            </a:fld>
            <a:endParaRPr lang="de-DE"/>
          </a:p>
        </p:txBody>
      </p:sp>
      <p:sp>
        <p:nvSpPr>
          <p:cNvPr id="2560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560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(1)</a:t>
            </a:r>
          </a:p>
        </p:txBody>
      </p:sp>
      <p:sp>
        <p:nvSpPr>
          <p:cNvPr id="25603" name="Rectangle 3"/>
          <p:cNvSpPr>
            <a:spLocks noGrp="1" noChangeArrowheads="1"/>
          </p:cNvSpPr>
          <p:nvPr>
            <p:ph type="subTitle" idx="4294967295"/>
          </p:nvPr>
        </p:nvSpPr>
        <p:spPr bwMode="auto">
          <a:xfrm>
            <a:off x="504825" y="1619250"/>
            <a:ext cx="9070975" cy="60801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Wenn ein Array mit "</a:t>
            </a:r>
            <a:r>
              <a:rPr lang="de-DE" sz="2600">
                <a:latin typeface="Courier New" pitchFamily="49" charset="0"/>
              </a:rPr>
              <a:t>new</a:t>
            </a:r>
            <a:r>
              <a:rPr lang="de-DE" sz="2600"/>
              <a:t> xyz</a:t>
            </a:r>
            <a:r>
              <a:rPr lang="de-DE" sz="2600">
                <a:latin typeface="Courier New" pitchFamily="49" charset="0"/>
              </a:rPr>
              <a:t>[100]</a:t>
            </a:r>
            <a:r>
              <a:rPr lang="de-DE" sz="2600"/>
              <a:t>" erzeugt wird, wird im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Speicher des PC Platz für dieses Array geschaffen.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Der Variablenname des Arrays verweist nur auf diesen Platz.</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Man spricht von einer sogenannten "Referenz".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Es können mehrere Variablen dasselbe Array</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"referenzieren"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a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b = a;</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Dies führt NICHT dazu, dass das ganze Array kopiert wird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und zwei Arrays im Speicher sind.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Sowohl </a:t>
            </a:r>
            <a:r>
              <a:rPr lang="de-DE" sz="2600">
                <a:latin typeface="Courier New" pitchFamily="49" charset="0"/>
              </a:rPr>
              <a:t>a</a:t>
            </a:r>
            <a:r>
              <a:rPr lang="de-DE" sz="2600"/>
              <a:t> als auch </a:t>
            </a:r>
            <a:r>
              <a:rPr lang="de-DE" sz="2600">
                <a:latin typeface="Courier New" pitchFamily="49" charset="0"/>
              </a:rPr>
              <a:t>b</a:t>
            </a:r>
            <a:r>
              <a:rPr lang="de-DE" sz="2600"/>
              <a:t> zeigen auf dasselbe Array!</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4D681A33-04C1-45A3-A610-46F13D7A0E5A}" type="slidenum">
              <a:rPr lang="de-DE"/>
              <a:pPr/>
              <a:t>24</a:t>
            </a:fld>
            <a:endParaRPr lang="de-DE"/>
          </a:p>
        </p:txBody>
      </p:sp>
      <p:sp>
        <p:nvSpPr>
          <p:cNvPr id="2662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662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(2)</a:t>
            </a:r>
          </a:p>
        </p:txBody>
      </p:sp>
      <p:sp>
        <p:nvSpPr>
          <p:cNvPr id="26627" name="Rectangle 3"/>
          <p:cNvSpPr>
            <a:spLocks noGrp="1" noChangeArrowheads="1"/>
          </p:cNvSpPr>
          <p:nvPr>
            <p:ph type="subTitle" idx="4294967295"/>
          </p:nvPr>
        </p:nvSpPr>
        <p:spPr bwMode="auto">
          <a:xfrm>
            <a:off x="504825" y="1619250"/>
            <a:ext cx="9070975" cy="5800725"/>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Beispiel:</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Erzeugen Sie ein </a:t>
            </a:r>
            <a:r>
              <a:rPr lang="de-DE" sz="2600">
                <a:latin typeface="Courier New" pitchFamily="49" charset="0"/>
              </a:rPr>
              <a:t>int</a:t>
            </a:r>
            <a:r>
              <a:rPr lang="de-DE" sz="2600"/>
              <a:t>-Array der Größe </a:t>
            </a:r>
            <a:r>
              <a:rPr lang="de-DE" sz="2600">
                <a:latin typeface="Courier New" pitchFamily="49" charset="0"/>
              </a:rPr>
              <a:t>100</a:t>
            </a:r>
            <a:r>
              <a:rPr lang="de-DE" sz="2600"/>
              <a:t> und weisen Sie dieses Array zwei Variablen </a:t>
            </a:r>
            <a:r>
              <a:rPr lang="de-DE" sz="2600">
                <a:latin typeface="Courier New" pitchFamily="49" charset="0"/>
              </a:rPr>
              <a:t>a</a:t>
            </a:r>
            <a:r>
              <a:rPr lang="de-DE" sz="2600"/>
              <a:t> und </a:t>
            </a:r>
            <a:r>
              <a:rPr lang="de-DE" sz="2600">
                <a:latin typeface="Courier New" pitchFamily="49" charset="0"/>
              </a:rPr>
              <a:t>b</a:t>
            </a:r>
            <a:r>
              <a:rPr lang="de-DE" sz="2600"/>
              <a:t> zu.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Setzen Sie </a:t>
            </a:r>
            <a:r>
              <a:rPr lang="de-DE" sz="2600">
                <a:latin typeface="Courier New" pitchFamily="49" charset="0"/>
              </a:rPr>
              <a:t>a[10]</a:t>
            </a:r>
            <a:r>
              <a:rPr lang="de-DE" sz="2600"/>
              <a:t> auf einen beliebigen Wert.</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Geben Sie </a:t>
            </a:r>
            <a:r>
              <a:rPr lang="de-DE" sz="2600">
                <a:latin typeface="Courier New" pitchFamily="49" charset="0"/>
              </a:rPr>
              <a:t>b[10]</a:t>
            </a:r>
            <a:r>
              <a:rPr lang="de-DE" sz="2600"/>
              <a:t> auf der Konsole aus.</a:t>
            </a:r>
            <a:br>
              <a:rPr lang="de-DE" sz="2600"/>
            </a:b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Wichtig: Nur der Befehl zur Erzeugung eines Arrays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mit dem Schlüsselwort </a:t>
            </a:r>
            <a:r>
              <a:rPr lang="de-DE" sz="2600">
                <a:latin typeface="Courier New" pitchFamily="49" charset="0"/>
              </a:rPr>
              <a:t>new</a:t>
            </a:r>
            <a:r>
              <a:rPr lang="de-DE" sz="2600"/>
              <a:t> erzeugt wirklich ein neues</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Array.</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=&gt; Nach Zuweisungen unter Array-Variablen wird</a:t>
            </a:r>
          </a:p>
          <a:p>
            <a:pPr marL="269875" indent="-269875">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lediglich dasselbe Array referenziert.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1880EAE-F73F-414B-ABA1-47304D0330F7}" type="slidenum">
              <a:rPr lang="de-DE"/>
              <a:pPr/>
              <a:t>25</a:t>
            </a:fld>
            <a:endParaRPr lang="de-DE"/>
          </a:p>
        </p:txBody>
      </p:sp>
      <p:sp>
        <p:nvSpPr>
          <p:cNvPr id="2764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765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(3)</a:t>
            </a:r>
          </a:p>
        </p:txBody>
      </p:sp>
      <p:sp>
        <p:nvSpPr>
          <p:cNvPr id="2765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ein Array als Parameter für eine Methode übergeben,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wird auch hier keine Kopie des Arrays angelegt – Beispiel: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public static void fuellen(int[] 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for (int i = 0; i &lt; array.length; i++)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array[i] = Zufall.getInt(1,6);</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708425-34A1-450F-A988-D95C9A1D3E0E}" type="slidenum">
              <a:rPr lang="de-DE"/>
              <a:pPr/>
              <a:t>26</a:t>
            </a:fld>
            <a:endParaRPr lang="de-DE"/>
          </a:p>
        </p:txBody>
      </p:sp>
      <p:sp>
        <p:nvSpPr>
          <p:cNvPr id="2867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867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(4)</a:t>
            </a:r>
          </a:p>
        </p:txBody>
      </p:sp>
      <p:sp>
        <p:nvSpPr>
          <p:cNvPr id="28675" name="Rectangle 3"/>
          <p:cNvSpPr>
            <a:spLocks noGrp="1" noChangeArrowheads="1"/>
          </p:cNvSpPr>
          <p:nvPr>
            <p:ph type="subTitle" idx="4294967295"/>
          </p:nvPr>
        </p:nvSpPr>
        <p:spPr bwMode="auto">
          <a:xfrm>
            <a:off x="504825" y="1619250"/>
            <a:ext cx="9070975" cy="6294438"/>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Fortsetzung des Beispiels: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meinArray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fuellen(meinArray);</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for (int each : meinArray)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System.out.println(each);</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875D7936-4381-496D-A434-E5D31C717139}" type="slidenum">
              <a:rPr lang="de-DE"/>
              <a:pPr/>
              <a:t>27</a:t>
            </a:fld>
            <a:endParaRPr lang="de-DE"/>
          </a:p>
        </p:txBody>
      </p:sp>
      <p:sp>
        <p:nvSpPr>
          <p:cNvPr id="2969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2969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Speicherverwaltung von Arrays (5)</a:t>
            </a:r>
          </a:p>
        </p:txBody>
      </p:sp>
      <p:sp>
        <p:nvSpPr>
          <p:cNvPr id="29699" name="Rectangle 3"/>
          <p:cNvSpPr>
            <a:spLocks noGrp="1" noChangeArrowheads="1"/>
          </p:cNvSpPr>
          <p:nvPr>
            <p:ph type="subTitle" idx="4294967295"/>
          </p:nvPr>
        </p:nvSpPr>
        <p:spPr bwMode="auto">
          <a:xfrm>
            <a:off x="504825" y="1619250"/>
            <a:ext cx="9070975" cy="5678488"/>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Soll eine Variable nicht mehr auf ein Array verweisen, so</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kann der Variablen der Wert </a:t>
            </a:r>
            <a:r>
              <a:rPr lang="de-DE" sz="2600">
                <a:latin typeface="Courier New" pitchFamily="49" charset="0"/>
              </a:rPr>
              <a:t>null</a:t>
            </a:r>
            <a:r>
              <a:rPr lang="de-DE" sz="2600"/>
              <a:t> zugewiesen 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new int[100];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 = null;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Danach zeigt </a:t>
            </a:r>
            <a:r>
              <a:rPr lang="de-DE" sz="2600">
                <a:latin typeface="Courier New" pitchFamily="49" charset="0"/>
              </a:rPr>
              <a:t>i</a:t>
            </a:r>
            <a:r>
              <a:rPr lang="de-DE" sz="2600"/>
              <a:t> ins Leere, und </a:t>
            </a:r>
            <a:r>
              <a:rPr lang="de-DE" sz="2600">
                <a:latin typeface="Courier New" pitchFamily="49" charset="0"/>
              </a:rPr>
              <a:t>i</a:t>
            </a:r>
            <a:r>
              <a:rPr lang="de-DE" sz="2600"/>
              <a:t> verhält sich, als ob nie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irgendwas zugewiesen worden wäre.</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Hinweis: Wenn Java merkt, dass keine einzige Variable mehr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auf ein Array im Speicher zeigt, wird es gelöscht, um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Arbeitsspeicher freizugeben.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DDFA4F0D-EEF3-4B28-8271-6AB2F36183EC}" type="slidenum">
              <a:rPr lang="de-DE"/>
              <a:pPr/>
              <a:t>28</a:t>
            </a:fld>
            <a:endParaRPr lang="de-DE"/>
          </a:p>
        </p:txBody>
      </p:sp>
      <p:sp>
        <p:nvSpPr>
          <p:cNvPr id="307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07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1</a:t>
            </a:r>
          </a:p>
        </p:txBody>
      </p:sp>
      <p:sp>
        <p:nvSpPr>
          <p:cNvPr id="30723" name="Rectangle 3"/>
          <p:cNvSpPr>
            <a:spLocks noGrp="1" noChangeArrowheads="1"/>
          </p:cNvSpPr>
          <p:nvPr>
            <p:ph type="subTitle" idx="4294967295"/>
          </p:nvPr>
        </p:nvSpPr>
        <p:spPr bwMode="auto">
          <a:xfrm>
            <a:off x="504825" y="1619250"/>
            <a:ext cx="9070975" cy="5651500"/>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Simulieren Sie 1000 Würfe mit 2 Würfeln. Addieren Sie die beiden Augenzahlen und geben Sie am Ende aus, wie oft welche Augenzahlsumme (2 bis 12) herauskam.</a:t>
            </a:r>
            <a:br>
              <a:rPr lang="de-DE" sz="2800"/>
            </a:br>
            <a:endParaRPr lang="de-DE" sz="2800"/>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Erweitern Sie danach das Programm auf 1000 Würfe mit 3 Würfeln (3 bis 18).</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Ändern Sie das Programm derartig, dass nun die Augenzahlen multipliziert werden. Geben Sie am Ende aus, wie oft welches Augenzahlprodukt (1 bis 216) herauskam. Geben Sie nichts aus, wenn die Häufigkeit 0 beträgt.</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4BED5FD-21B8-4416-9505-7BE1292561F9}" type="slidenum">
              <a:rPr lang="de-DE"/>
              <a:pPr/>
              <a:t>29</a:t>
            </a:fld>
            <a:endParaRPr lang="de-DE"/>
          </a:p>
        </p:txBody>
      </p:sp>
      <p:sp>
        <p:nvSpPr>
          <p:cNvPr id="317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17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2a</a:t>
            </a:r>
          </a:p>
        </p:txBody>
      </p:sp>
      <p:sp>
        <p:nvSpPr>
          <p:cNvPr id="31747"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Lassen Sie sich von der Klasse </a:t>
            </a:r>
            <a:r>
              <a:rPr lang="de-DE" sz="2800">
                <a:latin typeface="Courier New" pitchFamily="49" charset="0"/>
              </a:rPr>
              <a:t>Zufall</a:t>
            </a:r>
            <a:r>
              <a:rPr lang="de-DE" sz="2800"/>
              <a:t> über die Methode </a:t>
            </a:r>
            <a:r>
              <a:rPr lang="de-DE" sz="2800">
                <a:latin typeface="Courier New" pitchFamily="49" charset="0"/>
              </a:rPr>
              <a:t>erzeugeIntArray(...)</a:t>
            </a:r>
            <a:r>
              <a:rPr lang="de-DE" sz="2800"/>
              <a:t> ein Array der Größe </a:t>
            </a:r>
            <a:r>
              <a:rPr lang="de-DE" sz="2800">
                <a:latin typeface="Courier New" pitchFamily="49" charset="0"/>
              </a:rPr>
              <a:t>10</a:t>
            </a:r>
            <a:r>
              <a:rPr lang="de-DE" sz="2800"/>
              <a:t> geben.</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Es ist mit zufälligen </a:t>
            </a:r>
            <a:r>
              <a:rPr lang="de-DE" sz="2800">
                <a:latin typeface="Courier New" pitchFamily="49" charset="0"/>
              </a:rPr>
              <a:t>int</a:t>
            </a:r>
            <a:r>
              <a:rPr lang="de-DE" sz="2800"/>
              <a:t>-Werten gefüllt.</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Geben Sie das Array auf der Konsole aus, sortieren Sie es aufsteigend und geben Sie es dann sortiert nochmal aus.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B81D958C-C38A-4324-8A75-BF43EF5061A2}" type="slidenum">
              <a:rPr lang="de-DE"/>
              <a:pPr/>
              <a:t>3</a:t>
            </a:fld>
            <a:endParaRPr lang="de-DE"/>
          </a:p>
        </p:txBody>
      </p:sp>
      <p:sp>
        <p:nvSpPr>
          <p:cNvPr id="512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512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(1)</a:t>
            </a:r>
          </a:p>
        </p:txBody>
      </p:sp>
      <p:sp>
        <p:nvSpPr>
          <p:cNvPr id="5123"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Viele primitive Datentypen können ineinander überführt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werden.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Zum Beispiel kann ein </a:t>
            </a:r>
            <a:r>
              <a:rPr lang="de-DE" sz="2800">
                <a:latin typeface="Courier New" pitchFamily="49" charset="0"/>
              </a:rPr>
              <a:t>int</a:t>
            </a:r>
            <a:r>
              <a:rPr lang="de-DE" sz="2800"/>
              <a:t> immer in einem </a:t>
            </a:r>
            <a:r>
              <a:rPr lang="de-DE" sz="2800">
                <a:latin typeface="Courier New" pitchFamily="49" charset="0"/>
              </a:rPr>
              <a:t>long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gespeichert werden oder in einem </a:t>
            </a:r>
            <a:r>
              <a:rPr lang="de-DE" sz="2800">
                <a:latin typeface="Courier New" pitchFamily="49" charset="0"/>
              </a:rPr>
              <a:t>double</a:t>
            </a:r>
            <a:r>
              <a:rPr lang="de-DE" sz="2800"/>
              <a: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Umgekehrt ist dies jedoch nicht gefahrlos möglich, da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a:t>
            </a:r>
            <a:r>
              <a:rPr lang="de-DE" sz="2800"/>
              <a:t> für einen </a:t>
            </a:r>
            <a:r>
              <a:rPr lang="de-DE" sz="2800">
                <a:latin typeface="Courier New" pitchFamily="49" charset="0"/>
              </a:rPr>
              <a:t>int</a:t>
            </a:r>
            <a:r>
              <a:rPr lang="de-DE" sz="2800"/>
              <a:t> zu groß sein könnte oder ein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a:t>
            </a:r>
            <a:r>
              <a:rPr lang="de-DE" sz="2800"/>
              <a:t> auch Kommazahlen beinhalten kann, die nicht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in einem </a:t>
            </a:r>
            <a:r>
              <a:rPr lang="de-DE" sz="2800">
                <a:latin typeface="Courier New" pitchFamily="49" charset="0"/>
              </a:rPr>
              <a:t>int</a:t>
            </a:r>
            <a:r>
              <a:rPr lang="de-DE" sz="2800"/>
              <a:t> gespeichert werden können.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0D53BF3-1247-43CA-8740-E645BAE76036}" type="slidenum">
              <a:rPr lang="de-DE"/>
              <a:pPr/>
              <a:t>30</a:t>
            </a:fld>
            <a:endParaRPr lang="de-DE"/>
          </a:p>
        </p:txBody>
      </p:sp>
      <p:sp>
        <p:nvSpPr>
          <p:cNvPr id="327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27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2b</a:t>
            </a:r>
          </a:p>
        </p:txBody>
      </p:sp>
      <p:sp>
        <p:nvSpPr>
          <p:cNvPr id="327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Erweitern Sie das Programm durch eine Zeitmessung.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Verwenden Sie dafür </a:t>
            </a:r>
            <a:r>
              <a:rPr lang="de-DE" sz="2800">
                <a:latin typeface="Courier New" pitchFamily="49" charset="0"/>
              </a:rPr>
              <a:t>System.nanoTime()</a:t>
            </a:r>
            <a:r>
              <a:rPr lang="de-DE" sz="2800"/>
              <a:t>, welches</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den Abstand zu einem fixen, aber nicht näher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definierten Zeitpunkt in Nanosekunden liefert – und</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zwar so präzise,  wie der PC, auf dem das Programm</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läuft, es ermöglicht.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Sortieren Sie größere Arrays mit 100, 1000, 10000 usw.</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Einträgen und messen Sie die Laufzeiten.</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58EFA9B-92A1-4EA8-BDB5-1D2742F2E788}" type="slidenum">
              <a:rPr lang="de-DE"/>
              <a:pPr/>
              <a:t>31</a:t>
            </a:fld>
            <a:endParaRPr lang="de-DE"/>
          </a:p>
        </p:txBody>
      </p:sp>
      <p:sp>
        <p:nvSpPr>
          <p:cNvPr id="337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3794" name="Rectangle 2"/>
          <p:cNvSpPr>
            <a:spLocks noGrp="1" noChangeArrowheads="1"/>
          </p:cNvSpPr>
          <p:nvPr>
            <p:ph type="title"/>
          </p:nvPr>
        </p:nvSpPr>
        <p:spPr>
          <a:xfrm>
            <a:off x="503238" y="80963"/>
            <a:ext cx="9070975" cy="1701800"/>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Zusammenfassung:</a:t>
            </a:r>
            <a:br>
              <a:rPr lang="de-DE" sz="4000">
                <a:solidFill>
                  <a:srgbClr val="FFFFFF"/>
                </a:solidFill>
              </a:rPr>
            </a:br>
            <a:r>
              <a:rPr lang="de-DE" sz="4000">
                <a:solidFill>
                  <a:srgbClr val="FFFFFF"/>
                </a:solidFill>
              </a:rPr>
              <a:t>Was haben wir gelernt?</a:t>
            </a:r>
            <a:br>
              <a:rPr lang="de-DE" sz="4000">
                <a:solidFill>
                  <a:srgbClr val="FFFFFF"/>
                </a:solidFill>
              </a:rPr>
            </a:br>
            <a:endParaRPr lang="de-DE" sz="4000">
              <a:solidFill>
                <a:srgbClr val="FFFFFF"/>
              </a:solidFill>
            </a:endParaRPr>
          </a:p>
        </p:txBody>
      </p:sp>
      <p:sp>
        <p:nvSpPr>
          <p:cNvPr id="33795" name="Rectangle 3"/>
          <p:cNvSpPr>
            <a:spLocks noGrp="1" noChangeArrowheads="1"/>
          </p:cNvSpPr>
          <p:nvPr>
            <p:ph type="subTitle" idx="4294967295"/>
          </p:nvPr>
        </p:nvSpPr>
        <p:spPr bwMode="auto">
          <a:xfrm>
            <a:off x="1298575" y="1490663"/>
            <a:ext cx="7481888" cy="4989512"/>
          </a:xfrm>
          <a:prstGeom prst="rect">
            <a:avLst/>
          </a:prstGeom>
          <a:noFill/>
          <a:ln/>
        </p:spPr>
        <p:txBody>
          <a:bodyPr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Konvertierung primitiver Datentypen</a:t>
            </a:r>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Arrays</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00C951EB-08D0-4B53-AECB-FADAC27097E0}" type="slidenum">
              <a:rPr lang="de-DE"/>
              <a:pPr/>
              <a:t>32</a:t>
            </a:fld>
            <a:endParaRPr lang="de-DE"/>
          </a:p>
        </p:txBody>
      </p:sp>
      <p:sp>
        <p:nvSpPr>
          <p:cNvPr id="348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348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Was kommt als nächstes?</a:t>
            </a:r>
          </a:p>
        </p:txBody>
      </p:sp>
      <p:sp>
        <p:nvSpPr>
          <p:cNvPr id="34819" name="Rectangle 3"/>
          <p:cNvSpPr>
            <a:spLocks noGrp="1" noChangeArrowheads="1"/>
          </p:cNvSpPr>
          <p:nvPr>
            <p:ph type="subTitle" idx="4294967295"/>
          </p:nvPr>
        </p:nvSpPr>
        <p:spPr bwMode="auto">
          <a:xfrm>
            <a:off x="1279525" y="1619250"/>
            <a:ext cx="7521575" cy="4989513"/>
          </a:xfrm>
          <a:prstGeom prst="rect">
            <a:avLst/>
          </a:prstGeom>
          <a:noFill/>
          <a:ln/>
        </p:spPr>
        <p:txBody>
          <a:bodyPr wrap="none" lIns="0" tIns="24695" rIns="0" bIns="0" anchor="ctr" anchorCtr="1"/>
          <a:lstStyle/>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endParaRPr lang="de-DE" sz="2800"/>
          </a:p>
          <a:p>
            <a:pPr marL="269875" indent="-269875" algn="ctr">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sz="2800"/>
              <a:t>Einführung in die Objektorientierung</a:t>
            </a:r>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a:p>
            <a:pPr marL="269875" indent="-269875" algn="ctr">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27113FBA-E8E4-4B36-BC5B-BB48A8E6C216}" type="slidenum">
              <a:rPr lang="de-DE"/>
              <a:pPr/>
              <a:t>4</a:t>
            </a:fld>
            <a:endParaRPr lang="de-DE"/>
          </a:p>
        </p:txBody>
      </p:sp>
      <p:sp>
        <p:nvSpPr>
          <p:cNvPr id="614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614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(2)</a:t>
            </a:r>
          </a:p>
        </p:txBody>
      </p:sp>
      <p:sp>
        <p:nvSpPr>
          <p:cNvPr id="6147" name="Rectangle 3"/>
          <p:cNvSpPr>
            <a:spLocks noGrp="1" noChangeArrowheads="1"/>
          </p:cNvSpPr>
          <p:nvPr>
            <p:ph type="subTitle" idx="4294967295"/>
          </p:nvPr>
        </p:nvSpPr>
        <p:spPr bwMode="auto">
          <a:xfrm>
            <a:off x="504825" y="1619250"/>
            <a:ext cx="9070975" cy="6007100"/>
          </a:xfrm>
          <a:prstGeom prst="rect">
            <a:avLst/>
          </a:prstGeom>
          <a:noFill/>
          <a:ln/>
        </p:spPr>
        <p:txBody>
          <a:bodyPr lIns="0" tIns="22932"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Dennoch können Sie auch hier eine Typkonvertierung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erzwingen.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Dazu müssen Sie vor einem Ausdruck lediglich den Typ 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runden Klammern angeben, den Sie erzwingen wollen: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long l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oder</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double d = ...;</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1F5F5E81-32EE-461D-A732-BE7955D09250}" type="slidenum">
              <a:rPr lang="de-DE"/>
              <a:pPr/>
              <a:t>5</a:t>
            </a:fld>
            <a:endParaRPr lang="de-DE"/>
          </a:p>
        </p:txBody>
      </p:sp>
      <p:sp>
        <p:nvSpPr>
          <p:cNvPr id="71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7170"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(3)</a:t>
            </a:r>
          </a:p>
        </p:txBody>
      </p:sp>
      <p:sp>
        <p:nvSpPr>
          <p:cNvPr id="7171"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Ganzzahl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kommt es zu 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bereits bekannten Überlauf-Effekten: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long l = 1000000*1000000;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l;</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-727379968</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CEB25F03-5888-4EFC-A917-2E9579C86068}" type="slidenum">
              <a:rPr lang="de-DE"/>
              <a:pPr/>
              <a:t>6</a:t>
            </a:fld>
            <a:endParaRPr lang="de-DE"/>
          </a:p>
        </p:txBody>
      </p:sp>
      <p:sp>
        <p:nvSpPr>
          <p:cNvPr id="8193"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8194"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(4)</a:t>
            </a:r>
          </a:p>
        </p:txBody>
      </p:sp>
      <p:sp>
        <p:nvSpPr>
          <p:cNvPr id="8195"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Kommazahl in einen Ganzzahltyp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konvertieren, wird der Nachkommateil abgeschnitten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(nicht gerundet!):‏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3</a:t>
            </a:r>
          </a:p>
          <a:p>
            <a:pPr marL="269875" indent="-269875">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atin typeface="Courier New" pitchFamily="49" charset="0"/>
            </a:endParaRP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52581CD1-4643-4DD1-BEE4-4D6C93509D85}" type="slidenum">
              <a:rPr lang="de-DE"/>
              <a:pPr/>
              <a:t>7</a:t>
            </a:fld>
            <a:endParaRPr lang="de-DE"/>
          </a:p>
        </p:txBody>
      </p:sp>
      <p:sp>
        <p:nvSpPr>
          <p:cNvPr id="9217"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9218"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Typkonvertierungen (5)</a:t>
            </a:r>
          </a:p>
        </p:txBody>
      </p:sp>
      <p:sp>
        <p:nvSpPr>
          <p:cNvPr id="9219" name="Rectangle 3"/>
          <p:cNvSpPr>
            <a:spLocks noGrp="1" noChangeArrowheads="1"/>
          </p:cNvSpPr>
          <p:nvPr>
            <p:ph type="subTitle" idx="4294967295"/>
          </p:nvPr>
        </p:nvSpPr>
        <p:spPr bwMode="auto">
          <a:xfrm>
            <a:off x="504825" y="1619250"/>
            <a:ext cx="9070975" cy="4989513"/>
          </a:xfrm>
          <a:prstGeom prst="rect">
            <a:avLst/>
          </a:prstGeom>
          <a:noFill/>
          <a:ln/>
        </p:spPr>
        <p:txBody>
          <a:bodyPr lIns="0" tIns="24695"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Wird versucht, eine zu große Kommazahl in einen zu</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kleinen Ganzzahltyp zu konvertieren, erhält die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Ganzzahl ihren größtmöglichen Wert: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double d = 3.75E100;</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int i = (int) d;</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a:latin typeface="Courier New" pitchFamily="49" charset="0"/>
            </a:endParaRP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System.out.println(i);</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latin typeface="Courier New" pitchFamily="49" charset="0"/>
              </a:rPr>
              <a:t>// liefert 2147483647</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FC33EBC5-F9DE-48E4-941D-BDA0DBE2BA27}" type="slidenum">
              <a:rPr lang="de-DE"/>
              <a:pPr/>
              <a:t>8</a:t>
            </a:fld>
            <a:endParaRPr lang="de-DE"/>
          </a:p>
        </p:txBody>
      </p:sp>
      <p:sp>
        <p:nvSpPr>
          <p:cNvPr id="10241"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0242"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Übung (ohne Arrays)</a:t>
            </a:r>
          </a:p>
        </p:txBody>
      </p:sp>
      <p:sp>
        <p:nvSpPr>
          <p:cNvPr id="10243" name="Rectangle 3"/>
          <p:cNvSpPr>
            <a:spLocks noGrp="1" noChangeArrowheads="1"/>
          </p:cNvSpPr>
          <p:nvPr>
            <p:ph type="subTitle" idx="4294967295"/>
          </p:nvPr>
        </p:nvSpPr>
        <p:spPr bwMode="auto">
          <a:xfrm>
            <a:off x="504825" y="1619250"/>
            <a:ext cx="9070975" cy="5473700"/>
          </a:xfrm>
          <a:prstGeom prst="rect">
            <a:avLst/>
          </a:prstGeom>
          <a:noFill/>
          <a:ln/>
        </p:spPr>
        <p:txBody>
          <a:bodyPr lIns="0" tIns="21168" rIns="0" bIns="0"/>
          <a:lstStyle/>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Erstellen Sie ein neues Projekt und binden Sie das jar-Archiv </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"Uebungstools.jar" ein.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Damit steht Ihnen eine neue Klasse </a:t>
            </a:r>
            <a:r>
              <a:rPr lang="de-DE" sz="2400">
                <a:latin typeface="Courier New" pitchFamily="49" charset="0"/>
              </a:rPr>
              <a:t>Zufall</a:t>
            </a:r>
            <a:r>
              <a:rPr lang="de-DE" sz="2400"/>
              <a:t> mit folgenden</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Methoden zur Verfügung:</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getZufallInt(int min, int max)‏</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double		getZufallDouble(double min, double max)‏</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boolean		getZufallBoolean()‏</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a:latin typeface="Courier New" pitchFamily="49" charset="0"/>
              </a:rPr>
              <a:t>int[]  		erzeugeIntArray(int groesse)‏</a:t>
            </a:r>
          </a:p>
          <a:p>
            <a:pPr marL="269875" indent="-269875">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a:latin typeface="Courier New" pitchFamily="49" charset="0"/>
            </a:endParaRP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Schreiben Sie ein Programm, welches 50 Würfe mit einem Würfel</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simuliert und am Ende ausgibt, welche Zahl wie oft gewürfelt</a:t>
            </a:r>
          </a:p>
          <a:p>
            <a:pPr marL="269875" indent="-269875">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a:t>wurde.</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idx="11"/>
          </p:nvPr>
        </p:nvSpPr>
        <p:spPr/>
        <p:txBody>
          <a:bodyPr/>
          <a:lstStyle/>
          <a:p>
            <a:r>
              <a:rPr lang="de-DE"/>
              <a:t>Einführung in die Software-Entwicklung</a:t>
            </a:r>
          </a:p>
        </p:txBody>
      </p:sp>
      <p:sp>
        <p:nvSpPr>
          <p:cNvPr id="6" name="Foliennummernplatzhalter 4"/>
          <p:cNvSpPr>
            <a:spLocks noGrp="1"/>
          </p:cNvSpPr>
          <p:nvPr>
            <p:ph type="sldNum" idx="12"/>
          </p:nvPr>
        </p:nvSpPr>
        <p:spPr/>
        <p:txBody>
          <a:bodyPr/>
          <a:lstStyle/>
          <a:p>
            <a:fld id="{332FD763-3569-4285-B6B3-BAC5E88D69E9}" type="slidenum">
              <a:rPr lang="de-DE"/>
              <a:pPr/>
              <a:t>9</a:t>
            </a:fld>
            <a:endParaRPr lang="de-DE"/>
          </a:p>
        </p:txBody>
      </p:sp>
      <p:sp>
        <p:nvSpPr>
          <p:cNvPr id="11265"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a:effectLst/>
        </p:spPr>
        <p:txBody>
          <a:bodyPr wrap="none" anchor="ctr"/>
          <a:lstStyle/>
          <a:p>
            <a:endParaRPr lang="de-DE"/>
          </a:p>
        </p:txBody>
      </p:sp>
      <p:sp>
        <p:nvSpPr>
          <p:cNvPr id="11266" name="Rectangle 2"/>
          <p:cNvSpPr>
            <a:spLocks noGrp="1" noChangeArrowheads="1"/>
          </p:cNvSpPr>
          <p:nvPr>
            <p:ph type="title"/>
          </p:nvPr>
        </p:nvSpPr>
        <p:spPr>
          <a:xfrm>
            <a:off x="503238" y="301625"/>
            <a:ext cx="9070975" cy="1262063"/>
          </a:xfrm>
          <a:ln/>
        </p:spPr>
        <p:txBody>
          <a:bodyPr tIns="35280"/>
          <a:lstStyle/>
          <a:p>
            <a:pPr algn="l">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a:solidFill>
                  <a:srgbClr val="FFFFFF"/>
                </a:solidFill>
              </a:rPr>
              <a:t>Programmieren ohne Arrays</a:t>
            </a:r>
          </a:p>
        </p:txBody>
      </p:sp>
      <p:sp>
        <p:nvSpPr>
          <p:cNvPr id="11267" name="Rectangle 3"/>
          <p:cNvSpPr>
            <a:spLocks noGrp="1" noChangeArrowheads="1"/>
          </p:cNvSpPr>
          <p:nvPr>
            <p:ph type="subTitle" idx="4294967295"/>
          </p:nvPr>
        </p:nvSpPr>
        <p:spPr bwMode="auto">
          <a:xfrm>
            <a:off x="504825" y="1619250"/>
            <a:ext cx="9070975" cy="5583238"/>
          </a:xfrm>
          <a:prstGeom prst="rect">
            <a:avLst/>
          </a:prstGeom>
          <a:noFill/>
          <a:ln/>
        </p:spPr>
        <p:txBody>
          <a:bodyPr lIns="0" tIns="24695" rIns="0" bIns="0"/>
          <a:lstStyle/>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Problem in der Übung:</a:t>
            </a:r>
            <a:br>
              <a:rPr lang="de-DE" sz="2800"/>
            </a:br>
            <a:r>
              <a:rPr lang="de-DE" sz="2800"/>
              <a:t/>
            </a:r>
            <a:br>
              <a:rPr lang="de-DE" sz="2800"/>
            </a:br>
            <a:r>
              <a:rPr lang="de-DE" sz="2800"/>
              <a:t>Die Verwaltung der einzelnen Häufigkeiten ist umständlich und mit viel Tipparbeit verbunden.</a:t>
            </a:r>
            <a:br>
              <a:rPr lang="de-DE" sz="2800"/>
            </a:br>
            <a:r>
              <a:rPr lang="de-DE" sz="2800"/>
              <a:t> </a:t>
            </a:r>
          </a:p>
          <a:p>
            <a:pPr marL="269875" indent="-269875">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a:t>Wie sähe ein Programm aus, in dem ein Wurf mit 10 Würfeln simuliert wird?</a:t>
            </a:r>
            <a:br>
              <a:rPr lang="de-DE" sz="2800"/>
            </a:br>
            <a:endParaRPr lang="de-DE" sz="280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Keine Lösung: 51 Variablen mit Namen </a:t>
            </a:r>
            <a:r>
              <a:rPr lang="de-DE" sz="2600">
                <a:latin typeface="Courier New" pitchFamily="49" charset="0"/>
              </a:rPr>
              <a:t>haeufigkeit10</a:t>
            </a:r>
            <a:r>
              <a:rPr lang="de-DE" sz="2600"/>
              <a:t>, </a:t>
            </a:r>
            <a:r>
              <a:rPr lang="de-DE" sz="2600">
                <a:latin typeface="Courier New" pitchFamily="49" charset="0"/>
              </a:rPr>
              <a:t>haeufigkeit11</a:t>
            </a:r>
            <a:r>
              <a:rPr lang="de-DE" sz="2600"/>
              <a:t>, </a:t>
            </a:r>
            <a:r>
              <a:rPr lang="de-DE" sz="2600">
                <a:latin typeface="Courier New" pitchFamily="49" charset="0"/>
              </a:rPr>
              <a:t>haeufigkeit12</a:t>
            </a:r>
            <a:r>
              <a:rPr lang="de-DE" sz="2600"/>
              <a:t>, …</a:t>
            </a:r>
            <a:br>
              <a:rPr lang="de-DE" sz="2600"/>
            </a:br>
            <a:endParaRPr lang="de-DE" sz="2600"/>
          </a:p>
          <a:p>
            <a:pPr marL="485775" lvl="1" indent="-269875">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a:t>Lösung: Verwendung sogenannter Arrays</a:t>
            </a:r>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a:p>
            <a:pPr marL="269875" indent="-269875">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1447</Words>
  <Application>Microsoft Office PowerPoint</Application>
  <PresentationFormat>Benutzerdefiniert</PresentationFormat>
  <Paragraphs>395</Paragraphs>
  <Slides>32</Slides>
  <Notes>32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Microsoft YaHei</vt:lpstr>
      <vt:lpstr>Arial</vt:lpstr>
      <vt:lpstr>Courier New</vt:lpstr>
      <vt:lpstr>Segoe UI</vt:lpstr>
      <vt:lpstr>Times New Roman</vt:lpstr>
      <vt:lpstr>Wingdings</vt:lpstr>
      <vt:lpstr>Larissa-Design</vt:lpstr>
      <vt:lpstr> </vt:lpstr>
      <vt:lpstr>Kapitel 5</vt:lpstr>
      <vt:lpstr>Typkonvertierungen (1)</vt:lpstr>
      <vt:lpstr>Typkonvertierungen (2)</vt:lpstr>
      <vt:lpstr>Typkonvertierungen (3)</vt:lpstr>
      <vt:lpstr>Typkonvertierungen (4)</vt:lpstr>
      <vt:lpstr>Typkonvertierungen (5)</vt:lpstr>
      <vt:lpstr>Übung (ohne Arrays)</vt:lpstr>
      <vt:lpstr>Programmieren ohne Arrays</vt:lpstr>
      <vt:lpstr>Programmieren mit Arrays</vt:lpstr>
      <vt:lpstr>Arrays (1)</vt:lpstr>
      <vt:lpstr>Arrays (2)</vt:lpstr>
      <vt:lpstr>Arrays (3)</vt:lpstr>
      <vt:lpstr>Arrays (4)</vt:lpstr>
      <vt:lpstr>Arrays (5)</vt:lpstr>
      <vt:lpstr>Arrays (6)</vt:lpstr>
      <vt:lpstr>Arrays (7)</vt:lpstr>
      <vt:lpstr>Arrays (8)</vt:lpstr>
      <vt:lpstr>Arrays (9)</vt:lpstr>
      <vt:lpstr>Arrays (10)</vt:lpstr>
      <vt:lpstr>Arrays (11)</vt:lpstr>
      <vt:lpstr>Übung (mit Arrays)</vt:lpstr>
      <vt:lpstr>Speicherverwaltung von Arrays (1)</vt:lpstr>
      <vt:lpstr>Speicherverwaltung von Arrays (2)</vt:lpstr>
      <vt:lpstr>Speicherverwaltung von Arrays (3)</vt:lpstr>
      <vt:lpstr>Speicherverwaltung von Arrays (4)</vt:lpstr>
      <vt:lpstr>Speicherverwaltung von Arrays (5)</vt:lpstr>
      <vt:lpstr>Übung 1</vt:lpstr>
      <vt:lpstr>Übung 2a</vt:lpstr>
      <vt:lpstr>Übung 2b</vt:lpstr>
      <vt:lpstr>Zusammenfassung: Was haben wir gelernt? </vt:lpstr>
      <vt:lpstr>Was kommt als nächstes?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252</cp:revision>
  <cp:lastPrinted>2011-10-12T19:45:03Z</cp:lastPrinted>
  <dcterms:created xsi:type="dcterms:W3CDTF">2011-10-12T19:23:47Z</dcterms:created>
  <dcterms:modified xsi:type="dcterms:W3CDTF">2015-11-03T10:34:51Z</dcterms:modified>
</cp:coreProperties>
</file>