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620"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fld id="{3F716A37-934B-4CAB-8FE5-2189E33BF8F8}" type="slidenum">
              <a:rPr lang="de-DE"/>
              <a:pPr>
                <a:defRPr/>
              </a:pPr>
              <a:t>‹Nr.›</a:t>
            </a:fld>
            <a:endParaRPr lang="de-DE"/>
          </a:p>
        </p:txBody>
      </p:sp>
    </p:spTree>
    <p:extLst>
      <p:ext uri="{BB962C8B-B14F-4D97-AF65-F5344CB8AC3E}">
        <p14:creationId xmlns:p14="http://schemas.microsoft.com/office/powerpoint/2010/main" val="267986907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F4EE0EF8-0CEA-4324-819A-A19D660BB674}" type="slidenum">
              <a:rPr lang="de-DE"/>
              <a:pPr/>
              <a:t>1</a:t>
            </a:fld>
            <a:endParaRPr 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184811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3B1B93F2-F5FD-41BF-BE38-949F5D3C6218}" type="slidenum">
              <a:rPr lang="de-DE"/>
              <a:pPr/>
              <a:t>10</a:t>
            </a:fld>
            <a:endParaRPr lang="de-DE"/>
          </a:p>
        </p:txBody>
      </p:sp>
      <p:sp>
        <p:nvSpPr>
          <p:cNvPr id="440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403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112265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5CF4B70C-0C1C-46C1-AF18-7B1748E95248}" type="slidenum">
              <a:rPr lang="de-DE"/>
              <a:pPr/>
              <a:t>11</a:t>
            </a:fld>
            <a:endParaRPr 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838956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0A55C975-2E07-4EDA-94DF-1B627FA95762}" type="slidenum">
              <a:rPr lang="de-DE"/>
              <a:pPr/>
              <a:t>12</a:t>
            </a:fld>
            <a:endParaRPr lang="de-DE"/>
          </a:p>
        </p:txBody>
      </p:sp>
      <p:sp>
        <p:nvSpPr>
          <p:cNvPr id="460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608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52089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BE511A20-5DE5-4DE5-BD29-5C47C69A5344}" type="slidenum">
              <a:rPr lang="de-DE"/>
              <a:pPr/>
              <a:t>13</a:t>
            </a:fld>
            <a:endParaRPr 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864467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1B97C425-5E82-4F1A-9855-5EB74D106016}" type="slidenum">
              <a:rPr lang="de-DE"/>
              <a:pPr/>
              <a:t>14</a:t>
            </a:fld>
            <a:endParaRPr lang="de-DE"/>
          </a:p>
        </p:txBody>
      </p:sp>
      <p:sp>
        <p:nvSpPr>
          <p:cNvPr id="481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813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02621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0EC0A082-B9FC-4C3A-9A41-8C0351E66EFE}" type="slidenum">
              <a:rPr lang="de-DE"/>
              <a:pPr/>
              <a:t>15</a:t>
            </a:fld>
            <a:endParaRPr 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242079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29886A7A-45B3-485E-8DC6-31B3A7F3B4B8}" type="slidenum">
              <a:rPr lang="de-DE"/>
              <a:pPr/>
              <a:t>16</a:t>
            </a:fld>
            <a:endParaRPr lang="de-DE"/>
          </a:p>
        </p:txBody>
      </p:sp>
      <p:sp>
        <p:nvSpPr>
          <p:cNvPr id="501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018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652189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3C30899E-DE84-4A99-A600-5B34205D0299}" type="slidenum">
              <a:rPr lang="de-DE"/>
              <a:pPr/>
              <a:t>17</a:t>
            </a:fld>
            <a:endParaRPr 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692910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F66BF1CB-9E1F-44B1-8067-A15743BA4652}" type="slidenum">
              <a:rPr lang="de-DE"/>
              <a:pPr/>
              <a:t>18</a:t>
            </a:fld>
            <a:endParaRPr lang="de-DE"/>
          </a:p>
        </p:txBody>
      </p:sp>
      <p:sp>
        <p:nvSpPr>
          <p:cNvPr id="522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222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43126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28AC18ED-5E82-49CF-818A-BDD30FF61119}" type="slidenum">
              <a:rPr lang="de-DE"/>
              <a:pPr/>
              <a:t>19</a:t>
            </a:fld>
            <a:endParaRPr 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23320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C172F28F-9840-4153-ADF6-9BDD5EC89339}" type="slidenum">
              <a:rPr lang="de-DE"/>
              <a:pPr/>
              <a:t>2</a:t>
            </a:fld>
            <a:endParaRPr lang="de-DE"/>
          </a:p>
        </p:txBody>
      </p:sp>
      <p:sp>
        <p:nvSpPr>
          <p:cNvPr id="358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58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117573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0A25DFC4-1997-4F6D-A757-938E65AE3947}" type="slidenum">
              <a:rPr lang="de-DE"/>
              <a:pPr/>
              <a:t>20</a:t>
            </a:fld>
            <a:endParaRPr lang="de-DE"/>
          </a:p>
        </p:txBody>
      </p:sp>
      <p:sp>
        <p:nvSpPr>
          <p:cNvPr id="542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427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65947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3E309726-B3B2-42F5-B8B2-4DC98DE4A8C2}" type="slidenum">
              <a:rPr lang="de-DE"/>
              <a:pPr/>
              <a:t>21</a:t>
            </a:fld>
            <a:endParaRPr 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363686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6B59DEA4-7C09-4367-A554-EEFE5528A3B7}" type="slidenum">
              <a:rPr lang="de-DE"/>
              <a:pPr/>
              <a:t>22</a:t>
            </a:fld>
            <a:endParaRPr lang="de-DE"/>
          </a:p>
        </p:txBody>
      </p:sp>
      <p:sp>
        <p:nvSpPr>
          <p:cNvPr id="563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632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775277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FAC4D13A-A9A1-4596-8925-58E538C4123E}" type="slidenum">
              <a:rPr lang="de-DE"/>
              <a:pPr/>
              <a:t>23</a:t>
            </a:fld>
            <a:endParaRPr 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87444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486FB59C-8D9D-4073-BC75-C7D72765C8F2}" type="slidenum">
              <a:rPr lang="de-DE"/>
              <a:pPr/>
              <a:t>24</a:t>
            </a:fld>
            <a:endParaRPr lang="de-DE"/>
          </a:p>
        </p:txBody>
      </p:sp>
      <p:sp>
        <p:nvSpPr>
          <p:cNvPr id="583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837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64408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A04E45FF-5B1B-4418-9661-82D102D2527E}" type="slidenum">
              <a:rPr lang="de-DE"/>
              <a:pPr/>
              <a:t>25</a:t>
            </a:fld>
            <a:endParaRPr 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092233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02074FA9-ABCF-4195-933B-29DF2A3321C2}" type="slidenum">
              <a:rPr lang="de-DE"/>
              <a:pPr/>
              <a:t>26</a:t>
            </a:fld>
            <a:endParaRPr lang="de-DE"/>
          </a:p>
        </p:txBody>
      </p:sp>
      <p:sp>
        <p:nvSpPr>
          <p:cNvPr id="604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04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27527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6349F43F-8440-4CC5-9DD5-BD4FC08D2CE1}" type="slidenum">
              <a:rPr lang="de-DE"/>
              <a:pPr/>
              <a:t>27</a:t>
            </a:fld>
            <a:endParaRPr 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62896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460AE85D-3B6C-4B0D-8A91-682E61D96C90}" type="slidenum">
              <a:rPr lang="de-DE"/>
              <a:pPr/>
              <a:t>28</a:t>
            </a:fld>
            <a:endParaRPr lang="de-DE"/>
          </a:p>
        </p:txBody>
      </p:sp>
      <p:sp>
        <p:nvSpPr>
          <p:cNvPr id="624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24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735305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DD50ECD3-4268-4EA5-9D1F-07ED0F0B43D5}" type="slidenum">
              <a:rPr lang="de-DE"/>
              <a:pPr/>
              <a:t>29</a:t>
            </a:fld>
            <a:endParaRPr 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09624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3</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186386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p>
            <a:fld id="{851CDD60-CAC9-4AB6-B2E2-C9A486C1A654}" type="slidenum">
              <a:rPr lang="de-DE"/>
              <a:pPr/>
              <a:t>30</a:t>
            </a:fld>
            <a:endParaRPr lang="de-DE"/>
          </a:p>
        </p:txBody>
      </p:sp>
      <p:sp>
        <p:nvSpPr>
          <p:cNvPr id="645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45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712001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098FE957-970B-4D84-AA04-6B18CD2F5A3A}" type="slidenum">
              <a:rPr lang="de-DE"/>
              <a:pPr/>
              <a:t>31</a:t>
            </a:fld>
            <a:endParaRPr lang="de-DE"/>
          </a:p>
        </p:txBody>
      </p:sp>
      <p:sp>
        <p:nvSpPr>
          <p:cNvPr id="655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84312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9D679B50-B665-4695-B2B4-756A0A9AC3DF}" type="slidenum">
              <a:rPr lang="de-DE"/>
              <a:pPr/>
              <a:t>4</a:t>
            </a:fld>
            <a:endParaRPr lang="de-DE"/>
          </a:p>
        </p:txBody>
      </p:sp>
      <p:sp>
        <p:nvSpPr>
          <p:cNvPr id="378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78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830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4B2C4012-F3D1-4E20-BC8F-4A74C7449403}" type="slidenum">
              <a:rPr lang="de-DE"/>
              <a:pPr/>
              <a:t>5</a:t>
            </a:fld>
            <a:endParaRPr 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77420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07F9F403-D7E7-4C92-992B-F426237A8A9D}" type="slidenum">
              <a:rPr lang="de-DE"/>
              <a:pPr/>
              <a:t>6</a:t>
            </a:fld>
            <a:endParaRPr lang="de-DE"/>
          </a:p>
        </p:txBody>
      </p:sp>
      <p:sp>
        <p:nvSpPr>
          <p:cNvPr id="399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99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13966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C05AA01C-04E6-4C97-AE8D-76A56D41408E}" type="slidenum">
              <a:rPr lang="de-DE"/>
              <a:pPr/>
              <a:t>7</a:t>
            </a:fld>
            <a:endParaRPr 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775095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F54B391D-8B72-412F-9396-216244FEA2CD}" type="slidenum">
              <a:rPr lang="de-DE"/>
              <a:pPr/>
              <a:t>8</a:t>
            </a:fld>
            <a:endParaRPr lang="de-DE"/>
          </a:p>
        </p:txBody>
      </p:sp>
      <p:sp>
        <p:nvSpPr>
          <p:cNvPr id="419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98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636295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FBDDB399-20C6-4EFD-A679-CA08B9FC767A}" type="slidenum">
              <a:rPr lang="de-DE"/>
              <a:pPr/>
              <a:t>9</a:t>
            </a:fld>
            <a:endParaRPr 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28836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B3246EF2-4252-4404-8961-34D7AA7BC33B}"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2404318E-B35A-44EC-AD60-2CF2644B61D9}"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542BA0ED-709A-4795-9638-7175A62FD1EF}"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4A92079E-F9F3-4AE1-9DBC-565E98D6A15C}"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DE197B5C-E235-4A90-93C0-7F573C89080A}"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F408CD61-6885-48BF-A816-C658A8CE4FDA}"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571623D3-B9AC-4DA9-87A3-2A64EC106065}"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pPr>
              <a:defRPr/>
            </a:pPr>
            <a:fld id="{74A7F3D5-5B1B-4CB2-AA1B-0FF663A8F4B7}" type="slidenum">
              <a:rPr lang="de-DE"/>
              <a:pPr>
                <a:def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8F6826A6-B008-4D0F-BA8C-285BBFC98700}" type="slidenum">
              <a:rPr lang="de-DE"/>
              <a:pPr>
                <a:defRPr/>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pPr>
              <a:defRPr/>
            </a:pPr>
            <a:fld id="{2E2834B4-B38F-4F24-BBC7-36538367D076}"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B1D138F2-7A09-481F-9209-CF9B76130973}"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0F54C58E-DEE0-485A-BF88-CF150B731E90}"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smtClean="0">
                <a:solidFill>
                  <a:srgbClr val="000000"/>
                </a:solidFill>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smtClean="0">
                <a:solidFill>
                  <a:srgbClr val="000000"/>
                </a:solidFill>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smtClean="0">
                <a:solidFill>
                  <a:srgbClr val="000000"/>
                </a:solidFill>
              </a:defRPr>
            </a:lvl1pPr>
          </a:lstStyle>
          <a:p>
            <a:pPr>
              <a:defRPr/>
            </a:pPr>
            <a:fld id="{378C8AF4-29A5-4B9B-8332-9341EFA10120}"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51"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 </a:t>
            </a:r>
          </a:p>
        </p:txBody>
      </p:sp>
      <p:sp>
        <p:nvSpPr>
          <p:cNvPr id="2052"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Kapitel 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p:spPr>
        <p:txBody>
          <a:bodyPr/>
          <a:lstStyle/>
          <a:p>
            <a:r>
              <a:rPr lang="de-DE"/>
              <a:t>Einführung in die Software-Entwicklung</a:t>
            </a:r>
          </a:p>
        </p:txBody>
      </p:sp>
      <p:sp>
        <p:nvSpPr>
          <p:cNvPr id="11267" name="Foliennummernplatzhalter 4"/>
          <p:cNvSpPr>
            <a:spLocks noGrp="1"/>
          </p:cNvSpPr>
          <p:nvPr>
            <p:ph type="sldNum" sz="quarter" idx="12"/>
          </p:nvPr>
        </p:nvSpPr>
        <p:spPr>
          <a:noFill/>
        </p:spPr>
        <p:txBody>
          <a:bodyPr/>
          <a:lstStyle/>
          <a:p>
            <a:fld id="{BA9FE01B-7792-4D39-9EBB-8FBD7CC288A7}" type="slidenum">
              <a:rPr lang="de-DE"/>
              <a:pPr/>
              <a:t>10</a:t>
            </a:fld>
            <a:endParaRPr 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Die Klasse "Auto"</a:t>
            </a:r>
          </a:p>
        </p:txBody>
      </p:sp>
      <p:sp>
        <p:nvSpPr>
          <p:cNvPr id="11270" name="Rectangle 3"/>
          <p:cNvSpPr>
            <a:spLocks noGrp="1" noChangeArrowheads="1"/>
          </p:cNvSpPr>
          <p:nvPr>
            <p:ph type="subTitle" idx="4294967295"/>
          </p:nvPr>
        </p:nvSpPr>
        <p:spPr>
          <a:xfrm>
            <a:off x="504825" y="1619250"/>
            <a:ext cx="9070975" cy="6591300"/>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Eine Klassendefinition wird in Java durch das Schlüsselwort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class</a:t>
            </a:r>
            <a:r>
              <a:rPr lang="de-DE" sz="2400" smtClean="0"/>
              <a:t> eingeleitet. Anschließend folgt innerhalb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geschweiften Klammern eine beliebige Anzahl an Variablen- und</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Methodendefinitionen – Beispiel: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public class Auto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tankinhalt = 40;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void fahre(double kilometer)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kilometerstand = kilometerstand + kilometer;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tankinhalt = tankinhalt - (kilometer * 0.1);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ußzeilenplatzhalter 3"/>
          <p:cNvSpPr>
            <a:spLocks noGrp="1"/>
          </p:cNvSpPr>
          <p:nvPr>
            <p:ph type="ftr" sz="quarter" idx="11"/>
          </p:nvPr>
        </p:nvSpPr>
        <p:spPr>
          <a:noFill/>
        </p:spPr>
        <p:txBody>
          <a:bodyPr/>
          <a:lstStyle/>
          <a:p>
            <a:r>
              <a:rPr lang="de-DE"/>
              <a:t>Einführung in die Software-Entwicklung</a:t>
            </a:r>
          </a:p>
        </p:txBody>
      </p:sp>
      <p:sp>
        <p:nvSpPr>
          <p:cNvPr id="12291" name="Foliennummernplatzhalter 4"/>
          <p:cNvSpPr>
            <a:spLocks noGrp="1"/>
          </p:cNvSpPr>
          <p:nvPr>
            <p:ph type="sldNum" sz="quarter" idx="12"/>
          </p:nvPr>
        </p:nvSpPr>
        <p:spPr>
          <a:noFill/>
        </p:spPr>
        <p:txBody>
          <a:bodyPr/>
          <a:lstStyle/>
          <a:p>
            <a:fld id="{7ADD6EF0-6965-4698-A39E-1A7A2142BC7E}" type="slidenum">
              <a:rPr lang="de-DE"/>
              <a:pPr/>
              <a:t>11</a:t>
            </a:fld>
            <a:endParaRPr lang="de-DE"/>
          </a:p>
        </p:txBody>
      </p:sp>
      <p:sp>
        <p:nvSpPr>
          <p:cNvPr id="122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22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a:t>
            </a:r>
          </a:p>
        </p:txBody>
      </p:sp>
      <p:sp>
        <p:nvSpPr>
          <p:cNvPr id="12294" name="Rectangle 3"/>
          <p:cNvSpPr>
            <a:spLocks noGrp="1" noChangeArrowheads="1"/>
          </p:cNvSpPr>
          <p:nvPr>
            <p:ph type="subTitle" idx="4294967295"/>
          </p:nvPr>
        </p:nvSpPr>
        <p:spPr>
          <a:xfrm>
            <a:off x="504825" y="1619250"/>
            <a:ext cx="9070975" cy="5762625"/>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Ein konkretes Objekt (Exemplar) erzeugt man mit Hilfe des </a:t>
            </a:r>
            <a:r>
              <a:rPr lang="de-DE" sz="2200" smtClean="0">
                <a:latin typeface="Courier New" pitchFamily="49" charset="0"/>
              </a:rPr>
              <a:t>new</a:t>
            </a:r>
            <a:r>
              <a:rPr lang="de-DE" sz="2200" smtClean="0"/>
              <a:t>-Operators, z. B.:</a:t>
            </a:r>
            <a:br>
              <a:rPr lang="de-DE" sz="2200" smtClean="0"/>
            </a:br>
            <a:r>
              <a:rPr lang="de-DE" sz="2200" smtClean="0"/>
              <a:t/>
            </a:r>
            <a:br>
              <a:rPr lang="de-DE" sz="2200" smtClean="0"/>
            </a:br>
            <a:r>
              <a:rPr lang="de-DE" sz="2200" smtClean="0">
                <a:latin typeface="Courier New" pitchFamily="49" charset="0"/>
              </a:rPr>
              <a:t>new Auto();</a:t>
            </a:r>
            <a:r>
              <a:rPr lang="de-DE" sz="2200" smtClean="0"/>
              <a:t/>
            </a:r>
            <a:br>
              <a:rPr lang="de-DE" sz="2200" smtClean="0"/>
            </a:br>
            <a:endParaRPr lang="de-DE" sz="22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Um mit dem Objekt nach der Anlage weiterarbeiten zu können, muss eine Variable vom Typ der Klasse deklariert und ihr das neu erzeugte Objekt zugewiesen werden – Beispiel:</a:t>
            </a:r>
            <a:br>
              <a:rPr lang="de-DE" sz="2200" smtClean="0"/>
            </a:br>
            <a:r>
              <a:rPr lang="de-DE" sz="2200" smtClean="0"/>
              <a:t/>
            </a:r>
            <a:br>
              <a:rPr lang="de-DE" sz="2200" smtClean="0"/>
            </a:br>
            <a:r>
              <a:rPr lang="de-DE" sz="2200" smtClean="0">
                <a:latin typeface="Courier New" pitchFamily="49" charset="0"/>
              </a:rPr>
              <a:t>Auto testwagen;</a:t>
            </a:r>
            <a:br>
              <a:rPr lang="de-DE" sz="2200" smtClean="0">
                <a:latin typeface="Courier New" pitchFamily="49" charset="0"/>
              </a:rPr>
            </a:br>
            <a:r>
              <a:rPr lang="de-DE" sz="2200" smtClean="0">
                <a:latin typeface="Courier New" pitchFamily="49" charset="0"/>
              </a:rPr>
              <a:t>testwagen = new Auto();</a:t>
            </a:r>
            <a:br>
              <a:rPr lang="de-DE" sz="2200" smtClean="0">
                <a:latin typeface="Courier New" pitchFamily="49" charset="0"/>
              </a:rPr>
            </a:br>
            <a:r>
              <a:rPr lang="de-DE" sz="2200" smtClean="0"/>
              <a:t/>
            </a:r>
            <a:br>
              <a:rPr lang="de-DE" sz="2200" smtClean="0"/>
            </a:br>
            <a:r>
              <a:rPr lang="de-DE" sz="2200" smtClean="0"/>
              <a:t>Die erste Anweisung ist eine normale Variablendeklaration, in diesem Fall für eine Referenzvariable vom Typ </a:t>
            </a:r>
            <a:r>
              <a:rPr lang="de-DE" sz="2200" smtClean="0">
                <a:latin typeface="Courier New" pitchFamily="49" charset="0"/>
              </a:rPr>
              <a:t>Auto</a:t>
            </a:r>
            <a:r>
              <a:rPr lang="de-DE" sz="2200" smtClean="0"/>
              <a:t>. Die zweite Anweisung erzeugt ein Exemplar der Klasse </a:t>
            </a:r>
            <a:r>
              <a:rPr lang="de-DE" sz="2200" smtClean="0">
                <a:latin typeface="Courier New" pitchFamily="49" charset="0"/>
              </a:rPr>
              <a:t>Auto</a:t>
            </a:r>
            <a:r>
              <a:rPr lang="de-DE" sz="2200" smtClean="0"/>
              <a:t> und weist dieses der Variablen </a:t>
            </a:r>
            <a:r>
              <a:rPr lang="de-DE" sz="2200" smtClean="0">
                <a:latin typeface="Courier New" pitchFamily="49" charset="0"/>
              </a:rPr>
              <a:t>testwagen</a:t>
            </a:r>
            <a:r>
              <a:rPr lang="de-DE" sz="2200" smtClean="0"/>
              <a:t> zu.</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t>Einführung in die Software-Entwicklung</a:t>
            </a:r>
          </a:p>
        </p:txBody>
      </p:sp>
      <p:sp>
        <p:nvSpPr>
          <p:cNvPr id="13315" name="Foliennummernplatzhalter 4"/>
          <p:cNvSpPr>
            <a:spLocks noGrp="1"/>
          </p:cNvSpPr>
          <p:nvPr>
            <p:ph type="sldNum" sz="quarter" idx="12"/>
          </p:nvPr>
        </p:nvSpPr>
        <p:spPr>
          <a:noFill/>
        </p:spPr>
        <p:txBody>
          <a:bodyPr/>
          <a:lstStyle/>
          <a:p>
            <a:fld id="{E6C8CE53-DD0D-4E91-9E7F-C64B4F98C445}" type="slidenum">
              <a:rPr lang="de-DE"/>
              <a:pPr/>
              <a:t>12</a:t>
            </a:fld>
            <a:endParaRPr 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(1)</a:t>
            </a:r>
          </a:p>
        </p:txBody>
      </p:sp>
      <p:sp>
        <p:nvSpPr>
          <p:cNvPr id="1331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in einer Klasse deklarierten Variablen heißen "Objektvariablen", beziehungsweise "Exemplar-", "Instanz-" oder "Ausprägungsvariablen". Wird ein Objekt geschaffen, dann erhält es seinen eigenen Satz von Objektvariablen. Sie bilden den Zustand des Objekts.</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Ist das Objekt angelegt, ermöglicht der Punkt "." (auch "Selektor" genannt) den Zugriff auf die Methoden oder Variablen.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ußzeilenplatzhalter 3"/>
          <p:cNvSpPr>
            <a:spLocks noGrp="1"/>
          </p:cNvSpPr>
          <p:nvPr>
            <p:ph type="ftr" sz="quarter" idx="11"/>
          </p:nvPr>
        </p:nvSpPr>
        <p:spPr>
          <a:noFill/>
        </p:spPr>
        <p:txBody>
          <a:bodyPr/>
          <a:lstStyle/>
          <a:p>
            <a:r>
              <a:rPr lang="de-DE"/>
              <a:t>Einführung in die Software-Entwicklung</a:t>
            </a:r>
          </a:p>
        </p:txBody>
      </p:sp>
      <p:sp>
        <p:nvSpPr>
          <p:cNvPr id="14339" name="Foliennummernplatzhalter 4"/>
          <p:cNvSpPr>
            <a:spLocks noGrp="1"/>
          </p:cNvSpPr>
          <p:nvPr>
            <p:ph type="sldNum" sz="quarter" idx="12"/>
          </p:nvPr>
        </p:nvSpPr>
        <p:spPr>
          <a:noFill/>
        </p:spPr>
        <p:txBody>
          <a:bodyPr/>
          <a:lstStyle/>
          <a:p>
            <a:fld id="{62431CD3-C9F4-4642-BB1D-7F2B758379DA}" type="slidenum">
              <a:rPr lang="de-DE"/>
              <a:pPr/>
              <a:t>13</a:t>
            </a:fld>
            <a:endParaRPr lang="de-DE"/>
          </a:p>
        </p:txBody>
      </p:sp>
      <p:sp>
        <p:nvSpPr>
          <p:cNvPr id="143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43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(2)</a:t>
            </a:r>
          </a:p>
        </p:txBody>
      </p:sp>
      <p:sp>
        <p:nvSpPr>
          <p:cNvPr id="14342" name="Rectangle 3"/>
          <p:cNvSpPr>
            <a:spLocks noGrp="1" noChangeArrowheads="1"/>
          </p:cNvSpPr>
          <p:nvPr>
            <p:ph type="subTitle" idx="4294967295"/>
          </p:nvPr>
        </p:nvSpPr>
        <p:spPr>
          <a:xfrm>
            <a:off x="504825" y="1619250"/>
            <a:ext cx="9070975" cy="51212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Beispiele: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das Auto 10 Kilometer fahren zu lassen,</a:t>
            </a:r>
            <a:br>
              <a:rPr lang="de-DE" sz="2800" smtClean="0"/>
            </a:br>
            <a:r>
              <a:rPr lang="de-DE" sz="2800" smtClean="0"/>
              <a:t>verwendet man folgenden Aufruf:</a:t>
            </a:r>
            <a:br>
              <a:rPr lang="de-DE" sz="2800" smtClean="0"/>
            </a:br>
            <a:r>
              <a:rPr lang="de-DE" sz="2800" smtClean="0"/>
              <a:t/>
            </a:r>
            <a:br>
              <a:rPr lang="de-DE" sz="2800" smtClean="0"/>
            </a:br>
            <a:r>
              <a:rPr lang="de-DE" sz="2400" smtClean="0">
                <a:latin typeface="Courier New" pitchFamily="49" charset="0"/>
              </a:rPr>
              <a:t>testwagen.fahre(10);</a:t>
            </a:r>
            <a:br>
              <a:rPr lang="de-DE" sz="2400" smtClean="0">
                <a:latin typeface="Courier New" pitchFamily="49" charset="0"/>
              </a:rPr>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Den aktuellen Kilometerstand kann man z. B. wie folgt ausgeben:</a:t>
            </a:r>
            <a:br>
              <a:rPr lang="de-DE" sz="2800" smtClean="0"/>
            </a:br>
            <a:r>
              <a:rPr lang="de-DE" sz="2800" smtClean="0"/>
              <a:t/>
            </a:r>
            <a:br>
              <a:rPr lang="de-DE" sz="2800" smtClean="0"/>
            </a:br>
            <a:r>
              <a:rPr lang="de-DE" sz="2400" smtClean="0">
                <a:latin typeface="Courier New" pitchFamily="49" charset="0"/>
              </a:rPr>
              <a:t>System.out.println(testwagen.kilometerstand);</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t>Einführung in die Software-Entwicklung</a:t>
            </a:r>
          </a:p>
        </p:txBody>
      </p:sp>
      <p:sp>
        <p:nvSpPr>
          <p:cNvPr id="15363" name="Foliennummernplatzhalter 4"/>
          <p:cNvSpPr>
            <a:spLocks noGrp="1"/>
          </p:cNvSpPr>
          <p:nvPr>
            <p:ph type="sldNum" sz="quarter" idx="12"/>
          </p:nvPr>
        </p:nvSpPr>
        <p:spPr>
          <a:noFill/>
        </p:spPr>
        <p:txBody>
          <a:bodyPr/>
          <a:lstStyle/>
          <a:p>
            <a:fld id="{7D377EBC-3B4A-4568-8849-C116FBFF947F}" type="slidenum">
              <a:rPr lang="de-DE"/>
              <a:pPr/>
              <a:t>14</a:t>
            </a:fld>
            <a:endParaRPr 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 – Übung 1</a:t>
            </a:r>
          </a:p>
        </p:txBody>
      </p:sp>
      <p:sp>
        <p:nvSpPr>
          <p:cNvPr id="15366" name="Rectangle 3"/>
          <p:cNvSpPr>
            <a:spLocks noGrp="1" noChangeArrowheads="1"/>
          </p:cNvSpPr>
          <p:nvPr>
            <p:ph type="subTitle" idx="4294967295"/>
          </p:nvPr>
        </p:nvSpPr>
        <p:spPr>
          <a:xfrm>
            <a:off x="504825" y="1619250"/>
            <a:ext cx="9070975" cy="57150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Implementieren Sie die bisher vorgestellte</a:t>
            </a:r>
            <a:br>
              <a:rPr lang="de-DE" sz="2800" smtClean="0"/>
            </a:br>
            <a:r>
              <a:rPr lang="de-DE" sz="2800" smtClean="0"/>
              <a:t>Klasse </a:t>
            </a:r>
            <a:r>
              <a:rPr lang="de-DE" sz="2800" smtClean="0">
                <a:latin typeface="Courier New" pitchFamily="49" charset="0"/>
              </a:rPr>
              <a:t>Auto</a:t>
            </a:r>
            <a:r>
              <a:rPr lang="de-DE" sz="2800" smtClean="0"/>
              <a: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Schreiben Sie eine neue Klasse </a:t>
            </a:r>
            <a:r>
              <a:rPr lang="de-DE" sz="2800" smtClean="0">
                <a:latin typeface="Courier New" pitchFamily="49" charset="0"/>
              </a:rPr>
              <a:t>AutoTester</a:t>
            </a:r>
            <a:r>
              <a:rPr lang="de-DE" sz="2800" smtClean="0"/>
              <a:t>, in deren main-Methode Sie zwei neue Autos erzeugen und diese jeweils nacheinander drei unterschiedliche Wegstrecken zurücklegen lassen. Verwenden Sie hierzu </a:t>
            </a:r>
            <a:r>
              <a:rPr lang="de-DE" sz="2800" smtClean="0">
                <a:latin typeface="Courier New" pitchFamily="49" charset="0"/>
              </a:rPr>
              <a:t>Zufall.getZufallInt(min, max)</a:t>
            </a:r>
            <a:r>
              <a:rPr lang="de-DE" sz="2800" smtClean="0"/>
              <a:t> aus der letzten Vorlesung.</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Geben Sie nach jeder Wegstrecke die gefahrenen Gesamtkilometer und den Tankinhalt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ußzeilenplatzhalter 3"/>
          <p:cNvSpPr>
            <a:spLocks noGrp="1"/>
          </p:cNvSpPr>
          <p:nvPr>
            <p:ph type="ftr" sz="quarter" idx="11"/>
          </p:nvPr>
        </p:nvSpPr>
        <p:spPr>
          <a:noFill/>
        </p:spPr>
        <p:txBody>
          <a:bodyPr/>
          <a:lstStyle/>
          <a:p>
            <a:r>
              <a:rPr lang="de-DE"/>
              <a:t>Einführung in die Software-Entwicklung</a:t>
            </a:r>
          </a:p>
        </p:txBody>
      </p:sp>
      <p:sp>
        <p:nvSpPr>
          <p:cNvPr id="16387" name="Foliennummernplatzhalter 4"/>
          <p:cNvSpPr>
            <a:spLocks noGrp="1"/>
          </p:cNvSpPr>
          <p:nvPr>
            <p:ph type="sldNum" sz="quarter" idx="12"/>
          </p:nvPr>
        </p:nvSpPr>
        <p:spPr>
          <a:noFill/>
        </p:spPr>
        <p:txBody>
          <a:bodyPr/>
          <a:lstStyle/>
          <a:p>
            <a:fld id="{C74721A3-3DAA-4D16-A566-D046A951CF7D}" type="slidenum">
              <a:rPr lang="de-DE"/>
              <a:pPr/>
              <a:t>15</a:t>
            </a:fld>
            <a:endParaRPr lang="de-DE"/>
          </a:p>
        </p:txBody>
      </p:sp>
      <p:sp>
        <p:nvSpPr>
          <p:cNvPr id="163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63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Referenzvariablen</a:t>
            </a:r>
          </a:p>
        </p:txBody>
      </p:sp>
      <p:sp>
        <p:nvSpPr>
          <p:cNvPr id="16390" name="Rectangle 3"/>
          <p:cNvSpPr>
            <a:spLocks noGrp="1" noChangeArrowheads="1"/>
          </p:cNvSpPr>
          <p:nvPr>
            <p:ph type="subTitle" idx="4294967295"/>
          </p:nvPr>
        </p:nvSpPr>
        <p:spPr>
          <a:xfrm>
            <a:off x="504825" y="1619250"/>
            <a:ext cx="9070975" cy="672782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Objektvariablen sind Referenzvariablen, d. h. es wird nur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Referenz auf das Objekt kopiert, nicht jedoch das Objekt selbst.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autoA = new Auto();</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autoB = autoA;  // Referenz auf autoA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autoA.fahre(20);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autoB.fahre(30);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System.out.println(autoA.kilometerstand);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System.out.println(autoB.kilometerstand);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Beide Ausgaben liefern </a:t>
            </a:r>
            <a:r>
              <a:rPr lang="de-DE" sz="2400" smtClean="0">
                <a:latin typeface="Courier New" pitchFamily="49" charset="0"/>
              </a:rPr>
              <a:t>50</a:t>
            </a:r>
            <a:r>
              <a:rPr lang="de-DE" sz="2400" smtClean="0"/>
              <a:t>, da bei beiden Aufrufen dasselbe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 fortbewegt wurde.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t>Einführung in die Software-Entwicklung</a:t>
            </a:r>
          </a:p>
        </p:txBody>
      </p:sp>
      <p:sp>
        <p:nvSpPr>
          <p:cNvPr id="17411" name="Foliennummernplatzhalter 4"/>
          <p:cNvSpPr>
            <a:spLocks noGrp="1"/>
          </p:cNvSpPr>
          <p:nvPr>
            <p:ph type="sldNum" sz="quarter" idx="12"/>
          </p:nvPr>
        </p:nvSpPr>
        <p:spPr>
          <a:noFill/>
        </p:spPr>
        <p:txBody>
          <a:bodyPr/>
          <a:lstStyle/>
          <a:p>
            <a:fld id="{0D4FA046-F5EE-4A54-90C8-F956D376898D}" type="slidenum">
              <a:rPr lang="de-DE"/>
              <a:pPr/>
              <a:t>16</a:t>
            </a:fld>
            <a:endParaRPr 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(1)</a:t>
            </a:r>
          </a:p>
        </p:txBody>
      </p:sp>
      <p:sp>
        <p:nvSpPr>
          <p:cNvPr id="17414"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gibt es das spezielle Literal </a:t>
            </a:r>
            <a:r>
              <a:rPr lang="de-DE" sz="2600" smtClean="0">
                <a:latin typeface="Courier New" pitchFamily="49" charset="0"/>
              </a:rPr>
              <a:t>null</a:t>
            </a:r>
            <a:r>
              <a:rPr lang="de-DE" sz="2600" smtClean="0"/>
              <a:t>, das anzeigt, dass eine Referenzvariable auf kein Objekt verweist. Der Wert ist nur für Referenzen vorgesehen und kann in keinen primitiven Typ wie die Ganzzahl </a:t>
            </a:r>
            <a:r>
              <a:rPr lang="de-DE" sz="2600" smtClean="0">
                <a:latin typeface="Courier New" pitchFamily="49" charset="0"/>
              </a:rPr>
              <a:t>0</a:t>
            </a:r>
            <a:r>
              <a:rPr lang="de-DE" sz="2600" smtClean="0"/>
              <a:t> umgewandelt werden.</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null-Referenz ist typenlos, das heißt, sie kann jedem Objekt zugewiesen und jeder Funktion übergeben werden, die ein Objekt erwartet – Beispiele:</a:t>
            </a:r>
            <a:br>
              <a:rPr lang="de-DE" sz="2600" smtClean="0"/>
            </a:br>
            <a:r>
              <a:rPr lang="de-DE" sz="2600" smtClean="0"/>
              <a:t/>
            </a:r>
            <a:br>
              <a:rPr lang="de-DE" sz="2600" smtClean="0"/>
            </a:br>
            <a:r>
              <a:rPr lang="de-DE" sz="2600" smtClean="0">
                <a:latin typeface="Courier New" pitchFamily="49" charset="0"/>
              </a:rPr>
              <a:t>Point  p = null;</a:t>
            </a:r>
            <a:br>
              <a:rPr lang="de-DE" sz="2600" smtClean="0">
                <a:latin typeface="Courier New" pitchFamily="49" charset="0"/>
              </a:rPr>
            </a:br>
            <a:r>
              <a:rPr lang="de-DE" sz="2600" smtClean="0">
                <a:latin typeface="Courier New" pitchFamily="49" charset="0"/>
              </a:rPr>
              <a:t>String s = null;</a:t>
            </a:r>
            <a:br>
              <a:rPr lang="de-DE" sz="2600" smtClean="0">
                <a:latin typeface="Courier New" pitchFamily="49" charset="0"/>
              </a:rPr>
            </a:br>
            <a:r>
              <a:rPr lang="de-DE" sz="2600" smtClean="0">
                <a:latin typeface="Courier New" pitchFamily="49" charset="0"/>
              </a:rPr>
              <a:t>System.out.println( null );</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ußzeilenplatzhalter 3"/>
          <p:cNvSpPr>
            <a:spLocks noGrp="1"/>
          </p:cNvSpPr>
          <p:nvPr>
            <p:ph type="ftr" sz="quarter" idx="11"/>
          </p:nvPr>
        </p:nvSpPr>
        <p:spPr>
          <a:noFill/>
        </p:spPr>
        <p:txBody>
          <a:bodyPr/>
          <a:lstStyle/>
          <a:p>
            <a:r>
              <a:rPr lang="de-DE"/>
              <a:t>Einführung in die Software-Entwicklung</a:t>
            </a:r>
          </a:p>
        </p:txBody>
      </p:sp>
      <p:sp>
        <p:nvSpPr>
          <p:cNvPr id="18435" name="Foliennummernplatzhalter 4"/>
          <p:cNvSpPr>
            <a:spLocks noGrp="1"/>
          </p:cNvSpPr>
          <p:nvPr>
            <p:ph type="sldNum" sz="quarter" idx="12"/>
          </p:nvPr>
        </p:nvSpPr>
        <p:spPr>
          <a:noFill/>
        </p:spPr>
        <p:txBody>
          <a:bodyPr/>
          <a:lstStyle/>
          <a:p>
            <a:fld id="{BD5AEB99-64F3-4AD6-AA30-979ED04CB6D8}" type="slidenum">
              <a:rPr lang="de-DE"/>
              <a:pPr/>
              <a:t>17</a:t>
            </a:fld>
            <a:endParaRPr lang="de-DE"/>
          </a:p>
        </p:txBody>
      </p:sp>
      <p:sp>
        <p:nvSpPr>
          <p:cNvPr id="184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84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(2)</a:t>
            </a:r>
          </a:p>
        </p:txBody>
      </p:sp>
      <p:sp>
        <p:nvSpPr>
          <p:cNvPr id="1843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es nur ein </a:t>
            </a:r>
            <a:r>
              <a:rPr lang="de-DE" sz="2800" smtClean="0">
                <a:latin typeface="Courier New" pitchFamily="49" charset="0"/>
              </a:rPr>
              <a:t>null</a:t>
            </a:r>
            <a:r>
              <a:rPr lang="de-DE" sz="2800" smtClean="0"/>
              <a:t> gibt, gilt zum Beispiel</a:t>
            </a:r>
            <a:br>
              <a:rPr lang="de-DE" sz="2800" smtClean="0"/>
            </a:br>
            <a:r>
              <a:rPr lang="de-DE" sz="2800" smtClean="0"/>
              <a:t/>
            </a:r>
            <a:br>
              <a:rPr lang="de-DE" sz="2800" smtClean="0"/>
            </a:br>
            <a:r>
              <a:rPr lang="de-DE" sz="2800" smtClean="0">
                <a:latin typeface="Courier New" pitchFamily="49" charset="0"/>
              </a:rPr>
              <a:t>(Point) null == (String) null</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Haupteinsatz sieht vor, damit uninitialisierte Referenzvariablen zu kennzeichnen.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t>Einführung in die Software-Entwicklung</a:t>
            </a:r>
          </a:p>
        </p:txBody>
      </p:sp>
      <p:sp>
        <p:nvSpPr>
          <p:cNvPr id="19459" name="Foliennummernplatzhalter 4"/>
          <p:cNvSpPr>
            <a:spLocks noGrp="1"/>
          </p:cNvSpPr>
          <p:nvPr>
            <p:ph type="sldNum" sz="quarter" idx="12"/>
          </p:nvPr>
        </p:nvSpPr>
        <p:spPr>
          <a:noFill/>
        </p:spPr>
        <p:txBody>
          <a:bodyPr/>
          <a:lstStyle/>
          <a:p>
            <a:fld id="{4FCAF21C-91A1-4FE7-AD73-0C89FFF0E5E9}" type="slidenum">
              <a:rPr lang="de-DE"/>
              <a:pPr/>
              <a:t>18</a:t>
            </a:fld>
            <a:endParaRPr 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(1)</a:t>
            </a:r>
          </a:p>
        </p:txBody>
      </p:sp>
      <p:sp>
        <p:nvSpPr>
          <p:cNvPr id="194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sich hinter </a:t>
            </a:r>
            <a:r>
              <a:rPr lang="de-DE" sz="2800" smtClean="0">
                <a:latin typeface="Courier New" pitchFamily="49" charset="0"/>
              </a:rPr>
              <a:t>null</a:t>
            </a:r>
            <a:r>
              <a:rPr lang="de-DE" sz="2800" smtClean="0"/>
              <a:t> kein Objekt verbirgt, ist es auch nicht möglich, eine Methode aufzurufen.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Compiler kennt zwar den Typ jedes Objekts, weiß aber erst zur Laufzeit, was referenziert wird.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Wird versucht, über die null-Referenz auf eine Eigenschaft eines Objekts zuzugreifen, bricht das Programm zur Laufzeit mit einer sogenannten "NullPointerException"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3"/>
          <p:cNvSpPr>
            <a:spLocks noGrp="1"/>
          </p:cNvSpPr>
          <p:nvPr>
            <p:ph type="ftr" sz="quarter" idx="11"/>
          </p:nvPr>
        </p:nvSpPr>
        <p:spPr>
          <a:noFill/>
        </p:spPr>
        <p:txBody>
          <a:bodyPr/>
          <a:lstStyle/>
          <a:p>
            <a:r>
              <a:rPr lang="de-DE"/>
              <a:t>Einführung in die Software-Entwicklung</a:t>
            </a:r>
          </a:p>
        </p:txBody>
      </p:sp>
      <p:sp>
        <p:nvSpPr>
          <p:cNvPr id="20483" name="Foliennummernplatzhalter 4"/>
          <p:cNvSpPr>
            <a:spLocks noGrp="1"/>
          </p:cNvSpPr>
          <p:nvPr>
            <p:ph type="sldNum" sz="quarter" idx="12"/>
          </p:nvPr>
        </p:nvSpPr>
        <p:spPr>
          <a:noFill/>
        </p:spPr>
        <p:txBody>
          <a:bodyPr/>
          <a:lstStyle/>
          <a:p>
            <a:fld id="{A810F597-3441-489A-A6EF-8F47E92434A0}" type="slidenum">
              <a:rPr lang="de-DE"/>
              <a:pPr/>
              <a:t>19</a:t>
            </a:fld>
            <a:endParaRPr lang="de-DE"/>
          </a:p>
        </p:txBody>
      </p:sp>
      <p:sp>
        <p:nvSpPr>
          <p:cNvPr id="204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4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(2)</a:t>
            </a:r>
          </a:p>
        </p:txBody>
      </p:sp>
      <p:sp>
        <p:nvSpPr>
          <p:cNvPr id="2048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keinAuto = null;</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keinAuto.fahre(10);</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Beim Ausführen dieses Programmcodes bricht das Programm mit folgender Fehlermeldung ab:</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java.lang.NullPointerException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at NullPointer.main(NullPointer.java:10)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Exception in thread "main"</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ußzeilenplatzhalter 3"/>
          <p:cNvSpPr>
            <a:spLocks noGrp="1"/>
          </p:cNvSpPr>
          <p:nvPr>
            <p:ph type="ftr" sz="quarter" idx="11"/>
          </p:nvPr>
        </p:nvSpPr>
        <p:spPr>
          <a:noFill/>
        </p:spPr>
        <p:txBody>
          <a:bodyPr/>
          <a:lstStyle/>
          <a:p>
            <a:r>
              <a:rPr lang="de-DE"/>
              <a:t>Einführung in die Software-Entwicklung</a:t>
            </a:r>
          </a:p>
        </p:txBody>
      </p:sp>
      <p:sp>
        <p:nvSpPr>
          <p:cNvPr id="3075" name="Foliennummernplatzhalter 4"/>
          <p:cNvSpPr>
            <a:spLocks noGrp="1"/>
          </p:cNvSpPr>
          <p:nvPr>
            <p:ph type="sldNum" sz="quarter" idx="12"/>
          </p:nvPr>
        </p:nvSpPr>
        <p:spPr>
          <a:noFill/>
        </p:spPr>
        <p:txBody>
          <a:bodyPr/>
          <a:lstStyle/>
          <a:p>
            <a:fld id="{7BDD9165-B79F-4AC8-BFF5-BEF401E36355}" type="slidenum">
              <a:rPr lang="de-DE"/>
              <a:pPr/>
              <a:t>2</a:t>
            </a:fld>
            <a:endParaRPr lang="de-DE"/>
          </a:p>
        </p:txBody>
      </p:sp>
      <p:sp>
        <p:nvSpPr>
          <p:cNvPr id="30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Kapitel 6</a:t>
            </a:r>
          </a:p>
        </p:txBody>
      </p:sp>
      <p:sp>
        <p:nvSpPr>
          <p:cNvPr id="3078" name="Rectangle 3"/>
          <p:cNvSpPr>
            <a:spLocks noGrp="1" noChangeArrowheads="1"/>
          </p:cNvSpPr>
          <p:nvPr>
            <p:ph type="subTitle" idx="4294967295"/>
          </p:nvPr>
        </p:nvSpPr>
        <p:spPr>
          <a:xfrm>
            <a:off x="504825" y="1619250"/>
            <a:ext cx="9070975" cy="4989513"/>
          </a:xfrm>
        </p:spPr>
        <p:txBody>
          <a:bodyPr anchor="ctr" anchorCtr="1"/>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Objektorientierte Programmierung</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t>Einführung in die Software-Entwicklung</a:t>
            </a:r>
          </a:p>
        </p:txBody>
      </p:sp>
      <p:sp>
        <p:nvSpPr>
          <p:cNvPr id="21507" name="Foliennummernplatzhalter 4"/>
          <p:cNvSpPr>
            <a:spLocks noGrp="1"/>
          </p:cNvSpPr>
          <p:nvPr>
            <p:ph type="sldNum" sz="quarter" idx="12"/>
          </p:nvPr>
        </p:nvSpPr>
        <p:spPr>
          <a:noFill/>
        </p:spPr>
        <p:txBody>
          <a:bodyPr/>
          <a:lstStyle/>
          <a:p>
            <a:fld id="{83176747-C591-4EB4-9A2C-52356263A44F}" type="slidenum">
              <a:rPr lang="de-DE"/>
              <a:pPr/>
              <a:t>20</a:t>
            </a:fld>
            <a:endParaRPr 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 – Übung 2</a:t>
            </a:r>
          </a:p>
        </p:txBody>
      </p:sp>
      <p:sp>
        <p:nvSpPr>
          <p:cNvPr id="21510" name="Rectangle 3"/>
          <p:cNvSpPr>
            <a:spLocks noGrp="1" noChangeArrowheads="1"/>
          </p:cNvSpPr>
          <p:nvPr>
            <p:ph type="subTitle" idx="4294967295"/>
          </p:nvPr>
        </p:nvSpPr>
        <p:spPr>
          <a:xfrm>
            <a:off x="504825" y="1619250"/>
            <a:ext cx="9070975" cy="52974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Erweitern Sie die Klasse </a:t>
            </a:r>
            <a:r>
              <a:rPr lang="de-DE" sz="2800" smtClean="0">
                <a:latin typeface="Courier New" pitchFamily="49" charset="0"/>
              </a:rPr>
              <a:t>Auto</a:t>
            </a:r>
            <a:r>
              <a:rPr lang="de-DE" sz="2800" smtClean="0"/>
              <a:t> derart, dass der "Benzinverbrauch pro km" und der "maximale Tankinhalt" ebenfalls Eigenschaften eines Autos sind.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soll nur solange gefahren werden, wie der Treibstoff reicht.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Implementieren Sie folgende Methode, um den Tank aufzufüllen:</a:t>
            </a:r>
            <a:br>
              <a:rPr lang="de-DE" sz="2800" smtClean="0"/>
            </a:br>
            <a:r>
              <a:rPr lang="de-DE" sz="2800" smtClean="0"/>
              <a:t/>
            </a:r>
            <a:br>
              <a:rPr lang="de-DE" sz="2800" smtClean="0"/>
            </a:br>
            <a:r>
              <a:rPr lang="de-DE" sz="2800" smtClean="0">
                <a:latin typeface="Courier New" pitchFamily="49" charset="0"/>
              </a:rPr>
              <a:t>... tanken(int liter) ...</a:t>
            </a:r>
            <a:r>
              <a:rPr 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ußzeilenplatzhalter 3"/>
          <p:cNvSpPr>
            <a:spLocks noGrp="1"/>
          </p:cNvSpPr>
          <p:nvPr>
            <p:ph type="ftr" sz="quarter" idx="11"/>
          </p:nvPr>
        </p:nvSpPr>
        <p:spPr>
          <a:noFill/>
        </p:spPr>
        <p:txBody>
          <a:bodyPr/>
          <a:lstStyle/>
          <a:p>
            <a:r>
              <a:rPr lang="de-DE"/>
              <a:t>Einführung in die Software-Entwicklung</a:t>
            </a:r>
          </a:p>
        </p:txBody>
      </p:sp>
      <p:sp>
        <p:nvSpPr>
          <p:cNvPr id="22531" name="Foliennummernplatzhalter 4"/>
          <p:cNvSpPr>
            <a:spLocks noGrp="1"/>
          </p:cNvSpPr>
          <p:nvPr>
            <p:ph type="sldNum" sz="quarter" idx="12"/>
          </p:nvPr>
        </p:nvSpPr>
        <p:spPr>
          <a:noFill/>
        </p:spPr>
        <p:txBody>
          <a:bodyPr/>
          <a:lstStyle/>
          <a:p>
            <a:fld id="{A6B2B692-6088-4330-8981-8C603595F506}" type="slidenum">
              <a:rPr lang="de-DE"/>
              <a:pPr/>
              <a:t>21</a:t>
            </a:fld>
            <a:endParaRPr lang="de-DE"/>
          </a:p>
        </p:txBody>
      </p:sp>
      <p:sp>
        <p:nvSpPr>
          <p:cNvPr id="225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25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(1)</a:t>
            </a:r>
          </a:p>
        </p:txBody>
      </p:sp>
      <p:sp>
        <p:nvSpPr>
          <p:cNvPr id="22534" name="Rectangle 3"/>
          <p:cNvSpPr>
            <a:spLocks noGrp="1" noChangeArrowheads="1"/>
          </p:cNvSpPr>
          <p:nvPr>
            <p:ph type="subTitle" idx="4294967295"/>
          </p:nvPr>
        </p:nvSpPr>
        <p:spPr>
          <a:xfrm>
            <a:off x="504825" y="1619250"/>
            <a:ext cx="9070975" cy="60356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objektorientierten Programmiersprachen lassen sich spezielle Methoden definieren, die bei der Initialisierung eines Objekts aufgerufen werden, die sogenannten "Konstruktoren".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werden Konstruktoren als Methoden ohne Rückgabewert definiert, die den Namen der Klasse erhalten, zu der sie gehören. Konstruktoren dürfen eine beliebige Anzahl an Parametern haben. Beispiel:</a:t>
            </a:r>
            <a:br>
              <a:rPr lang="de-DE" sz="2600" smtClean="0"/>
            </a:br>
            <a:r>
              <a:rPr lang="de-DE" sz="2600" smtClean="0"/>
              <a:t/>
            </a:r>
            <a:br>
              <a:rPr lang="de-DE" sz="2600" smtClean="0"/>
            </a:br>
            <a:r>
              <a:rPr lang="de-DE" sz="2600" smtClean="0">
                <a:latin typeface="Courier New" pitchFamily="49" charset="0"/>
              </a:rPr>
              <a:t>public Auto(double verbr, double tankgr) {</a:t>
            </a:r>
            <a:br>
              <a:rPr lang="de-DE" sz="2600" smtClean="0">
                <a:latin typeface="Courier New" pitchFamily="49" charset="0"/>
              </a:rPr>
            </a:br>
            <a:r>
              <a:rPr lang="de-DE" sz="2600" smtClean="0">
                <a:latin typeface="Courier New" pitchFamily="49" charset="0"/>
              </a:rPr>
              <a:t>	verbrauch = verbr;</a:t>
            </a:r>
            <a:br>
              <a:rPr lang="de-DE" sz="2600" smtClean="0">
                <a:latin typeface="Courier New" pitchFamily="49" charset="0"/>
              </a:rPr>
            </a:br>
            <a:r>
              <a:rPr lang="de-DE" sz="2600" smtClean="0">
                <a:latin typeface="Courier New" pitchFamily="49" charset="0"/>
              </a:rPr>
              <a:t>	tankgroesse = tankgr;</a:t>
            </a:r>
            <a:br>
              <a:rPr lang="de-DE" sz="2600" smtClean="0">
                <a:latin typeface="Courier New" pitchFamily="49" charset="0"/>
              </a:rPr>
            </a:br>
            <a:r>
              <a:rPr lang="de-DE" sz="2600" smtClean="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t>Einführung in die Software-Entwicklung</a:t>
            </a:r>
          </a:p>
        </p:txBody>
      </p:sp>
      <p:sp>
        <p:nvSpPr>
          <p:cNvPr id="23555" name="Foliennummernplatzhalter 4"/>
          <p:cNvSpPr>
            <a:spLocks noGrp="1"/>
          </p:cNvSpPr>
          <p:nvPr>
            <p:ph type="sldNum" sz="quarter" idx="12"/>
          </p:nvPr>
        </p:nvSpPr>
        <p:spPr>
          <a:noFill/>
        </p:spPr>
        <p:txBody>
          <a:bodyPr/>
          <a:lstStyle/>
          <a:p>
            <a:fld id="{EB153497-2DE2-4639-9FDE-13C300D01B33}" type="slidenum">
              <a:rPr lang="de-DE"/>
              <a:pPr/>
              <a:t>22</a:t>
            </a:fld>
            <a:endParaRPr 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(2)</a:t>
            </a:r>
          </a:p>
        </p:txBody>
      </p:sp>
      <p:sp>
        <p:nvSpPr>
          <p:cNvPr id="23558"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Soll ein Objekt unter Verwendung eines parametrisierten Konstruktors instanziiert werden, so sind die Argumente wie bei einem Methodenaufruf in Klammern nach dem Namen des Konstruktors anzugeben – 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golf = new Auto(0.11, 55);</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diesem Fall wird zunächst Speicher für das Auto-Objekt beschafft und dann der Konstruktor aufgerufen. Dieser initialisiert seinerseits die Instanzvariablen </a:t>
            </a:r>
            <a:r>
              <a:rPr lang="de-DE" sz="2600" smtClean="0">
                <a:latin typeface="Courier New" pitchFamily="49" charset="0"/>
              </a:rPr>
              <a:t>verbrauch</a:t>
            </a:r>
            <a:r>
              <a:rPr lang="de-DE" sz="2600" smtClean="0"/>
              <a:t> und </a:t>
            </a:r>
            <a:r>
              <a:rPr lang="de-DE" sz="2600" smtClean="0">
                <a:latin typeface="Courier New" pitchFamily="49" charset="0"/>
              </a:rPr>
              <a:t>tankvolumen</a:t>
            </a:r>
            <a:r>
              <a:rPr lang="de-DE" sz="2600" smtClean="0"/>
              <a:t>  mit den übergebenen Argumenten.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ußzeilenplatzhalter 3"/>
          <p:cNvSpPr>
            <a:spLocks noGrp="1"/>
          </p:cNvSpPr>
          <p:nvPr>
            <p:ph type="ftr" sz="quarter" idx="11"/>
          </p:nvPr>
        </p:nvSpPr>
        <p:spPr>
          <a:noFill/>
        </p:spPr>
        <p:txBody>
          <a:bodyPr/>
          <a:lstStyle/>
          <a:p>
            <a:r>
              <a:rPr lang="de-DE"/>
              <a:t>Einführung in die Software-Entwicklung</a:t>
            </a:r>
          </a:p>
        </p:txBody>
      </p:sp>
      <p:sp>
        <p:nvSpPr>
          <p:cNvPr id="24579" name="Foliennummernplatzhalter 4"/>
          <p:cNvSpPr>
            <a:spLocks noGrp="1"/>
          </p:cNvSpPr>
          <p:nvPr>
            <p:ph type="sldNum" sz="quarter" idx="12"/>
          </p:nvPr>
        </p:nvSpPr>
        <p:spPr>
          <a:noFill/>
        </p:spPr>
        <p:txBody>
          <a:bodyPr/>
          <a:lstStyle/>
          <a:p>
            <a:fld id="{FAFA6D02-4612-4BCC-92E1-0BAC167FFCE8}" type="slidenum">
              <a:rPr lang="de-DE"/>
              <a:pPr/>
              <a:t>23</a:t>
            </a:fld>
            <a:endParaRPr lang="de-DE"/>
          </a:p>
        </p:txBody>
      </p:sp>
      <p:sp>
        <p:nvSpPr>
          <p:cNvPr id="245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45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(1)</a:t>
            </a:r>
          </a:p>
        </p:txBody>
      </p:sp>
      <p:sp>
        <p:nvSpPr>
          <p:cNvPr id="24582"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In Java ist es erlaubt, Methoden zu überladen, d. h. innerhalb einer Klasse zwei unterschiedliche Methoden mit demselben Namen zu definieren. Der Compiler unterscheidet die verschiedenen Varianten anhand der Anzahl und der Typisierung ihrer Parameter.</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Haben zwei Methoden denselben Namen, aber unterschiedliche Parameterlisten, werden sie als verschieden angesehen.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ist dagegen nicht erlaubt, zwei Methoden mit exakt demselben Namen und identischer Parameterliste zu definieren.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t>Einführung in die Software-Entwicklung</a:t>
            </a:r>
          </a:p>
        </p:txBody>
      </p:sp>
      <p:sp>
        <p:nvSpPr>
          <p:cNvPr id="25603" name="Foliennummernplatzhalter 4"/>
          <p:cNvSpPr>
            <a:spLocks noGrp="1"/>
          </p:cNvSpPr>
          <p:nvPr>
            <p:ph type="sldNum" sz="quarter" idx="12"/>
          </p:nvPr>
        </p:nvSpPr>
        <p:spPr>
          <a:noFill/>
        </p:spPr>
        <p:txBody>
          <a:bodyPr/>
          <a:lstStyle/>
          <a:p>
            <a:fld id="{B06E6D48-3393-46E3-9C16-CB377D3C5ADD}" type="slidenum">
              <a:rPr lang="de-DE"/>
              <a:pPr/>
              <a:t>24</a:t>
            </a:fld>
            <a:endParaRPr 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(2)</a:t>
            </a:r>
          </a:p>
        </p:txBody>
      </p:sp>
      <p:sp>
        <p:nvSpPr>
          <p:cNvPr id="2560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Der Rückgabetyp einer Methode trägt nicht zu ihrer Unterscheidung bei.</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Konstruktoren dürfen ebenfalls überladen werden – z. B. ist dies gültig:</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Auto(int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 int</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ußzeilenplatzhalter 3"/>
          <p:cNvSpPr>
            <a:spLocks noGrp="1"/>
          </p:cNvSpPr>
          <p:nvPr>
            <p:ph type="ftr" sz="quarter" idx="11"/>
          </p:nvPr>
        </p:nvSpPr>
        <p:spPr>
          <a:noFill/>
        </p:spPr>
        <p:txBody>
          <a:bodyPr/>
          <a:lstStyle/>
          <a:p>
            <a:r>
              <a:rPr lang="de-DE"/>
              <a:t>Einführung in die Software-Entwicklung</a:t>
            </a:r>
          </a:p>
        </p:txBody>
      </p:sp>
      <p:sp>
        <p:nvSpPr>
          <p:cNvPr id="26627" name="Foliennummernplatzhalter 4"/>
          <p:cNvSpPr>
            <a:spLocks noGrp="1"/>
          </p:cNvSpPr>
          <p:nvPr>
            <p:ph type="sldNum" sz="quarter" idx="12"/>
          </p:nvPr>
        </p:nvSpPr>
        <p:spPr>
          <a:noFill/>
        </p:spPr>
        <p:txBody>
          <a:bodyPr/>
          <a:lstStyle/>
          <a:p>
            <a:fld id="{75B60B46-8854-4705-80A2-E70B601CBC6D}" type="slidenum">
              <a:rPr lang="de-DE"/>
              <a:pPr/>
              <a:t>25</a:t>
            </a:fld>
            <a:endParaRPr lang="de-DE"/>
          </a:p>
        </p:txBody>
      </p:sp>
      <p:sp>
        <p:nvSpPr>
          <p:cNvPr id="266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66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Default-Konstruktor</a:t>
            </a:r>
          </a:p>
        </p:txBody>
      </p:sp>
      <p:sp>
        <p:nvSpPr>
          <p:cNvPr id="2663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Falls eine Klasse überhaupt keinen expliziten Konstruktor besitzt, wird vom Compiler automatisch ein parameterloser "Default-Konstruktor" generiert.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Seine einzige Aufgabe besteht darin, den Speicherplatz für das Objekt zu reservieren.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Enthält eine Klassendeklaration dagegen nur parametrisierte Konstruktoren, wird kein Default-Konstruktor erzeugt, und die Klassendatei besitzt überhaupt keinen parameterlosen Konstruktor.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t>Einführung in die Software-Entwicklung</a:t>
            </a:r>
          </a:p>
        </p:txBody>
      </p:sp>
      <p:sp>
        <p:nvSpPr>
          <p:cNvPr id="27651" name="Foliennummernplatzhalter 4"/>
          <p:cNvSpPr>
            <a:spLocks noGrp="1"/>
          </p:cNvSpPr>
          <p:nvPr>
            <p:ph type="sldNum" sz="quarter" idx="12"/>
          </p:nvPr>
        </p:nvSpPr>
        <p:spPr>
          <a:noFill/>
        </p:spPr>
        <p:txBody>
          <a:bodyPr/>
          <a:lstStyle/>
          <a:p>
            <a:fld id="{8CCD4DEF-4962-4CF7-B2F1-6B749B039C18}" type="slidenum">
              <a:rPr lang="de-DE"/>
              <a:pPr/>
              <a:t>26</a:t>
            </a:fld>
            <a:endParaRPr 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1</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Erstellen Sie eine Klasse </a:t>
            </a:r>
            <a:r>
              <a:rPr lang="de-DE" sz="2800" smtClean="0">
                <a:latin typeface="Courier New" pitchFamily="49" charset="0"/>
              </a:rPr>
              <a:t>Person</a:t>
            </a:r>
            <a:r>
              <a:rPr lang="de-DE" sz="2800" smtClean="0"/>
              <a:t>. Eine Person soll einen Vor- und einen Nachnamen besitzen. Desweiteren interessiert uns noch das Geburtsjahr.</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Legen Sie zwei Personen an und geben Sie jeweils den Namen und das Alter der Person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ußzeilenplatzhalter 3"/>
          <p:cNvSpPr>
            <a:spLocks noGrp="1"/>
          </p:cNvSpPr>
          <p:nvPr>
            <p:ph type="ftr" sz="quarter" idx="11"/>
          </p:nvPr>
        </p:nvSpPr>
        <p:spPr>
          <a:noFill/>
        </p:spPr>
        <p:txBody>
          <a:bodyPr/>
          <a:lstStyle/>
          <a:p>
            <a:r>
              <a:rPr lang="de-DE"/>
              <a:t>Einführung in die Software-Entwicklung</a:t>
            </a:r>
          </a:p>
        </p:txBody>
      </p:sp>
      <p:sp>
        <p:nvSpPr>
          <p:cNvPr id="28675" name="Foliennummernplatzhalter 4"/>
          <p:cNvSpPr>
            <a:spLocks noGrp="1"/>
          </p:cNvSpPr>
          <p:nvPr>
            <p:ph type="sldNum" sz="quarter" idx="12"/>
          </p:nvPr>
        </p:nvSpPr>
        <p:spPr>
          <a:noFill/>
        </p:spPr>
        <p:txBody>
          <a:bodyPr/>
          <a:lstStyle/>
          <a:p>
            <a:fld id="{67C7A98D-E113-4B73-B673-AF0343A23EE4}" type="slidenum">
              <a:rPr lang="de-DE"/>
              <a:pPr/>
              <a:t>27</a:t>
            </a:fld>
            <a:endParaRPr lang="de-DE"/>
          </a:p>
        </p:txBody>
      </p:sp>
      <p:sp>
        <p:nvSpPr>
          <p:cNvPr id="286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86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2</a:t>
            </a:r>
          </a:p>
        </p:txBody>
      </p:sp>
      <p:sp>
        <p:nvSpPr>
          <p:cNvPr id="28678" name="Rectangle 3"/>
          <p:cNvSpPr>
            <a:spLocks noGrp="1" noChangeArrowheads="1"/>
          </p:cNvSpPr>
          <p:nvPr>
            <p:ph type="subTitle" idx="4294967295"/>
          </p:nvPr>
        </p:nvSpPr>
        <p:spPr>
          <a:xfrm>
            <a:off x="504825" y="1619250"/>
            <a:ext cx="9070975" cy="53403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Erweitern Sie die Klasse </a:t>
            </a:r>
            <a:r>
              <a:rPr lang="de-DE" sz="2800" smtClean="0">
                <a:latin typeface="Courier New" pitchFamily="49" charset="0"/>
              </a:rPr>
              <a:t>Auto</a:t>
            </a:r>
            <a:r>
              <a:rPr lang="de-DE" sz="2800" smtClean="0"/>
              <a:t> um zwei Exemplarvariablen </a:t>
            </a:r>
            <a:r>
              <a:rPr lang="de-DE" sz="2800" smtClean="0">
                <a:latin typeface="Courier New" pitchFamily="49" charset="0"/>
              </a:rPr>
              <a:t>profiltiefeReifen</a:t>
            </a:r>
            <a:r>
              <a:rPr lang="de-DE" sz="2800" smtClean="0"/>
              <a:t> und </a:t>
            </a:r>
            <a:r>
              <a:rPr lang="de-DE" sz="2800" smtClean="0">
                <a:latin typeface="Courier New" pitchFamily="49" charset="0"/>
              </a:rPr>
              <a:t>wagenname</a:t>
            </a:r>
            <a:r>
              <a:rPr lang="de-DE" sz="28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 jeder Fahrt wird ab sofort auch das Profil der Reifen abgefahren. Mit unzureichender Profiltiefe (&lt; 3 mm) soll ein Auto nicht mehr fahren.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Erstellen Sie eine Methode </a:t>
            </a:r>
            <a:r>
              <a:rPr lang="de-DE" sz="2800" smtClean="0">
                <a:latin typeface="Courier New" pitchFamily="49" charset="0"/>
              </a:rPr>
              <a:t>wechlseReifen()</a:t>
            </a:r>
            <a:r>
              <a:rPr lang="de-DE" sz="2800" smtClean="0"/>
              <a:t>, um die Profiltiefe wiederherzustellen.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Wagenname soll nur im Konstruktor übergeben werden und sonst nicht änderbar sein. Er soll jedoch bei Bedarf ausgegeben werden können.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t>Einführung in die Software-Entwicklung</a:t>
            </a:r>
          </a:p>
        </p:txBody>
      </p:sp>
      <p:sp>
        <p:nvSpPr>
          <p:cNvPr id="29699" name="Foliennummernplatzhalter 4"/>
          <p:cNvSpPr>
            <a:spLocks noGrp="1"/>
          </p:cNvSpPr>
          <p:nvPr>
            <p:ph type="sldNum" sz="quarter" idx="12"/>
          </p:nvPr>
        </p:nvSpPr>
        <p:spPr>
          <a:noFill/>
        </p:spPr>
        <p:txBody>
          <a:bodyPr/>
          <a:lstStyle/>
          <a:p>
            <a:fld id="{5B2221F3-F293-422E-B0FE-98BCAA1A5D4F}" type="slidenum">
              <a:rPr lang="de-DE"/>
              <a:pPr/>
              <a:t>28</a:t>
            </a:fld>
            <a:endParaRPr 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3</a:t>
            </a:r>
          </a:p>
        </p:txBody>
      </p:sp>
      <p:sp>
        <p:nvSpPr>
          <p:cNvPr id="29702" name="Rectangle 3"/>
          <p:cNvSpPr>
            <a:spLocks noGrp="1" noChangeArrowheads="1"/>
          </p:cNvSpPr>
          <p:nvPr>
            <p:ph type="subTitle" idx="4294967295"/>
          </p:nvPr>
        </p:nvSpPr>
        <p:spPr>
          <a:xfrm>
            <a:off x="504825" y="1619250"/>
            <a:ext cx="9070975" cy="5299075"/>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Erweitern Sie die Klasse </a:t>
            </a:r>
            <a:r>
              <a:rPr lang="de-DE" sz="2800" smtClean="0">
                <a:latin typeface="Courier New" pitchFamily="49" charset="0"/>
              </a:rPr>
              <a:t>Auto</a:t>
            </a:r>
            <a:r>
              <a:rPr lang="de-DE" sz="2800" smtClean="0"/>
              <a:t> um eine Instanzvariable </a:t>
            </a:r>
            <a:r>
              <a:rPr lang="de-DE" sz="2800" smtClean="0">
                <a:latin typeface="Courier New" pitchFamily="49" charset="0"/>
              </a:rPr>
              <a:t>fahrer</a:t>
            </a:r>
            <a:r>
              <a:rPr lang="de-DE" sz="2800" smtClean="0"/>
              <a:t>. Der Fahrer soll vom Typ </a:t>
            </a:r>
            <a:r>
              <a:rPr lang="de-DE" sz="2800" smtClean="0">
                <a:latin typeface="Courier New" pitchFamily="49" charset="0"/>
              </a:rPr>
              <a:t>Person</a:t>
            </a:r>
            <a:r>
              <a:rPr lang="de-DE" sz="2800" smtClean="0"/>
              <a:t> aus Übung 1 sein.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Vor jeder Fahrt muss ein Fahrer in das Auto gesetzt werden. Ohne Fahrer fährt das Auto nicht.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Ist der Fahrer besonders jung (&lt;= 20), so soll der Verbrauch um 10% und die Reifenabnutzung um 5% steigen. Ist der Fahrer besonders alt (&gt;= 60), sinken die Werte um 10% bzw 5%.</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ußzeilenplatzhalter 3"/>
          <p:cNvSpPr>
            <a:spLocks noGrp="1"/>
          </p:cNvSpPr>
          <p:nvPr>
            <p:ph type="ftr" sz="quarter" idx="11"/>
          </p:nvPr>
        </p:nvSpPr>
        <p:spPr>
          <a:noFill/>
        </p:spPr>
        <p:txBody>
          <a:bodyPr/>
          <a:lstStyle/>
          <a:p>
            <a:r>
              <a:rPr lang="de-DE"/>
              <a:t>Einführung in die Software-Entwicklung</a:t>
            </a:r>
          </a:p>
        </p:txBody>
      </p:sp>
      <p:sp>
        <p:nvSpPr>
          <p:cNvPr id="30723" name="Foliennummernplatzhalter 4"/>
          <p:cNvSpPr>
            <a:spLocks noGrp="1"/>
          </p:cNvSpPr>
          <p:nvPr>
            <p:ph type="sldNum" sz="quarter" idx="12"/>
          </p:nvPr>
        </p:nvSpPr>
        <p:spPr>
          <a:noFill/>
        </p:spPr>
        <p:txBody>
          <a:bodyPr/>
          <a:lstStyle/>
          <a:p>
            <a:fld id="{F0FFF930-751F-4F2C-BC90-C9DDD8D89CCB}" type="slidenum">
              <a:rPr lang="de-DE"/>
              <a:pPr/>
              <a:t>29</a:t>
            </a:fld>
            <a:endParaRPr lang="de-DE"/>
          </a:p>
        </p:txBody>
      </p:sp>
      <p:sp>
        <p:nvSpPr>
          <p:cNvPr id="307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4</a:t>
            </a:r>
          </a:p>
        </p:txBody>
      </p:sp>
      <p:sp>
        <p:nvSpPr>
          <p:cNvPr id="307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Simulieren Sie zum Test ein 1000-Minuten-Rennen nach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folgenden Regeln: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sollen 5 Autos und 4 Fahrer teilnehmen. Zu Beginn werden die Fahrer den Autos zufällig zugewiesen.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 Minute wird neu entschieden, ob gefahren wird, getankt wird oder die Reifen gewechselt werden (treffen Sie die Entscheidung möglichst optimal).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Wenn gefahren wird, ist die zurückgelegte Strecke zufällig zwischen 3 und 4 zu ermitteln.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Alle 10 Minuten wechselt ein zufälliger Fahrer in das leere Auto und lässt das alte leer stehen.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3</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Warum Objektorientierung?</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Welt wird vom Menschen in Objekten wahrgenommen. Diese Objekte werden üblicherweise in der Analysephase eines Programms identifiziert.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Prozedurale Programmiersprachen haben lediglich Funktionen als Ausdrucksmittel, es kommt beim Übergang von der Analyse zur Umsetzung in der Sprache zu einem Bruch. Die Programme laufen mit der Dokumentation auseinander und sind schwer wartbar.</a:t>
            </a:r>
            <a:br>
              <a:rPr lang="de-DE" sz="2600" smtClean="0"/>
            </a:br>
            <a:r>
              <a:rPr 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 Programmiersprachen verwenden in der Umsetzung das gleiche Paradigma wie bei der Analyse.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t>Einführung in die Software-Entwicklung</a:t>
            </a:r>
          </a:p>
        </p:txBody>
      </p:sp>
      <p:sp>
        <p:nvSpPr>
          <p:cNvPr id="31747" name="Foliennummernplatzhalter 4"/>
          <p:cNvSpPr>
            <a:spLocks noGrp="1"/>
          </p:cNvSpPr>
          <p:nvPr>
            <p:ph type="sldNum" sz="quarter" idx="12"/>
          </p:nvPr>
        </p:nvSpPr>
        <p:spPr>
          <a:noFill/>
        </p:spPr>
        <p:txBody>
          <a:bodyPr/>
          <a:lstStyle/>
          <a:p>
            <a:fld id="{3ADFD9AA-9FF3-41DF-A13B-7C33E85346F2}" type="slidenum">
              <a:rPr lang="de-DE"/>
              <a:pPr/>
              <a:t>30</a:t>
            </a:fld>
            <a:endParaRPr 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1749" name="Rectangle 2"/>
          <p:cNvSpPr>
            <a:spLocks noGrp="1" noChangeArrowheads="1"/>
          </p:cNvSpPr>
          <p:nvPr>
            <p:ph type="title"/>
          </p:nvPr>
        </p:nvSpPr>
        <p:spPr>
          <a:xfrm>
            <a:off x="503238" y="80963"/>
            <a:ext cx="9070975" cy="1701800"/>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Zusammenfassung:</a:t>
            </a:r>
            <a:br>
              <a:rPr lang="de-DE" sz="4000" smtClean="0">
                <a:solidFill>
                  <a:srgbClr val="FFFFFF"/>
                </a:solidFill>
              </a:rPr>
            </a:br>
            <a:r>
              <a:rPr lang="de-DE" sz="4000" smtClean="0">
                <a:solidFill>
                  <a:srgbClr val="FFFFFF"/>
                </a:solidFill>
              </a:rPr>
              <a:t>Was haben wir gelernt?</a:t>
            </a:r>
            <a:br>
              <a:rPr lang="de-DE" sz="4000" smtClean="0">
                <a:solidFill>
                  <a:srgbClr val="FFFFFF"/>
                </a:solidFill>
              </a:rPr>
            </a:br>
            <a:endParaRPr lang="de-DE" sz="4000" smtClean="0">
              <a:solidFill>
                <a:srgbClr val="FFFFFF"/>
              </a:solidFill>
            </a:endParaRPr>
          </a:p>
        </p:txBody>
      </p:sp>
      <p:sp>
        <p:nvSpPr>
          <p:cNvPr id="31750" name="Rectangle 3"/>
          <p:cNvSpPr>
            <a:spLocks noGrp="1" noChangeArrowheads="1"/>
          </p:cNvSpPr>
          <p:nvPr>
            <p:ph type="subTitle" idx="4294967295"/>
          </p:nvPr>
        </p:nvSpPr>
        <p:spPr>
          <a:xfrm>
            <a:off x="504825" y="1619250"/>
            <a:ext cx="9070975" cy="4989513"/>
          </a:xfrm>
        </p:spPr>
        <p:txBody>
          <a:bodyPr tIns="24695"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entwerfen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Exemplare einer Klasse erzeugen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Methoden und Attribute eines Exemplars verwenden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ußzeilenplatzhalter 3"/>
          <p:cNvSpPr>
            <a:spLocks noGrp="1"/>
          </p:cNvSpPr>
          <p:nvPr>
            <p:ph type="ftr" sz="quarter" idx="11"/>
          </p:nvPr>
        </p:nvSpPr>
        <p:spPr>
          <a:noFill/>
        </p:spPr>
        <p:txBody>
          <a:bodyPr/>
          <a:lstStyle/>
          <a:p>
            <a:r>
              <a:rPr lang="de-DE"/>
              <a:t>Einführung in die Software-Entwicklung</a:t>
            </a:r>
          </a:p>
        </p:txBody>
      </p:sp>
      <p:sp>
        <p:nvSpPr>
          <p:cNvPr id="32771" name="Foliennummernplatzhalter 4"/>
          <p:cNvSpPr>
            <a:spLocks noGrp="1"/>
          </p:cNvSpPr>
          <p:nvPr>
            <p:ph type="sldNum" sz="quarter" idx="12"/>
          </p:nvPr>
        </p:nvSpPr>
        <p:spPr>
          <a:noFill/>
        </p:spPr>
        <p:txBody>
          <a:bodyPr/>
          <a:lstStyle/>
          <a:p>
            <a:fld id="{852DAC99-9262-4715-858C-1EACA757F6DE}" type="slidenum">
              <a:rPr lang="de-DE"/>
              <a:pPr/>
              <a:t>31</a:t>
            </a:fld>
            <a:endParaRPr lang="de-DE"/>
          </a:p>
        </p:txBody>
      </p:sp>
      <p:sp>
        <p:nvSpPr>
          <p:cNvPr id="327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27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Was kommt als nächstes?</a:t>
            </a:r>
          </a:p>
        </p:txBody>
      </p:sp>
      <p:sp>
        <p:nvSpPr>
          <p:cNvPr id="32774" name="Rectangle 3"/>
          <p:cNvSpPr>
            <a:spLocks noGrp="1" noChangeArrowheads="1"/>
          </p:cNvSpPr>
          <p:nvPr>
            <p:ph type="subTitle" idx="4294967295"/>
          </p:nvPr>
        </p:nvSpPr>
        <p:spPr>
          <a:xfrm>
            <a:off x="504825" y="1619250"/>
            <a:ext cx="9070975" cy="4989513"/>
          </a:xfrm>
        </p:spPr>
        <p:txBody>
          <a:bodyPr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Weitere Grundlagen der Objektorientierung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t>Einführung in die Software-Entwicklung</a:t>
            </a:r>
          </a:p>
        </p:txBody>
      </p:sp>
      <p:sp>
        <p:nvSpPr>
          <p:cNvPr id="5123" name="Foliennummernplatzhalter 4"/>
          <p:cNvSpPr>
            <a:spLocks noGrp="1"/>
          </p:cNvSpPr>
          <p:nvPr>
            <p:ph type="sldNum" sz="quarter" idx="12"/>
          </p:nvPr>
        </p:nvSpPr>
        <p:spPr>
          <a:noFill/>
        </p:spPr>
        <p:txBody>
          <a:bodyPr/>
          <a:lstStyle/>
          <a:p>
            <a:fld id="{05FDD005-2BF3-4722-9755-4A76877A7761}" type="slidenum">
              <a:rPr lang="de-DE"/>
              <a:pPr/>
              <a:t>4</a:t>
            </a:fld>
            <a:endParaRPr 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Abstraktion</a:t>
            </a:r>
          </a:p>
        </p:txBody>
      </p:sp>
      <p:sp>
        <p:nvSpPr>
          <p:cNvPr id="51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 haben drei wichtige Eigenschaften: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 Identität.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einen Zustand.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zeigt ein Verhalten.</a:t>
            </a:r>
            <a:br>
              <a:rPr lang="de-DE" sz="2800" smtClean="0"/>
            </a:br>
            <a:endParaRPr lang="de-DE" sz="28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Identität eines Objektes bleibt von seiner Entstehung</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bis zu seinem Tod immer gleich. Die Daten eines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Objektes und der Programmcode zu seiner</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Manipulation werden als zusammengehörig behandelt.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ußzeilenplatzhalter 3"/>
          <p:cNvSpPr>
            <a:spLocks noGrp="1"/>
          </p:cNvSpPr>
          <p:nvPr>
            <p:ph type="ftr" sz="quarter" idx="11"/>
          </p:nvPr>
        </p:nvSpPr>
        <p:spPr>
          <a:noFill/>
        </p:spPr>
        <p:txBody>
          <a:bodyPr/>
          <a:lstStyle/>
          <a:p>
            <a:r>
              <a:rPr lang="de-DE"/>
              <a:t>Einführung in die Software-Entwicklung</a:t>
            </a:r>
          </a:p>
        </p:txBody>
      </p:sp>
      <p:sp>
        <p:nvSpPr>
          <p:cNvPr id="6147" name="Foliennummernplatzhalter 4"/>
          <p:cNvSpPr>
            <a:spLocks noGrp="1"/>
          </p:cNvSpPr>
          <p:nvPr>
            <p:ph type="sldNum" sz="quarter" idx="12"/>
          </p:nvPr>
        </p:nvSpPr>
        <p:spPr>
          <a:noFill/>
        </p:spPr>
        <p:txBody>
          <a:bodyPr/>
          <a:lstStyle/>
          <a:p>
            <a:fld id="{EAFD12F6-A0DA-49DE-A79F-0283729D1F72}" type="slidenum">
              <a:rPr lang="de-DE"/>
              <a:pPr/>
              <a:t>5</a:t>
            </a:fld>
            <a:endParaRPr lang="de-DE"/>
          </a:p>
        </p:txBody>
      </p:sp>
      <p:sp>
        <p:nvSpPr>
          <p:cNvPr id="61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61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Wiederverwendbarkeit</a:t>
            </a:r>
          </a:p>
        </p:txBody>
      </p:sp>
      <p:sp>
        <p:nvSpPr>
          <p:cNvPr id="615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 jedem neuen Projekt müssen Probleme gelöst werden, für die in früheren Projekten bereits eine Lösung programmiert wurde. Ziel der Software-entwicklung ist daher eine bestmögliche Wiederverwendbarkeit von Komponenten.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Durch Abstraktion der zu bewältigenden Aufgaben erleichtern objektorientierte Programmiersprachen die Programmierung wiederverwendbarer Softwarekomponenten.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t>Einführung in die Software-Entwicklung</a:t>
            </a:r>
          </a:p>
        </p:txBody>
      </p:sp>
      <p:sp>
        <p:nvSpPr>
          <p:cNvPr id="7171" name="Foliennummernplatzhalter 4"/>
          <p:cNvSpPr>
            <a:spLocks noGrp="1"/>
          </p:cNvSpPr>
          <p:nvPr>
            <p:ph type="sldNum" sz="quarter" idx="12"/>
          </p:nvPr>
        </p:nvSpPr>
        <p:spPr>
          <a:noFill/>
        </p:spPr>
        <p:txBody>
          <a:bodyPr/>
          <a:lstStyle/>
          <a:p>
            <a:fld id="{6023AAC5-917D-496C-8BE0-0EC164515DE6}" type="slidenum">
              <a:rPr lang="de-DE"/>
              <a:pPr/>
              <a:t>6</a:t>
            </a:fld>
            <a:endParaRPr 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(1)</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sind das wichtigste Merkmal objektorientierter Programmiersprachen.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definiert einen neuen Typ und beschreibt die Eigenschaften der Objekte und gibt somit den Bauplan für neue Objekte an.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ist ein Exemplar (engl. </a:t>
            </a:r>
            <a:r>
              <a:rPr lang="de-DE" sz="2800" i="1" smtClean="0"/>
              <a:t>instance</a:t>
            </a:r>
            <a:r>
              <a:rPr lang="de-DE" sz="2800" smtClean="0"/>
              <a:t>, daher auch "Instanz" genannt) einer Klasse.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ußzeilenplatzhalter 3"/>
          <p:cNvSpPr>
            <a:spLocks noGrp="1"/>
          </p:cNvSpPr>
          <p:nvPr>
            <p:ph type="ftr" sz="quarter" idx="11"/>
          </p:nvPr>
        </p:nvSpPr>
        <p:spPr>
          <a:noFill/>
        </p:spPr>
        <p:txBody>
          <a:bodyPr/>
          <a:lstStyle/>
          <a:p>
            <a:r>
              <a:rPr lang="de-DE"/>
              <a:t>Einführung in die Software-Entwicklung</a:t>
            </a:r>
          </a:p>
        </p:txBody>
      </p:sp>
      <p:sp>
        <p:nvSpPr>
          <p:cNvPr id="8195" name="Foliennummernplatzhalter 4"/>
          <p:cNvSpPr>
            <a:spLocks noGrp="1"/>
          </p:cNvSpPr>
          <p:nvPr>
            <p:ph type="sldNum" sz="quarter" idx="12"/>
          </p:nvPr>
        </p:nvSpPr>
        <p:spPr>
          <a:noFill/>
        </p:spPr>
        <p:txBody>
          <a:bodyPr/>
          <a:lstStyle/>
          <a:p>
            <a:fld id="{1F5FD5E6-C2AF-4FF5-AB58-E382E86638DD}" type="slidenum">
              <a:rPr lang="de-DE"/>
              <a:pPr/>
              <a:t>7</a:t>
            </a:fld>
            <a:endParaRPr lang="de-DE"/>
          </a:p>
        </p:txBody>
      </p:sp>
      <p:sp>
        <p:nvSpPr>
          <p:cNvPr id="81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81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(2)</a:t>
            </a:r>
          </a:p>
        </p:txBody>
      </p:sp>
      <p:sp>
        <p:nvSpPr>
          <p:cNvPr id="81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deklariert im Wesentlichen zwei Dinge:</a:t>
            </a:r>
            <a:br>
              <a:rPr lang="de-DE" sz="2800" smtClean="0"/>
            </a:br>
            <a:r>
              <a:rPr lang="de-DE" sz="2800" smtClean="0"/>
              <a:t/>
            </a:r>
            <a:br>
              <a:rPr lang="de-DE" sz="2800" smtClean="0"/>
            </a:br>
            <a:r>
              <a:rPr lang="de-DE" sz="2600" smtClean="0"/>
              <a:t>Attribute (was das Objekt hat) sowie</a:t>
            </a:r>
            <a:br>
              <a:rPr lang="de-DE" sz="2600" smtClean="0"/>
            </a:br>
            <a:r>
              <a:rPr lang="de-DE" sz="2600" smtClean="0"/>
              <a:t>Operationen (was das Objekt kann).</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Attribute werden in Java durch Variablen implementiert.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Operationen einer Klasse werden durch Methoden (auch "Funktionen" genannt) abgebildet.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t>Einführung in die Software-Entwicklung</a:t>
            </a:r>
          </a:p>
        </p:txBody>
      </p:sp>
      <p:sp>
        <p:nvSpPr>
          <p:cNvPr id="9219" name="Foliennummernplatzhalter 4"/>
          <p:cNvSpPr>
            <a:spLocks noGrp="1"/>
          </p:cNvSpPr>
          <p:nvPr>
            <p:ph type="sldNum" sz="quarter" idx="12"/>
          </p:nvPr>
        </p:nvSpPr>
        <p:spPr>
          <a:noFill/>
        </p:spPr>
        <p:txBody>
          <a:bodyPr/>
          <a:lstStyle/>
          <a:p>
            <a:fld id="{92687390-740F-4ADB-B590-0D313EB1EB02}" type="slidenum">
              <a:rPr lang="de-DE"/>
              <a:pPr/>
              <a:t>8</a:t>
            </a:fld>
            <a:endParaRPr 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(3)</a:t>
            </a:r>
          </a:p>
        </p:txBody>
      </p:sp>
      <p:sp>
        <p:nvSpPr>
          <p:cNvPr id="9222" name="Rectangle 3"/>
          <p:cNvSpPr>
            <a:spLocks noGrp="1" noChangeArrowheads="1"/>
          </p:cNvSpPr>
          <p:nvPr>
            <p:ph type="subTitle" idx="4294967295"/>
          </p:nvPr>
        </p:nvSpPr>
        <p:spPr>
          <a:xfrm>
            <a:off x="504825" y="1619250"/>
            <a:ext cx="9070975" cy="56816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eine Klasse zu entwerfen, kann der Objektansatz</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gewählt werden. Man versetzt sich in das abzubildende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 und sagt sich:</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bin …</a:t>
            </a:r>
            <a:r>
              <a:rPr lang="de-DE" sz="2800" smtClean="0"/>
              <a:t>"</a:t>
            </a:r>
            <a:br>
              <a:rPr lang="de-DE" sz="2800" smtClean="0"/>
            </a:br>
            <a:r>
              <a:rPr lang="de-DE" sz="2800" smtClean="0"/>
              <a:t>			für den Klassennamen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habe …</a:t>
            </a:r>
            <a:r>
              <a:rPr lang="de-DE" sz="2800" smtClean="0"/>
              <a:t>"</a:t>
            </a:r>
            <a:br>
              <a:rPr lang="de-DE" sz="2800" smtClean="0"/>
            </a:br>
            <a:r>
              <a:rPr lang="de-DE" sz="2800" smtClean="0"/>
              <a:t>			für die Attribute</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kann …</a:t>
            </a:r>
            <a:r>
              <a:rPr lang="de-DE" sz="2800" smtClean="0"/>
              <a:t>"</a:t>
            </a:r>
            <a:br>
              <a:rPr lang="de-DE" sz="2800" smtClean="0"/>
            </a:br>
            <a:r>
              <a:rPr lang="de-DE" sz="2800" smtClean="0"/>
              <a:t>			für die Operationen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ußzeilenplatzhalter 3"/>
          <p:cNvSpPr>
            <a:spLocks noGrp="1"/>
          </p:cNvSpPr>
          <p:nvPr>
            <p:ph type="ftr" sz="quarter" idx="11"/>
          </p:nvPr>
        </p:nvSpPr>
        <p:spPr>
          <a:noFill/>
        </p:spPr>
        <p:txBody>
          <a:bodyPr/>
          <a:lstStyle/>
          <a:p>
            <a:r>
              <a:rPr lang="de-DE"/>
              <a:t>Einführung in die Software-Entwicklung</a:t>
            </a:r>
          </a:p>
        </p:txBody>
      </p:sp>
      <p:sp>
        <p:nvSpPr>
          <p:cNvPr id="10243" name="Foliennummernplatzhalter 4"/>
          <p:cNvSpPr>
            <a:spLocks noGrp="1"/>
          </p:cNvSpPr>
          <p:nvPr>
            <p:ph type="sldNum" sz="quarter" idx="12"/>
          </p:nvPr>
        </p:nvSpPr>
        <p:spPr>
          <a:noFill/>
        </p:spPr>
        <p:txBody>
          <a:bodyPr/>
          <a:lstStyle/>
          <a:p>
            <a:fld id="{D4426B7D-F2DF-4B61-870E-C763FC88AF98}" type="slidenum">
              <a:rPr lang="de-DE"/>
              <a:pPr/>
              <a:t>9</a:t>
            </a:fld>
            <a:endParaRPr lang="de-DE"/>
          </a:p>
        </p:txBody>
      </p:sp>
      <p:sp>
        <p:nvSpPr>
          <p:cNvPr id="102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02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(4)</a:t>
            </a:r>
          </a:p>
        </p:txBody>
      </p:sp>
      <p:sp>
        <p:nvSpPr>
          <p:cNvPr id="10246"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Wir wollen Autos abbilden, insbesondere die gefahrenen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Kilometer. Dieses soll durch eine eigene Klasse geschehen.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Den Entwurf unserer Klasse testen wir mit dem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objektorientierten Ansatz:</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Klassenname:	Ich bin ein          	</a:t>
            </a:r>
            <a:r>
              <a:rPr lang="de-DE" sz="2600" b="1" smtClean="0"/>
              <a:t>Auto</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Attribute:     		Ich habe einen   	</a:t>
            </a:r>
            <a:r>
              <a:rPr lang="de-DE" sz="2600" b="1" smtClean="0"/>
              <a:t>Kilometerstand</a:t>
            </a:r>
            <a:br>
              <a:rPr lang="de-DE" sz="2600" b="1" smtClean="0"/>
            </a:br>
            <a:r>
              <a:rPr lang="de-DE" sz="2600" b="1" smtClean="0"/>
              <a:t>                       	</a:t>
            </a:r>
            <a:r>
              <a:rPr lang="de-DE" sz="2600" smtClean="0"/>
              <a:t>und einen           	</a:t>
            </a:r>
            <a:r>
              <a:rPr lang="de-DE" sz="2600" b="1" smtClean="0"/>
              <a:t>Tankinhalt</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Operationen:	Ich kann eine</a:t>
            </a:r>
            <a:br>
              <a:rPr lang="de-DE" sz="2600" smtClean="0"/>
            </a:br>
            <a:r>
              <a:rPr lang="de-DE" sz="2600" smtClean="0"/>
              <a:t>                     	gewisse Strecke 	</a:t>
            </a:r>
            <a:r>
              <a:rPr lang="de-DE" sz="2600" b="1" smtClean="0"/>
              <a:t>fahren</a:t>
            </a:r>
            <a:r>
              <a:rPr lang="de-DE" sz="2600" smtClean="0"/>
              <a:t>. </a:t>
            </a:r>
            <a:r>
              <a:rPr lang="de-DE" sz="2800" smtClean="0"/>
              <a:t/>
            </a:r>
            <a:br>
              <a:rPr lang="de-DE" sz="2800" smtClean="0"/>
            </a:b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1162</Words>
  <Application>Microsoft Office PowerPoint</Application>
  <PresentationFormat>Benutzerdefiniert</PresentationFormat>
  <Paragraphs>281</Paragraphs>
  <Slides>31</Slides>
  <Notes>31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31</vt:i4>
      </vt:variant>
    </vt:vector>
  </HeadingPairs>
  <TitlesOfParts>
    <vt:vector size="37" baseType="lpstr">
      <vt:lpstr>Microsoft YaHei</vt:lpstr>
      <vt:lpstr>Arial</vt:lpstr>
      <vt:lpstr>Courier New</vt:lpstr>
      <vt:lpstr>Times New Roman</vt:lpstr>
      <vt:lpstr>Wingdings</vt:lpstr>
      <vt:lpstr>Larissa-Design</vt:lpstr>
      <vt:lpstr> </vt:lpstr>
      <vt:lpstr>Kapitel 6</vt:lpstr>
      <vt:lpstr>Warum Objektorientierung?</vt:lpstr>
      <vt:lpstr>Abstraktion</vt:lpstr>
      <vt:lpstr>Wiederverwendbarkeit</vt:lpstr>
      <vt:lpstr>Klassen (1)</vt:lpstr>
      <vt:lpstr>Klassen (2)</vt:lpstr>
      <vt:lpstr>Klassen (3)</vt:lpstr>
      <vt:lpstr>Klassen (4)</vt:lpstr>
      <vt:lpstr>Die Klasse "Auto"</vt:lpstr>
      <vt:lpstr>Exemplare</vt:lpstr>
      <vt:lpstr>Punktnotation (1)</vt:lpstr>
      <vt:lpstr>Punktnotation (2)</vt:lpstr>
      <vt:lpstr>Exemplare – Übung 1</vt:lpstr>
      <vt:lpstr>Referenzvariablen</vt:lpstr>
      <vt:lpstr>Null (1)</vt:lpstr>
      <vt:lpstr>Null (2)</vt:lpstr>
      <vt:lpstr>NullPointerException (1)</vt:lpstr>
      <vt:lpstr>NullPointerException (2)</vt:lpstr>
      <vt:lpstr>Exemplare – Übung 2</vt:lpstr>
      <vt:lpstr>Konstruktoren (1)</vt:lpstr>
      <vt:lpstr>Konstruktoren (2)</vt:lpstr>
      <vt:lpstr>Überladen von Konstruktoren (1)</vt:lpstr>
      <vt:lpstr>Überladen von Konstruktoren (2)</vt:lpstr>
      <vt:lpstr>Default-Konstruktor</vt:lpstr>
      <vt:lpstr>Übung 1</vt:lpstr>
      <vt:lpstr>Übung 2</vt:lpstr>
      <vt:lpstr>Übung 3</vt:lpstr>
      <vt:lpstr>Übung 4</vt:lpstr>
      <vt:lpstr>Zusammenfassung: Was haben wir gelernt? </vt:lpstr>
      <vt:lpstr>Was kommt als nächstes?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251</cp:revision>
  <cp:lastPrinted>2011-10-12T19:45:03Z</cp:lastPrinted>
  <dcterms:created xsi:type="dcterms:W3CDTF">2011-10-12T19:23:47Z</dcterms:created>
  <dcterms:modified xsi:type="dcterms:W3CDTF">2015-11-03T10:35:03Z</dcterms:modified>
</cp:coreProperties>
</file>