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620"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3B7036B6-B75D-480D-B059-B55C1EAC385A}" type="slidenum">
              <a:rPr lang="de-DE"/>
              <a:pPr/>
              <a:t>‹Nr.›</a:t>
            </a:fld>
            <a:endParaRPr lang="de-DE"/>
          </a:p>
        </p:txBody>
      </p:sp>
    </p:spTree>
    <p:extLst>
      <p:ext uri="{BB962C8B-B14F-4D97-AF65-F5344CB8AC3E}">
        <p14:creationId xmlns:p14="http://schemas.microsoft.com/office/powerpoint/2010/main" val="236603959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7F7E60-20AA-4829-9975-DF80ED4B532A}" type="slidenum">
              <a:rPr lang="de-DE"/>
              <a:pPr/>
              <a:t>1</a:t>
            </a:fld>
            <a:endParaRPr lang="de-DE"/>
          </a:p>
        </p:txBody>
      </p:sp>
      <p:sp>
        <p:nvSpPr>
          <p:cNvPr id="307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322277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A02E92-7A96-47F2-80CB-467C96AED0D9}" type="slidenum">
              <a:rPr lang="de-DE"/>
              <a:pPr/>
              <a:t>10</a:t>
            </a:fld>
            <a:endParaRPr lang="de-DE"/>
          </a:p>
        </p:txBody>
      </p:sp>
      <p:sp>
        <p:nvSpPr>
          <p:cNvPr id="399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67405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1884260-BDCF-49A5-B3F4-6C8EB9C6739C}" type="slidenum">
              <a:rPr lang="de-DE"/>
              <a:pPr/>
              <a:t>11</a:t>
            </a:fld>
            <a:endParaRPr lang="de-DE"/>
          </a:p>
        </p:txBody>
      </p:sp>
      <p:sp>
        <p:nvSpPr>
          <p:cNvPr id="409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785425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C90781-5C52-446F-A594-61B86D3F0DC8}" type="slidenum">
              <a:rPr lang="de-DE"/>
              <a:pPr/>
              <a:t>12</a:t>
            </a:fld>
            <a:endParaRPr lang="de-DE"/>
          </a:p>
        </p:txBody>
      </p:sp>
      <p:sp>
        <p:nvSpPr>
          <p:cNvPr id="419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121474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0B51A2-0101-450F-8AC0-3503B0A641AD}" type="slidenum">
              <a:rPr lang="de-DE"/>
              <a:pPr/>
              <a:t>13</a:t>
            </a:fld>
            <a:endParaRPr lang="de-DE"/>
          </a:p>
        </p:txBody>
      </p:sp>
      <p:sp>
        <p:nvSpPr>
          <p:cNvPr id="430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938117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31331E-E7D8-4650-8A0C-CF6795A0AFB2}" type="slidenum">
              <a:rPr lang="de-DE"/>
              <a:pPr/>
              <a:t>14</a:t>
            </a:fld>
            <a:endParaRPr lang="de-DE"/>
          </a:p>
        </p:txBody>
      </p:sp>
      <p:sp>
        <p:nvSpPr>
          <p:cNvPr id="440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70198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C9BF18-3C80-40E7-9A42-0ACCC2F20B2F}" type="slidenum">
              <a:rPr lang="de-DE"/>
              <a:pPr/>
              <a:t>15</a:t>
            </a:fld>
            <a:endParaRPr lang="de-DE"/>
          </a:p>
        </p:txBody>
      </p:sp>
      <p:sp>
        <p:nvSpPr>
          <p:cNvPr id="450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973909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8887ED1-049A-45D4-BDE8-2432267A8DA7}" type="slidenum">
              <a:rPr lang="de-DE"/>
              <a:pPr/>
              <a:t>16</a:t>
            </a:fld>
            <a:endParaRPr lang="de-DE"/>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4454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D4CED6-E3A2-4D07-BDD7-3171F98788B7}" type="slidenum">
              <a:rPr lang="de-DE"/>
              <a:pPr/>
              <a:t>17</a:t>
            </a:fld>
            <a:endParaRPr lang="de-DE"/>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447737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F0D802-53D4-4299-9C1F-E03A5F0B65EB}" type="slidenum">
              <a:rPr lang="de-DE"/>
              <a:pPr/>
              <a:t>18</a:t>
            </a:fld>
            <a:endParaRPr lang="de-DE"/>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07750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33BC9E-5645-43E4-ABF6-77DABA29C154}" type="slidenum">
              <a:rPr lang="de-DE"/>
              <a:pPr/>
              <a:t>19</a:t>
            </a:fld>
            <a:endParaRPr lang="de-DE"/>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4463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A98FD2-4794-4367-9A2B-6277AE765188}" type="slidenum">
              <a:rPr lang="de-DE"/>
              <a:pPr/>
              <a:t>2</a:t>
            </a:fld>
            <a:endParaRPr lang="de-DE"/>
          </a:p>
        </p:txBody>
      </p:sp>
      <p:sp>
        <p:nvSpPr>
          <p:cNvPr id="317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848172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E19E08-D168-4928-9C46-08F062DDE3BE}" type="slidenum">
              <a:rPr lang="de-DE"/>
              <a:pPr/>
              <a:t>20</a:t>
            </a:fld>
            <a:endParaRPr lang="de-DE"/>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295500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078DB0D-1962-4DF1-B9B7-0A296DF3FDAE}" type="slidenum">
              <a:rPr lang="de-DE"/>
              <a:pPr/>
              <a:t>21</a:t>
            </a:fld>
            <a:endParaRPr lang="de-DE"/>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002467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9C82E12-8274-41CD-80AE-60AE5F8DD322}" type="slidenum">
              <a:rPr lang="de-DE"/>
              <a:pPr/>
              <a:t>22</a:t>
            </a:fld>
            <a:endParaRPr lang="de-DE"/>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729134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C58998-83CA-4643-B14A-789A115FAECB}" type="slidenum">
              <a:rPr lang="de-DE"/>
              <a:pPr/>
              <a:t>23</a:t>
            </a:fld>
            <a:endParaRPr lang="de-DE"/>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717556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2DA31B-5FFA-4750-A0E7-42080EEDC4E5}" type="slidenum">
              <a:rPr lang="de-DE"/>
              <a:pPr/>
              <a:t>24</a:t>
            </a:fld>
            <a:endParaRPr lang="de-DE"/>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007451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C7BA6B-944C-4236-BA88-4B9A3693EC5F}" type="slidenum">
              <a:rPr lang="de-DE"/>
              <a:pPr/>
              <a:t>25</a:t>
            </a:fld>
            <a:endParaRPr lang="de-DE"/>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28473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5C08BDB-1E0A-4865-BC64-14C88335E678}" type="slidenum">
              <a:rPr lang="de-DE"/>
              <a:pPr/>
              <a:t>26</a:t>
            </a:fld>
            <a:endParaRPr lang="de-DE"/>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512970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A27D8E-89AB-47BE-9F29-4A94A9CFBC77}" type="slidenum">
              <a:rPr lang="de-DE"/>
              <a:pPr/>
              <a:t>27</a:t>
            </a:fld>
            <a:endParaRPr lang="de-DE"/>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58548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0C7B03-04CC-4CCD-9ED4-280E15EABDAA}" type="slidenum">
              <a:rPr lang="de-DE"/>
              <a:pPr/>
              <a:t>3</a:t>
            </a:fld>
            <a:endParaRPr lang="de-DE"/>
          </a:p>
        </p:txBody>
      </p:sp>
      <p:sp>
        <p:nvSpPr>
          <p:cNvPr id="327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93641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F5D903-8764-4FC7-A109-0C390D528218}" type="slidenum">
              <a:rPr lang="de-DE"/>
              <a:pPr/>
              <a:t>4</a:t>
            </a:fld>
            <a:endParaRPr lang="de-DE"/>
          </a:p>
        </p:txBody>
      </p:sp>
      <p:sp>
        <p:nvSpPr>
          <p:cNvPr id="337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4814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675EFF3-85BB-4D8B-98A1-91C06D52A3BD}" type="slidenum">
              <a:rPr lang="de-DE"/>
              <a:pPr/>
              <a:t>5</a:t>
            </a:fld>
            <a:endParaRPr lang="de-DE"/>
          </a:p>
        </p:txBody>
      </p:sp>
      <p:sp>
        <p:nvSpPr>
          <p:cNvPr id="348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804908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DF2684-C1D9-4A28-AFAD-4D2FA1EF9CC0}" type="slidenum">
              <a:rPr lang="de-DE"/>
              <a:pPr/>
              <a:t>6</a:t>
            </a:fld>
            <a:endParaRPr lang="de-DE"/>
          </a:p>
        </p:txBody>
      </p:sp>
      <p:sp>
        <p:nvSpPr>
          <p:cNvPr id="358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0451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B08BC1-B93F-481B-B31E-11CFD35FF370}" type="slidenum">
              <a:rPr lang="de-DE"/>
              <a:pPr/>
              <a:t>7</a:t>
            </a:fld>
            <a:endParaRPr lang="de-DE"/>
          </a:p>
        </p:txBody>
      </p:sp>
      <p:sp>
        <p:nvSpPr>
          <p:cNvPr id="368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20569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28FB75-7271-46A0-944A-6276CDCE9FAD}" type="slidenum">
              <a:rPr lang="de-DE"/>
              <a:pPr/>
              <a:t>8</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697912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F327E3-2FF6-4E2F-9F4B-3B5FB3C33D84}" type="slidenum">
              <a:rPr lang="de-DE"/>
              <a:pPr/>
              <a:t>9</a:t>
            </a:fld>
            <a:endParaRPr lang="de-DE"/>
          </a:p>
        </p:txBody>
      </p:sp>
      <p:sp>
        <p:nvSpPr>
          <p:cNvPr id="389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05241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0907FBA2-54F7-48F4-94B1-EFFA63D5D781}"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B3441D93-DA67-47B1-8878-015EC5055EF8}"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F730B305-DD03-4071-B69C-EB871CB61630}"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Datumsplatzhalter 2"/>
          <p:cNvSpPr>
            <a:spLocks noGrp="1"/>
          </p:cNvSpPr>
          <p:nvPr>
            <p:ph type="dt" idx="10"/>
          </p:nvPr>
        </p:nvSpPr>
        <p:spPr>
          <a:xfrm>
            <a:off x="503238" y="6886575"/>
            <a:ext cx="2346325" cy="519113"/>
          </a:xfrm>
        </p:spPr>
        <p:txBody>
          <a:bodyPr/>
          <a:lstStyle>
            <a:lvl1pPr>
              <a:defRPr/>
            </a:lvl1pPr>
          </a:lstStyle>
          <a:p>
            <a:endParaRPr lang="de-DE"/>
          </a:p>
        </p:txBody>
      </p:sp>
      <p:sp>
        <p:nvSpPr>
          <p:cNvPr id="4" name="Fußzeilenplatzhalter 3"/>
          <p:cNvSpPr>
            <a:spLocks noGrp="1"/>
          </p:cNvSpPr>
          <p:nvPr>
            <p:ph type="ftr" idx="11"/>
          </p:nvPr>
        </p:nvSpPr>
        <p:spPr>
          <a:xfrm>
            <a:off x="3448050" y="6886575"/>
            <a:ext cx="3194050" cy="519113"/>
          </a:xfrm>
        </p:spPr>
        <p:txBody>
          <a:bodyPr/>
          <a:lstStyle>
            <a:lvl1pPr>
              <a:defRPr/>
            </a:lvl1pPr>
          </a:lstStyle>
          <a:p>
            <a:endParaRPr lang="de-DE"/>
          </a:p>
        </p:txBody>
      </p:sp>
      <p:sp>
        <p:nvSpPr>
          <p:cNvPr id="5" name="Foliennummernplatzhalter 4"/>
          <p:cNvSpPr>
            <a:spLocks noGrp="1"/>
          </p:cNvSpPr>
          <p:nvPr>
            <p:ph type="sldNum" idx="12"/>
          </p:nvPr>
        </p:nvSpPr>
        <p:spPr>
          <a:xfrm>
            <a:off x="7227888" y="6886575"/>
            <a:ext cx="2346325" cy="519113"/>
          </a:xfrm>
        </p:spPr>
        <p:txBody>
          <a:bodyPr/>
          <a:lstStyle>
            <a:lvl1pPr>
              <a:defRPr/>
            </a:lvl1pPr>
          </a:lstStyle>
          <a:p>
            <a:fld id="{5DB671CC-E2CD-42A5-88F1-3F8C570A5467}"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3F1BC0F8-496C-44E4-B995-9A0DC4408004}"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1AB61305-7996-4C09-B5F9-627E538EAE4D}"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5A46BC4E-64AA-4D0A-AEDD-A8CBE3725D70}"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idx="10"/>
          </p:nvPr>
        </p:nvSpPr>
        <p:spPr/>
        <p:txBody>
          <a:bodyPr/>
          <a:lstStyle>
            <a:lvl1pPr>
              <a:defRPr/>
            </a:lvl1pPr>
          </a:lstStyle>
          <a:p>
            <a:endParaRPr lang="de-DE"/>
          </a:p>
        </p:txBody>
      </p:sp>
      <p:sp>
        <p:nvSpPr>
          <p:cNvPr id="8" name="Fußzeilenplatzhalter 7"/>
          <p:cNvSpPr>
            <a:spLocks noGrp="1"/>
          </p:cNvSpPr>
          <p:nvPr>
            <p:ph type="ftr" idx="11"/>
          </p:nvPr>
        </p:nvSpPr>
        <p:spPr/>
        <p:txBody>
          <a:bodyPr/>
          <a:lstStyle>
            <a:lvl1pPr>
              <a:defRPr/>
            </a:lvl1pPr>
          </a:lstStyle>
          <a:p>
            <a:endParaRPr lang="de-DE"/>
          </a:p>
        </p:txBody>
      </p:sp>
      <p:sp>
        <p:nvSpPr>
          <p:cNvPr id="9" name="Foliennummernplatzhalter 8"/>
          <p:cNvSpPr>
            <a:spLocks noGrp="1"/>
          </p:cNvSpPr>
          <p:nvPr>
            <p:ph type="sldNum" idx="12"/>
          </p:nvPr>
        </p:nvSpPr>
        <p:spPr/>
        <p:txBody>
          <a:bodyPr/>
          <a:lstStyle>
            <a:lvl1pPr>
              <a:defRPr/>
            </a:lvl1pPr>
          </a:lstStyle>
          <a:p>
            <a:fld id="{828CC43E-C58C-46D1-AB24-304487839C83}"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idx="10"/>
          </p:nvPr>
        </p:nvSpPr>
        <p:spPr/>
        <p:txBody>
          <a:bodyPr/>
          <a:lstStyle>
            <a:lvl1pPr>
              <a:defRPr/>
            </a:lvl1pPr>
          </a:lstStyle>
          <a:p>
            <a:endParaRPr lang="de-DE"/>
          </a:p>
        </p:txBody>
      </p:sp>
      <p:sp>
        <p:nvSpPr>
          <p:cNvPr id="4" name="Fußzeilenplatzhalter 3"/>
          <p:cNvSpPr>
            <a:spLocks noGrp="1"/>
          </p:cNvSpPr>
          <p:nvPr>
            <p:ph type="ftr" idx="11"/>
          </p:nvPr>
        </p:nvSpPr>
        <p:spPr/>
        <p:txBody>
          <a:bodyPr/>
          <a:lstStyle>
            <a:lvl1pPr>
              <a:defRPr/>
            </a:lvl1pPr>
          </a:lstStyle>
          <a:p>
            <a:endParaRPr lang="de-DE"/>
          </a:p>
        </p:txBody>
      </p:sp>
      <p:sp>
        <p:nvSpPr>
          <p:cNvPr id="5" name="Foliennummernplatzhalter 4"/>
          <p:cNvSpPr>
            <a:spLocks noGrp="1"/>
          </p:cNvSpPr>
          <p:nvPr>
            <p:ph type="sldNum" idx="12"/>
          </p:nvPr>
        </p:nvSpPr>
        <p:spPr/>
        <p:txBody>
          <a:bodyPr/>
          <a:lstStyle>
            <a:lvl1pPr>
              <a:defRPr/>
            </a:lvl1pPr>
          </a:lstStyle>
          <a:p>
            <a:fld id="{DC1D07BB-9E6A-4FFC-8D3B-2FF5F358CF27}"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lvl1pPr>
              <a:defRPr/>
            </a:lvl1pPr>
          </a:lstStyle>
          <a:p>
            <a:endParaRPr lang="de-DE"/>
          </a:p>
        </p:txBody>
      </p:sp>
      <p:sp>
        <p:nvSpPr>
          <p:cNvPr id="3" name="Fußzeilenplatzhalter 2"/>
          <p:cNvSpPr>
            <a:spLocks noGrp="1"/>
          </p:cNvSpPr>
          <p:nvPr>
            <p:ph type="ftr" idx="11"/>
          </p:nvPr>
        </p:nvSpPr>
        <p:spPr/>
        <p:txBody>
          <a:bodyPr/>
          <a:lstStyle>
            <a:lvl1pPr>
              <a:defRPr/>
            </a:lvl1pPr>
          </a:lstStyle>
          <a:p>
            <a:endParaRPr lang="de-DE"/>
          </a:p>
        </p:txBody>
      </p:sp>
      <p:sp>
        <p:nvSpPr>
          <p:cNvPr id="4" name="Foliennummernplatzhalter 3"/>
          <p:cNvSpPr>
            <a:spLocks noGrp="1"/>
          </p:cNvSpPr>
          <p:nvPr>
            <p:ph type="sldNum" idx="12"/>
          </p:nvPr>
        </p:nvSpPr>
        <p:spPr/>
        <p:txBody>
          <a:bodyPr/>
          <a:lstStyle>
            <a:lvl1pPr>
              <a:defRPr/>
            </a:lvl1pPr>
          </a:lstStyle>
          <a:p>
            <a:fld id="{0F8D1203-56B2-40FE-AB02-D554FC8950D7}"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6675D772-549B-41BE-A5B8-28DD99555ED8}"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0D50F103-CE3F-473B-8754-D9CEE67D0F48}"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6"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1027"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defRPr>
            </a:lvl1pPr>
          </a:lstStyle>
          <a:p>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defRPr>
            </a:lvl1pPr>
          </a:lstStyle>
          <a:p>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defRPr>
            </a:lvl1pPr>
          </a:lstStyle>
          <a:p>
            <a:fld id="{C0D5C457-C034-4999-9BD1-3A1D4E132F15}"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4" name="Rectangle 2"/>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3075" name="Rectangle 3"/>
          <p:cNvSpPr>
            <a:spLocks noGrp="1" noChangeArrowheads="1"/>
          </p:cNvSpPr>
          <p:nvPr>
            <p:ph type="subTitle" idx="4294967295"/>
          </p:nvPr>
        </p:nvSpPr>
        <p:spPr bwMode="auto">
          <a:xfrm>
            <a:off x="503238" y="1768475"/>
            <a:ext cx="9070975" cy="4989513"/>
          </a:xfrm>
          <a:prstGeom prst="rect">
            <a:avLst/>
          </a:prstGeom>
          <a:noFill/>
          <a:ln/>
        </p:spPr>
        <p:txBody>
          <a:bodyPr lIns="0" tIns="28224"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9FD7D5DB-D896-466D-A8DC-0D260C9105B1}" type="slidenum">
              <a:rPr lang="de-DE"/>
              <a:pPr/>
              <a:t>10</a:t>
            </a:fld>
            <a:endParaRPr lang="de-DE"/>
          </a:p>
        </p:txBody>
      </p:sp>
      <p:sp>
        <p:nvSpPr>
          <p:cNvPr id="1228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229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Notwendigkeit von Paketen</a:t>
            </a:r>
          </a:p>
        </p:txBody>
      </p:sp>
      <p:sp>
        <p:nvSpPr>
          <p:cNvPr id="1229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Java-Anwendungen können sehr umfangreich werden (Projekte mit mehr als 1000 Klassen sind keine Seltenheit).</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Klassen sollten gruppiert und nach Kategorien sortiert werden.</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Java unterstützt dies durch sogenannte “packages” (Pakete).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26C8D9C-0700-4751-B0A8-DE5BBD9E8E18}" type="slidenum">
              <a:rPr lang="de-DE"/>
              <a:pPr/>
              <a:t>11</a:t>
            </a:fld>
            <a:endParaRPr lang="de-DE"/>
          </a:p>
        </p:txBody>
      </p:sp>
      <p:sp>
        <p:nvSpPr>
          <p:cNvPr id="1331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331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Aufbau von Paketstrukturen (1)</a:t>
            </a:r>
          </a:p>
        </p:txBody>
      </p:sp>
      <p:sp>
        <p:nvSpPr>
          <p:cNvPr id="1331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Pakete sind hierarchisch angeordnet, d. h. sie haben eine Baumstruktur, analog zu Organigrammen oder Verzeichnisstrukturen auf dem Computer.</a:t>
            </a:r>
            <a:br>
              <a:rPr lang="de-DE"/>
            </a:br>
            <a:endParaRPr lang="de-DE"/>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Klassen, die inhaltlich eng zusammen gehören, sollten in einem Paket abgelegt werden.</a:t>
            </a:r>
            <a:br>
              <a:rPr lang="de-DE"/>
            </a:br>
            <a:r>
              <a:rPr lang="de-DE" sz="2800"/>
              <a:t>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F46A06B-62D1-401A-83C5-4F24C9C5F254}" type="slidenum">
              <a:rPr lang="de-DE"/>
              <a:pPr/>
              <a:t>12</a:t>
            </a:fld>
            <a:endParaRPr lang="de-DE"/>
          </a:p>
        </p:txBody>
      </p:sp>
      <p:sp>
        <p:nvSpPr>
          <p:cNvPr id="1433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433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Aufbau von Paketstrukturen (2)</a:t>
            </a:r>
          </a:p>
        </p:txBody>
      </p:sp>
      <p:sp>
        <p:nvSpPr>
          <p:cNvPr id="1433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Die Paketzugehörigkeit wird durch eine entsprechende Anweisung in der Klasse selbst definiert.</a:t>
            </a:r>
            <a:br>
              <a:rPr lang="de-DE"/>
            </a:br>
            <a:endParaRPr lang="de-DE"/>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Für jedes Paket wird ein Unterverzeichnis in Ihrem Projektverzeichnis angelegt, und die Dateien der Klassen werden in diesen abgelegt.</a:t>
            </a:r>
            <a:br>
              <a:rPr lang="de-DE"/>
            </a:br>
            <a:r>
              <a:rPr lang="de-DE" sz="2800"/>
              <a:t> </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2A0C154-150B-4E77-A5FF-46F61FD64C28}" type="slidenum">
              <a:rPr lang="de-DE"/>
              <a:pPr/>
              <a:t>13</a:t>
            </a:fld>
            <a:endParaRPr lang="de-DE"/>
          </a:p>
        </p:txBody>
      </p:sp>
      <p:sp>
        <p:nvSpPr>
          <p:cNvPr id="1536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536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Definition der Paketzugehörigkeit</a:t>
            </a:r>
          </a:p>
        </p:txBody>
      </p:sp>
      <p:sp>
        <p:nvSpPr>
          <p:cNvPr id="15363" name="Rectangle 3"/>
          <p:cNvSpPr>
            <a:spLocks noGrp="1" noChangeArrowheads="1"/>
          </p:cNvSpPr>
          <p:nvPr>
            <p:ph type="subTitle" idx="4294967295"/>
          </p:nvPr>
        </p:nvSpPr>
        <p:spPr bwMode="auto">
          <a:xfrm>
            <a:off x="504825" y="1619250"/>
            <a:ext cx="9070975" cy="593883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erste Zeile einer jeden Java-Klasse beginnt mit der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Definition der Paketzugehörigkeit: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Allgemein:         	</a:t>
            </a:r>
            <a:r>
              <a:rPr lang="de-DE" sz="2400">
                <a:latin typeface="Courier New" pitchFamily="49" charset="0"/>
              </a:rPr>
              <a:t>package </a:t>
            </a:r>
            <a:r>
              <a:rPr lang="de-DE" sz="2400"/>
              <a:t>&lt;p1&gt;</a:t>
            </a:r>
            <a:r>
              <a:rPr lang="de-DE" sz="2400">
                <a:latin typeface="Courier New" pitchFamily="49" charset="0"/>
              </a:rPr>
              <a:t>.</a:t>
            </a:r>
            <a:r>
              <a:rPr lang="de-DE" sz="2400"/>
              <a:t>&lt;p2&gt;</a:t>
            </a:r>
            <a:r>
              <a:rPr lang="de-DE" sz="2400">
                <a:latin typeface="Courier New" pitchFamily="49" charset="0"/>
              </a:rPr>
              <a:t>...</a:t>
            </a:r>
            <a:r>
              <a:rPr lang="de-DE" sz="2400"/>
              <a:t>&lt;pX&gt;</a:t>
            </a:r>
            <a:r>
              <a:rPr lang="de-DE" sz="2400">
                <a:latin typeface="Courier New" pitchFamily="49" charset="0"/>
              </a:rPr>
              <a:t>;</a:t>
            </a: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Konkretes Bsp.:	</a:t>
            </a:r>
            <a:r>
              <a:rPr lang="de-DE" sz="2400">
                <a:latin typeface="Courier New" pitchFamily="49" charset="0"/>
              </a:rPr>
              <a:t>package semesterarbeit.menue;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Datei mit der Klasse muss dann in einem</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entsprechenden Unterverzeichnis auf der Festplatte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abgelegt werden:</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Allg.:	</a:t>
            </a:r>
            <a:r>
              <a:rPr lang="de-DE" sz="2800" i="1"/>
              <a:t>&lt;Projektpfad&gt;\&lt;p1&gt;\&lt;p2&gt;\...\&lt;pX&gt;\&lt;Klasse&gt;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Bsp.:	</a:t>
            </a:r>
            <a:r>
              <a:rPr lang="de-DE" sz="2800" i="1"/>
              <a:t>&lt;Projektpfad&gt;\semesterarbeit\menue\&lt;Klasse&gt;</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BA3F89D-05AF-4B3D-A81F-B4BE77A6DC7D}" type="slidenum">
              <a:rPr lang="de-DE"/>
              <a:pPr/>
              <a:t>14</a:t>
            </a:fld>
            <a:endParaRPr lang="de-DE"/>
          </a:p>
        </p:txBody>
      </p:sp>
      <p:sp>
        <p:nvSpPr>
          <p:cNvPr id="1638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638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Eclipse macht alles automatisch</a:t>
            </a:r>
          </a:p>
        </p:txBody>
      </p:sp>
      <p:sp>
        <p:nvSpPr>
          <p:cNvPr id="16387" name="Rectangle 3"/>
          <p:cNvSpPr>
            <a:spLocks noGrp="1" noChangeArrowheads="1"/>
          </p:cNvSpPr>
          <p:nvPr>
            <p:ph type="subTitle" idx="4294967295"/>
          </p:nvPr>
        </p:nvSpPr>
        <p:spPr bwMode="auto">
          <a:xfrm>
            <a:off x="504825" y="1619250"/>
            <a:ext cx="9070975" cy="552926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müssen sich nur darüber Gedanken machen, wie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Ihre Klassen am sinnvollsten aufteilen, den Rest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macht Eclipse: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Beim Anlegen einer neuen Klasse können Sie gleich das Paket angeben (nicht existierende Pakete werden ggf. erzeugt).</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Wenn Sie Klassen zwischen Paketen verschieben wollen, gehen Sie im Kontextmenü auf "Refactoring" (bzw. "Refactor") und "Versetzen" (bzw. "Move"). Eclipse macht alles für Sie!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4594978-CEDA-4FD1-98DF-1C470FC00E6E}" type="slidenum">
              <a:rPr lang="de-DE"/>
              <a:pPr/>
              <a:t>15</a:t>
            </a:fld>
            <a:endParaRPr lang="de-DE"/>
          </a:p>
        </p:txBody>
      </p:sp>
      <p:sp>
        <p:nvSpPr>
          <p:cNvPr id="1740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741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Zugriff auf Klassen in Paketen</a:t>
            </a:r>
          </a:p>
        </p:txBody>
      </p:sp>
      <p:sp>
        <p:nvSpPr>
          <p:cNvPr id="1741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Klassen, die in Paketen liegen, müssen "importiert"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werden, wenn man sie verwenden will.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Alles, was zum Ein-/Ausgabekonzept von Java gehört, liegt in </a:t>
            </a:r>
            <a:r>
              <a:rPr lang="de-DE" sz="2800">
                <a:latin typeface="Courier New" pitchFamily="49" charset="0"/>
              </a:rPr>
              <a:t>java.io</a:t>
            </a:r>
            <a:r>
              <a:rPr lang="de-DE" sz="2800"/>
              <a:t>.</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Alles, was unter das Thema Netzwerkkommunikation fällt, befindet sich in </a:t>
            </a:r>
            <a:r>
              <a:rPr lang="de-DE" sz="2800">
                <a:latin typeface="Courier New" pitchFamily="49" charset="0"/>
              </a:rPr>
              <a:t>java.net</a:t>
            </a:r>
            <a:r>
              <a:rPr lang="de-DE" sz="2800"/>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73F52B1-D0FE-4B67-8359-9956C55617D3}" type="slidenum">
              <a:rPr lang="de-DE"/>
              <a:pPr/>
              <a:t>16</a:t>
            </a:fld>
            <a:endParaRPr lang="de-DE"/>
          </a:p>
        </p:txBody>
      </p:sp>
      <p:sp>
        <p:nvSpPr>
          <p:cNvPr id="1843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843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importieren</a:t>
            </a:r>
          </a:p>
        </p:txBody>
      </p:sp>
      <p:sp>
        <p:nvSpPr>
          <p:cNvPr id="18435" name="Rectangle 3"/>
          <p:cNvSpPr>
            <a:spLocks noGrp="1" noChangeArrowheads="1"/>
          </p:cNvSpPr>
          <p:nvPr>
            <p:ph type="subTitle" idx="4294967295"/>
          </p:nvPr>
        </p:nvSpPr>
        <p:spPr bwMode="auto">
          <a:xfrm>
            <a:off x="504825" y="1619250"/>
            <a:ext cx="9070975" cy="5921375"/>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Alle Importe müssen am Anfang der Datei stehen, direkt nach der </a:t>
            </a:r>
            <a:r>
              <a:rPr lang="de-DE" sz="2800">
                <a:latin typeface="Courier New" pitchFamily="49" charset="0"/>
              </a:rPr>
              <a:t>package</a:t>
            </a:r>
            <a:r>
              <a:rPr lang="de-DE" sz="2800"/>
              <a:t>-Deklaration.</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eine Klasse nicht importiert, tut Java so, als würde es diese Klasse nicht kennen. Ausnahmen:</a:t>
            </a:r>
            <a:br>
              <a:rPr lang="de-DE" sz="2800"/>
            </a:br>
            <a:r>
              <a:rPr lang="de-DE" sz="2800"/>
              <a:t/>
            </a:r>
            <a:br>
              <a:rPr lang="de-DE" sz="2800"/>
            </a:br>
            <a:r>
              <a:rPr lang="de-DE" sz="2600"/>
              <a:t>Sie verwenden Klassen aus dem Paket </a:t>
            </a:r>
            <a:r>
              <a:rPr lang="de-DE" sz="2600">
                <a:latin typeface="Courier New" pitchFamily="49" charset="0"/>
              </a:rPr>
              <a:t>java.lang</a:t>
            </a:r>
            <a:r>
              <a:rPr lang="de-DE" sz="2600"/>
              <a:t>.</a:t>
            </a:r>
            <a:br>
              <a:rPr lang="de-DE" sz="2600"/>
            </a:br>
            <a:r>
              <a:rPr lang="de-DE" sz="2600"/>
              <a:t>Diese Klassen sind immer verfügbar, so z. B. die</a:t>
            </a:r>
            <a:br>
              <a:rPr lang="de-DE" sz="2600"/>
            </a:br>
            <a:r>
              <a:rPr lang="de-DE" sz="2600"/>
              <a:t>Klassen </a:t>
            </a:r>
            <a:r>
              <a:rPr lang="de-DE" sz="2600">
                <a:latin typeface="Courier New" pitchFamily="49" charset="0"/>
              </a:rPr>
              <a:t>String</a:t>
            </a:r>
            <a:r>
              <a:rPr lang="de-DE" sz="2600"/>
              <a:t> oder </a:t>
            </a:r>
            <a:r>
              <a:rPr lang="de-DE" sz="2600">
                <a:latin typeface="Courier New" pitchFamily="49" charset="0"/>
              </a:rPr>
              <a:t>Math</a:t>
            </a:r>
            <a:r>
              <a:rPr lang="de-DE" sz="2600"/>
              <a:t>.</a:t>
            </a:r>
            <a:br>
              <a:rPr lang="de-DE" sz="2600"/>
            </a:br>
            <a:r>
              <a:rPr lang="de-DE" sz="2600"/>
              <a:t/>
            </a:r>
            <a:br>
              <a:rPr lang="de-DE" sz="2600"/>
            </a:br>
            <a:r>
              <a:rPr lang="de-DE" sz="2600"/>
              <a:t>Die Klasse, die Sie gerade schreiben, befindet sich in genau dem gleichen Paket wie die Klasse, die Sie verwenden wollen.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2E8CFB3-C246-4984-8014-0E7DBDF840E6}" type="slidenum">
              <a:rPr lang="de-DE"/>
              <a:pPr/>
              <a:t>17</a:t>
            </a:fld>
            <a:endParaRPr lang="de-DE"/>
          </a:p>
        </p:txBody>
      </p:sp>
      <p:sp>
        <p:nvSpPr>
          <p:cNvPr id="1945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945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Eclipse macht alles automatisch</a:t>
            </a:r>
          </a:p>
        </p:txBody>
      </p:sp>
      <p:sp>
        <p:nvSpPr>
          <p:cNvPr id="19459" name="Rectangle 3"/>
          <p:cNvSpPr>
            <a:spLocks noGrp="1" noChangeArrowheads="1"/>
          </p:cNvSpPr>
          <p:nvPr>
            <p:ph type="subTitle" idx="4294967295"/>
          </p:nvPr>
        </p:nvSpPr>
        <p:spPr bwMode="auto">
          <a:xfrm>
            <a:off x="504825" y="1619250"/>
            <a:ext cx="9070975" cy="5692775"/>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Eclipse erzeugt Ihnen vollautomatisch solche </a:t>
            </a:r>
            <a:r>
              <a:rPr lang="de-DE" sz="2800">
                <a:latin typeface="Courier New" pitchFamily="49" charset="0"/>
              </a:rPr>
              <a:t>import-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Statements; Sie müssen nur mitteilen, welche Klasse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verwenden wollen: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Tippen Sie dazu den Klassennamen oder zumindest den Anfang des Klassennamens und drücken Sie dann </a:t>
            </a:r>
            <a:r>
              <a:rPr lang="de-DE" sz="2800" i="1"/>
              <a:t>STRG+&lt;Leertaste&gt;</a:t>
            </a: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bekommen eine Auswahlbox mit mehreren Möglichkeiten, und Sie müssen nur noch die Klasse, die Sie verwenden wollen, auswählen.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Eclipse erzeugt – wenn nötig – automatisch ein</a:t>
            </a:r>
            <a:br>
              <a:rPr lang="de-DE" sz="2800"/>
            </a:br>
            <a:r>
              <a:rPr lang="de-DE" sz="2800">
                <a:latin typeface="Courier New" pitchFamily="49" charset="0"/>
              </a:rPr>
              <a:t>import</a:t>
            </a:r>
            <a:r>
              <a:rPr lang="de-DE" sz="2800"/>
              <a:t>-Statement.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83C342C-1B9C-4DA0-919C-2090C8837BB7}" type="slidenum">
              <a:rPr lang="de-DE"/>
              <a:pPr/>
              <a:t>18</a:t>
            </a:fld>
            <a:endParaRPr lang="de-DE"/>
          </a:p>
        </p:txBody>
      </p:sp>
      <p:sp>
        <p:nvSpPr>
          <p:cNvPr id="2048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048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 "Pakete"</a:t>
            </a:r>
          </a:p>
        </p:txBody>
      </p:sp>
      <p:sp>
        <p:nvSpPr>
          <p:cNvPr id="20483" name="Rectangle 3"/>
          <p:cNvSpPr>
            <a:spLocks noGrp="1" noChangeArrowheads="1"/>
          </p:cNvSpPr>
          <p:nvPr>
            <p:ph type="subTitle" idx="4294967295"/>
          </p:nvPr>
        </p:nvSpPr>
        <p:spPr bwMode="auto">
          <a:xfrm>
            <a:off x="504825" y="1619250"/>
            <a:ext cx="9070975" cy="5672138"/>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Verwendung von Paketen erhöht die Übersicht über ein Programm, welches aus vielen Klassen besteht.</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Ab 5 bis 10 Klassen sollte man ein Projekt in Paketen strukturieren.</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Eclipse-Unterstützung ist so gut, dass Sie niemals selbst die </a:t>
            </a:r>
            <a:r>
              <a:rPr lang="de-DE" sz="2800">
                <a:latin typeface="Courier New" pitchFamily="49" charset="0"/>
              </a:rPr>
              <a:t>package</a:t>
            </a:r>
            <a:r>
              <a:rPr lang="de-DE" sz="2800"/>
              <a:t>-Definition oder ein </a:t>
            </a:r>
            <a:r>
              <a:rPr lang="de-DE" sz="2800">
                <a:latin typeface="Courier New" pitchFamily="49" charset="0"/>
              </a:rPr>
              <a:t>import</a:t>
            </a:r>
            <a:r>
              <a:rPr lang="de-DE" sz="2800"/>
              <a:t>-Statement schreiben müssen.</a:t>
            </a:r>
            <a:br>
              <a:rPr lang="de-DE" sz="2800"/>
            </a:br>
            <a:r>
              <a:rPr lang="de-DE" sz="2800"/>
              <a:t/>
            </a:r>
            <a:br>
              <a:rPr lang="de-DE" sz="2800"/>
            </a:br>
            <a:r>
              <a:rPr lang="de-DE" sz="2800"/>
              <a:t>=&gt; Sie müssen sich nur um eine sinnvolle Strukturierung Gedanken machen.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24A5620-E56E-4838-8DB9-FCC440DE296D}" type="slidenum">
              <a:rPr lang="de-DE"/>
              <a:pPr/>
              <a:t>19</a:t>
            </a:fld>
            <a:endParaRPr lang="de-DE"/>
          </a:p>
        </p:txBody>
      </p:sp>
      <p:sp>
        <p:nvSpPr>
          <p:cNvPr id="2150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150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Wichtige Java-Pakete</a:t>
            </a:r>
          </a:p>
        </p:txBody>
      </p:sp>
      <p:sp>
        <p:nvSpPr>
          <p:cNvPr id="21507" name="Rectangle 3"/>
          <p:cNvSpPr>
            <a:spLocks noGrp="1" noChangeArrowheads="1"/>
          </p:cNvSpPr>
          <p:nvPr>
            <p:ph type="subTitle" idx="4294967295"/>
          </p:nvPr>
        </p:nvSpPr>
        <p:spPr bwMode="auto">
          <a:xfrm>
            <a:off x="504825" y="1619250"/>
            <a:ext cx="9070975" cy="5638800"/>
          </a:xfrm>
          <a:prstGeom prst="rect">
            <a:avLst/>
          </a:prstGeom>
          <a:noFill/>
          <a:ln/>
        </p:spPr>
        <p:txBody>
          <a:bodyPr lIns="0" tIns="33264" rIns="0" bIns="0"/>
          <a:lstStyle/>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javax.swing</a:t>
            </a:r>
            <a:r>
              <a:rPr lang="de-DE" sz="2400"/>
              <a:t>:</a:t>
            </a:r>
            <a:br>
              <a:rPr lang="de-DE" sz="2400"/>
            </a:br>
            <a:r>
              <a:rPr lang="de-DE" sz="2400"/>
              <a:t>Stellt Klassen für Fensterumgebungen (z. B. Windows) zur Verfügung.</a:t>
            </a:r>
            <a:br>
              <a:rPr lang="de-DE" sz="2400"/>
            </a:br>
            <a:endParaRPr lang="de-DE" sz="2400"/>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java.io</a:t>
            </a:r>
            <a:r>
              <a:rPr lang="de-DE" sz="2400"/>
              <a:t>:</a:t>
            </a:r>
            <a:br>
              <a:rPr lang="de-DE" sz="2400"/>
            </a:br>
            <a:r>
              <a:rPr lang="de-DE" sz="2400"/>
              <a:t>Enthält Klassen für Ein- und Ausgabeoperationen</a:t>
            </a:r>
            <a:br>
              <a:rPr lang="de-DE" sz="2400"/>
            </a:br>
            <a:r>
              <a:rPr lang="de-DE" sz="2400"/>
              <a:t>(z. B. für Dateien oder Konsolen-Ein-/Ausgabe).</a:t>
            </a:r>
            <a:br>
              <a:rPr lang="de-DE" sz="2400"/>
            </a:br>
            <a:r>
              <a:rPr lang="de-DE" sz="2400"/>
              <a:t> </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java.math</a:t>
            </a:r>
            <a:r>
              <a:rPr lang="de-DE" sz="2400"/>
              <a:t>:</a:t>
            </a:r>
            <a:br>
              <a:rPr lang="de-DE" sz="2400"/>
            </a:br>
            <a:r>
              <a:rPr lang="de-DE" sz="2400"/>
              <a:t>Enthält Klassen für besondere mathematische Objekte (wie z. B. </a:t>
            </a:r>
            <a:r>
              <a:rPr lang="de-DE" sz="2400">
                <a:latin typeface="Courier New" pitchFamily="49" charset="0"/>
              </a:rPr>
              <a:t>BigDecimal</a:t>
            </a:r>
            <a:r>
              <a:rPr lang="de-DE" sz="2400"/>
              <a:t>-Zahlen).</a:t>
            </a:r>
            <a:br>
              <a:rPr lang="de-DE" sz="2400"/>
            </a:br>
            <a:endParaRPr lang="de-DE" sz="2400"/>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java.net</a:t>
            </a:r>
            <a:r>
              <a:rPr lang="de-DE" sz="2400"/>
              <a:t>:</a:t>
            </a:r>
            <a:br>
              <a:rPr lang="de-DE" sz="2400"/>
            </a:br>
            <a:r>
              <a:rPr lang="de-DE" sz="2400"/>
              <a:t>Enthält Klassen für Netzwerkkommunikation.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53D07D-7718-4079-83F3-713ECD6309A0}" type="slidenum">
              <a:rPr lang="de-DE"/>
              <a:pPr/>
              <a:t>2</a:t>
            </a:fld>
            <a:endParaRPr lang="de-DE"/>
          </a:p>
        </p:txBody>
      </p:sp>
      <p:sp>
        <p:nvSpPr>
          <p:cNvPr id="40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40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8</a:t>
            </a:r>
          </a:p>
        </p:txBody>
      </p:sp>
      <p:sp>
        <p:nvSpPr>
          <p:cNvPr id="40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Die Klasse </a:t>
            </a:r>
            <a:r>
              <a:rPr lang="de-DE">
                <a:latin typeface="Courier New" pitchFamily="49" charset="0"/>
              </a:rPr>
              <a:t>String</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Pakete und Importe</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Benutzereingaben</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7B8C5EA0-C559-4E9F-8C93-475FCCD0D261}" type="slidenum">
              <a:rPr lang="de-DE"/>
              <a:pPr/>
              <a:t>20</a:t>
            </a:fld>
            <a:endParaRPr lang="de-DE"/>
          </a:p>
        </p:txBody>
      </p:sp>
      <p:sp>
        <p:nvSpPr>
          <p:cNvPr id="2252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253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a:t>
            </a:r>
          </a:p>
        </p:txBody>
      </p:sp>
      <p:sp>
        <p:nvSpPr>
          <p:cNvPr id="2253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Verwenden Sie die Klasse </a:t>
            </a:r>
            <a:r>
              <a:rPr lang="de-DE" sz="2600">
                <a:latin typeface="Courier New" pitchFamily="49" charset="0"/>
              </a:rPr>
              <a:t>JOptionPane</a:t>
            </a:r>
            <a:r>
              <a:rPr lang="de-DE" sz="2600"/>
              <a:t> aus dem package</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javax.swing</a:t>
            </a:r>
            <a:r>
              <a:rPr lang="de-DE" sz="2600"/>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Diese Klasse stellt verschiedene statische Methoden zur</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Verfügung, um Meldungsboxen auf dem Bildschirm</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anzuzeigen – Beispiel:</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JOptionPane.showMessageDialog(null, "Hallo Welt");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(Über den ersten Parameter kann bei Bedarf ein Fenster</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angegeben werden, das gesperrt ist, bis die Meldung</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weggeklickt wird. Soll kein Fenster gesperrt werden, wird</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i="1"/>
              <a:t>nichts</a:t>
            </a:r>
            <a:r>
              <a:rPr lang="de-DE" sz="2600"/>
              <a:t> (</a:t>
            </a:r>
            <a:r>
              <a:rPr lang="de-DE" sz="2600">
                <a:latin typeface="Courier New" pitchFamily="49" charset="0"/>
              </a:rPr>
              <a:t>null</a:t>
            </a:r>
            <a:r>
              <a:rPr lang="de-DE" sz="2600"/>
              <a:t>) übergeben.)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23E6F5-7227-4433-9E9A-04B5E5389B3D}" type="slidenum">
              <a:rPr lang="de-DE"/>
              <a:pPr/>
              <a:t>21</a:t>
            </a:fld>
            <a:endParaRPr lang="de-DE"/>
          </a:p>
        </p:txBody>
      </p:sp>
      <p:sp>
        <p:nvSpPr>
          <p:cNvPr id="2355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355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Ein-/Ausgabe (1)</a:t>
            </a:r>
          </a:p>
        </p:txBody>
      </p:sp>
      <p:sp>
        <p:nvSpPr>
          <p:cNvPr id="2355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Über die Klasse </a:t>
            </a:r>
            <a:r>
              <a:rPr lang="de-DE" sz="2600">
                <a:latin typeface="Courier New" pitchFamily="49" charset="0"/>
              </a:rPr>
              <a:t>JOptionPane</a:t>
            </a:r>
            <a:r>
              <a:rPr lang="de-DE" sz="2600"/>
              <a:t> können auch andere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einfache Fenster erzeugt werden: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showConfirmDialog</a:t>
            </a:r>
            <a:r>
              <a:rPr lang="de-DE" sz="2600"/>
              <a:t>  	Bestätigungsdialog (Ja/Nein)‏</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showInputDialog</a:t>
            </a:r>
            <a:r>
              <a:rPr lang="de-DE" sz="2600"/>
              <a:t>    	Eingabedialog (String-Eingabe)‏</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showMessageDialog</a:t>
            </a:r>
            <a:r>
              <a:rPr lang="de-DE" sz="2600"/>
              <a:t>	Meldungsdialog (OK)‏</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showOptionDialog</a:t>
            </a:r>
            <a:r>
              <a:rPr lang="de-DE" sz="2600"/>
              <a:t>   	Optionsdialog</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                                   	(Auswahl aus Optionsliste)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siehe auch:</a:t>
            </a:r>
            <a:r>
              <a:rPr lang="de-DE" sz="2800"/>
              <a:t> 		</a:t>
            </a:r>
            <a:r>
              <a:rPr lang="de-DE" sz="2400"/>
              <a:t>http://docs.oracle.com/javase/1.5.0/docs/api/</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66BBC9A-2B23-428D-960E-FB8F5688212E}" type="slidenum">
              <a:rPr lang="de-DE"/>
              <a:pPr/>
              <a:t>22</a:t>
            </a:fld>
            <a:endParaRPr lang="de-DE"/>
          </a:p>
        </p:txBody>
      </p:sp>
      <p:sp>
        <p:nvSpPr>
          <p:cNvPr id="2457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457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Ein-/Ausgabe (2)</a:t>
            </a:r>
          </a:p>
        </p:txBody>
      </p:sp>
      <p:sp>
        <p:nvSpPr>
          <p:cNvPr id="24579" name="Rectangle 3"/>
          <p:cNvSpPr>
            <a:spLocks noGrp="1" noChangeArrowheads="1"/>
          </p:cNvSpPr>
          <p:nvPr>
            <p:ph type="subTitle" idx="4294967295"/>
          </p:nvPr>
        </p:nvSpPr>
        <p:spPr bwMode="auto">
          <a:xfrm>
            <a:off x="504825" y="1619250"/>
            <a:ext cx="9070975" cy="5108575"/>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Fast alle Eingaben erfolgen durch die Eingabe eines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Textes, also eines </a:t>
            </a:r>
            <a:r>
              <a:rPr lang="de-DE" sz="2800">
                <a:latin typeface="Courier New" pitchFamily="49" charset="0"/>
              </a:rPr>
              <a:t>String</a:t>
            </a:r>
            <a:r>
              <a:rPr lang="de-DE" sz="2800"/>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Wenn Zahlen eingegeben werden sollen, müssen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a:t>
            </a:r>
            <a:r>
              <a:rPr lang="de-DE" sz="2800">
                <a:latin typeface="Courier New" pitchFamily="49" charset="0"/>
              </a:rPr>
              <a:t>String</a:t>
            </a:r>
            <a:r>
              <a:rPr lang="de-DE" sz="2800"/>
              <a:t>-Objekte erst umgewandelt werden.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Dazu gibt es für jeden Zahlentyp eine Klasse, die eine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statische Methode hierfür anbietet – Beispiele: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double d = Double.parseDouble(meintext);</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Integer.parseInt(meintext);</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0" indent="0">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179F08C-C7A7-4BCE-9E8B-84890D4DC81F}" type="slidenum">
              <a:rPr lang="de-DE"/>
              <a:pPr/>
              <a:t>23</a:t>
            </a:fld>
            <a:endParaRPr lang="de-DE"/>
          </a:p>
        </p:txBody>
      </p:sp>
      <p:sp>
        <p:nvSpPr>
          <p:cNvPr id="2560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560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1</a:t>
            </a:r>
          </a:p>
        </p:txBody>
      </p:sp>
      <p:sp>
        <p:nvSpPr>
          <p:cNvPr id="2560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449263" indent="-449263">
              <a:spcAft>
                <a:spcPct val="0"/>
              </a:spcAft>
              <a:buFont typeface="Times New Roman" pitchFamily="16" charset="0"/>
              <a:buAutoNum type="alphaLcParen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Erstellen Sie ein Programm, das einen Text vom Benutzer abfragt und überprüft, ob dieser ein Palindrom ist (vorwärts und rückwärts gelesen das gleiche Wort ist, wie z. B. "otto" und "lagerregal").</a:t>
            </a:r>
            <a:br>
              <a:rPr lang="de-DE" sz="2800"/>
            </a:br>
            <a:endParaRPr lang="de-DE" sz="2800"/>
          </a:p>
          <a:p>
            <a:pPr marL="449263" indent="-449263">
              <a:spcAft>
                <a:spcPct val="0"/>
              </a:spcAft>
              <a:buFont typeface="Times New Roman" pitchFamily="16" charset="0"/>
              <a:buAutoNum type="alphaLcParen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Achten Sie darauf, dass Gross-/Kleinschreibung bei der Prüfung egal ist.</a:t>
            </a:r>
          </a:p>
          <a:p>
            <a:pPr marL="449263" indent="-449263">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449263" indent="-449263">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79987B6D-DFAC-4407-B0CC-F705360B089E}" type="slidenum">
              <a:rPr lang="de-DE"/>
              <a:pPr/>
              <a:t>24</a:t>
            </a:fld>
            <a:endParaRPr lang="de-DE"/>
          </a:p>
        </p:txBody>
      </p:sp>
      <p:sp>
        <p:nvSpPr>
          <p:cNvPr id="2662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662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a:t>
            </a:r>
          </a:p>
        </p:txBody>
      </p:sp>
      <p:sp>
        <p:nvSpPr>
          <p:cNvPr id="26627" name="Rectangle 3"/>
          <p:cNvSpPr>
            <a:spLocks noGrp="1" noChangeArrowheads="1"/>
          </p:cNvSpPr>
          <p:nvPr>
            <p:ph type="subTitle" idx="4294967295"/>
          </p:nvPr>
        </p:nvSpPr>
        <p:spPr bwMode="auto">
          <a:xfrm>
            <a:off x="504825" y="1619250"/>
            <a:ext cx="9070975" cy="53403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ein "Zahlen raten"-Spiel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Beim Start soll eine Zahl zwischen 1 und 100 ermittelt werden.</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Anwender wird solange wiederholt um Eingabe einer Zahl gebeten, bis er die richtige Zahl erraten hat.</a:t>
            </a:r>
            <a:br>
              <a:rPr lang="de-DE" sz="2600"/>
            </a:br>
            <a:r>
              <a:rPr lang="de-DE" sz="26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 jeder falschen Antwort erhält er nur den Tipp, dass die gesuchte Zahl größer bzw. kleiner als sein Tipp war.</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Am Ende wird die Anzahl der Rateversuche ausgegeben.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45C8998-9DA6-40B1-9105-2158264F2321}" type="slidenum">
              <a:rPr lang="de-DE"/>
              <a:pPr/>
              <a:t>25</a:t>
            </a:fld>
            <a:endParaRPr lang="de-DE"/>
          </a:p>
        </p:txBody>
      </p:sp>
      <p:sp>
        <p:nvSpPr>
          <p:cNvPr id="2764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765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3</a:t>
            </a:r>
          </a:p>
        </p:txBody>
      </p:sp>
      <p:sp>
        <p:nvSpPr>
          <p:cNvPr id="27651" name="Rectangle 3"/>
          <p:cNvSpPr>
            <a:spLocks noGrp="1" noChangeArrowheads="1"/>
          </p:cNvSpPr>
          <p:nvPr>
            <p:ph type="subTitle" idx="4294967295"/>
          </p:nvPr>
        </p:nvSpPr>
        <p:spPr bwMode="auto">
          <a:xfrm>
            <a:off x="504825" y="1619250"/>
            <a:ext cx="9070975" cy="6078538"/>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das Spiel "Stäbchen nimm" um:</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Das Programm verwaltet einen Stapel von</a:t>
            </a:r>
            <a:br>
              <a:rPr lang="de-DE" sz="2600"/>
            </a:br>
            <a:r>
              <a:rPr lang="de-DE" sz="2600"/>
              <a:t>13 Stäbchen.</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Abwechselnd werden zwei Anwender gefragt, ob</a:t>
            </a:r>
            <a:br>
              <a:rPr lang="de-DE" sz="2600"/>
            </a:br>
            <a:r>
              <a:rPr lang="de-DE" sz="2600"/>
              <a:t>sie von dem Stapel 1, 2 oder 3 Stäbchen nehmen</a:t>
            </a:r>
            <a:br>
              <a:rPr lang="de-DE" sz="2600"/>
            </a:br>
            <a:r>
              <a:rPr lang="de-DE" sz="2600"/>
              <a:t>wollen.</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Wer das letzte Stäbchen nehmen muss, hat verloren.</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Erweiterung: Schreiben Sie das Spiel für einen einzelnen Spieler um, und das Programm übernimmt den anderen Spieler.</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9CA09EA-8BA9-4B69-9041-30EFC0485D29}" type="slidenum">
              <a:rPr lang="de-DE"/>
              <a:pPr/>
              <a:t>26</a:t>
            </a:fld>
            <a:endParaRPr lang="de-DE"/>
          </a:p>
        </p:txBody>
      </p:sp>
      <p:sp>
        <p:nvSpPr>
          <p:cNvPr id="286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8674" name="Rectangle 2"/>
          <p:cNvSpPr>
            <a:spLocks noGrp="1" noChangeArrowheads="1"/>
          </p:cNvSpPr>
          <p:nvPr>
            <p:ph type="title"/>
          </p:nvPr>
        </p:nvSpPr>
        <p:spPr>
          <a:xfrm>
            <a:off x="503238" y="12700"/>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p>
        </p:txBody>
      </p:sp>
      <p:sp>
        <p:nvSpPr>
          <p:cNvPr id="2867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Die Klasse </a:t>
            </a:r>
            <a:r>
              <a:rPr lang="de-DE">
                <a:latin typeface="Courier New" pitchFamily="49" charset="0"/>
              </a:rPr>
              <a:t>String</a:t>
            </a:r>
            <a:r>
              <a:rPr lang="de-DE"/>
              <a:t> und ihre Objekte</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Pakete und Importe</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Benutzerein- und ausgabe</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6AE2F62-65D7-479B-A44B-639586A5A918}" type="slidenum">
              <a:rPr lang="de-DE"/>
              <a:pPr/>
              <a:t>27</a:t>
            </a:fld>
            <a:endParaRPr lang="de-DE"/>
          </a:p>
        </p:txBody>
      </p:sp>
      <p:sp>
        <p:nvSpPr>
          <p:cNvPr id="296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96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296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Übungen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8D827C4-7C3E-4F2D-BD60-3A83BE95FF15}" type="slidenum">
              <a:rPr lang="de-DE"/>
              <a:pPr/>
              <a:t>3</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String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 String ist ein Java-Objekt, welches der</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Darstellung von Zeichenketten dient.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Beispiel:</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"Hallo Welt!"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ist ein Objekt der Java-Klasse </a:t>
            </a:r>
            <a:r>
              <a:rPr lang="de-DE" sz="2800">
                <a:latin typeface="Courier New" pitchFamily="49" charset="0"/>
              </a:rPr>
              <a:t>String</a:t>
            </a:r>
            <a:r>
              <a:rPr lang="de-DE" sz="2800"/>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Strings sind keine primitiven Datentypen!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8758E74-2677-4421-B07C-000E9734AECB}" type="slidenum">
              <a:rPr lang="de-DE"/>
              <a:pPr/>
              <a:t>4</a:t>
            </a:fld>
            <a:endParaRPr lang="de-DE"/>
          </a:p>
        </p:txBody>
      </p:sp>
      <p:sp>
        <p:nvSpPr>
          <p:cNvPr id="61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61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String (2)</a:t>
            </a:r>
          </a:p>
        </p:txBody>
      </p:sp>
      <p:sp>
        <p:nvSpPr>
          <p:cNvPr id="6147" name="Rectangle 3"/>
          <p:cNvSpPr>
            <a:spLocks noGrp="1" noChangeArrowheads="1"/>
          </p:cNvSpPr>
          <p:nvPr>
            <p:ph type="subTitle" idx="4294967295"/>
          </p:nvPr>
        </p:nvSpPr>
        <p:spPr bwMode="auto">
          <a:xfrm>
            <a:off x="504825" y="1619250"/>
            <a:ext cx="9070975" cy="560228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Als Java-Objekte verhalten sich Strings wie Objekte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jeder anderen Klasse auch:</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sind als Datentyp verwendbar – Beispiel:</a:t>
            </a:r>
            <a:br>
              <a:rPr lang="de-DE" sz="2800"/>
            </a:br>
            <a:r>
              <a:rPr lang="de-DE" sz="2800">
                <a:latin typeface="Courier New" pitchFamily="49" charset="0"/>
              </a:rPr>
              <a:t>String meintext;</a:t>
            </a:r>
            <a:r>
              <a:rPr lang="de-DE" sz="2800"/>
              <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Es können Objekte erzeugt werden – Beispiel:</a:t>
            </a:r>
            <a:br>
              <a:rPr lang="de-DE" sz="2800"/>
            </a:br>
            <a:r>
              <a:rPr lang="de-DE" sz="2800">
                <a:latin typeface="Courier New" pitchFamily="49" charset="0"/>
              </a:rPr>
              <a:t>meintext = new String();</a:t>
            </a:r>
            <a:r>
              <a:rPr lang="de-DE" sz="2800"/>
              <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Es können Methoden aufgerufen werden:</a:t>
            </a:r>
            <a:br>
              <a:rPr lang="de-DE" sz="2800"/>
            </a:br>
            <a:r>
              <a:rPr lang="de-DE" sz="2800">
                <a:latin typeface="Courier New" pitchFamily="49" charset="0"/>
              </a:rPr>
              <a:t>String andererText =</a:t>
            </a:r>
            <a:br>
              <a:rPr lang="de-DE" sz="2800">
                <a:latin typeface="Courier New" pitchFamily="49" charset="0"/>
              </a:rPr>
            </a:br>
            <a:r>
              <a:rPr lang="de-DE" sz="2800">
                <a:latin typeface="Courier New" pitchFamily="49" charset="0"/>
              </a:rPr>
              <a:t>  				meintext.toUpperCase();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5A467FB9-75BC-4EC8-83A0-EA70066C2C75}" type="slidenum">
              <a:rPr lang="de-DE"/>
              <a:pPr/>
              <a:t>5</a:t>
            </a:fld>
            <a:endParaRPr lang="de-DE"/>
          </a:p>
        </p:txBody>
      </p:sp>
      <p:sp>
        <p:nvSpPr>
          <p:cNvPr id="71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71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String (3)</a:t>
            </a:r>
          </a:p>
        </p:txBody>
      </p:sp>
      <p:sp>
        <p:nvSpPr>
          <p:cNvPr id="71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Beispiele für Methoden der Klasse </a:t>
            </a:r>
            <a:r>
              <a:rPr lang="de-DE" sz="2800">
                <a:latin typeface="Courier New" pitchFamily="49" charset="0"/>
              </a:rPr>
              <a:t>String</a:t>
            </a:r>
            <a:r>
              <a:rPr lang="de-DE" sz="2800"/>
              <a: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char   	charAt(int position)</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boolean	endsWith(String andererString)</a:t>
            </a:r>
            <a:r>
              <a:rPr lang="de-DE" sz="2600"/>
              <a:t> </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indexOf(String andererString)</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length()</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boolean	startsWith(String andererString)</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String 	substring(int beginn, int ende)</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String 	toLowerCase()</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String  	toUpperCase()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5C98175-09C2-4200-9C9F-6D04BE530D56}" type="slidenum">
              <a:rPr lang="de-DE"/>
              <a:pPr/>
              <a:t>6</a:t>
            </a:fld>
            <a:endParaRPr lang="de-DE"/>
          </a:p>
        </p:txBody>
      </p:sp>
      <p:sp>
        <p:nvSpPr>
          <p:cNvPr id="81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819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Besonderheiten von Strings (1)</a:t>
            </a:r>
          </a:p>
        </p:txBody>
      </p:sp>
      <p:sp>
        <p:nvSpPr>
          <p:cNvPr id="819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String-Objekte können ohne </a:t>
            </a:r>
            <a:r>
              <a:rPr lang="de-DE" sz="2800">
                <a:latin typeface="Courier New" pitchFamily="49" charset="0"/>
              </a:rPr>
              <a:t>new</a:t>
            </a:r>
            <a:r>
              <a:rPr lang="de-DE" sz="2800"/>
              <a:t>-Operator erzeugt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werden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String meintext = "Hallo Welt!";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Jede Nennung von zwei Hochkommata führt zur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Bildung eines neuen String-Objektes.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746502D0-289C-4C28-87C8-5C290CE1BEC5}" type="slidenum">
              <a:rPr lang="de-DE"/>
              <a:pPr/>
              <a:t>7</a:t>
            </a:fld>
            <a:endParaRPr lang="de-DE"/>
          </a:p>
        </p:txBody>
      </p:sp>
      <p:sp>
        <p:nvSpPr>
          <p:cNvPr id="92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92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Besonderheiten von Strings (2)</a:t>
            </a:r>
          </a:p>
        </p:txBody>
      </p:sp>
      <p:sp>
        <p:nvSpPr>
          <p:cNvPr id="9219" name="Rectangle 3"/>
          <p:cNvSpPr>
            <a:spLocks noGrp="1" noChangeArrowheads="1"/>
          </p:cNvSpPr>
          <p:nvPr>
            <p:ph type="subTitle" idx="4294967295"/>
          </p:nvPr>
        </p:nvSpPr>
        <p:spPr bwMode="auto">
          <a:xfrm>
            <a:off x="504825" y="1619250"/>
            <a:ext cx="9070975" cy="5668963"/>
          </a:xfrm>
          <a:prstGeom prst="rect">
            <a:avLst/>
          </a:prstGeom>
          <a:noFill/>
          <a:ln/>
        </p:spPr>
        <p:txBody>
          <a:bodyPr lIns="0" tIns="21168"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String-Objekte können nicht verändert werden:</a:t>
            </a:r>
            <a:br>
              <a:rPr lang="de-DE" sz="2400"/>
            </a:br>
            <a:r>
              <a:rPr lang="de-DE" sz="2400"/>
              <a:t/>
            </a:r>
            <a:br>
              <a:rPr lang="de-DE" sz="2400"/>
            </a:br>
            <a:r>
              <a:rPr lang="de-DE" sz="2400">
                <a:latin typeface="Courier New" pitchFamily="49" charset="0"/>
              </a:rPr>
              <a:t>String neuerText = meintext.toUpperCase();</a:t>
            </a:r>
            <a:r>
              <a:rPr lang="de-DE" sz="2400"/>
              <a:t/>
            </a:r>
            <a:br>
              <a:rPr lang="de-DE" sz="2400"/>
            </a:b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Jede Methode der Klasse </a:t>
            </a:r>
            <a:r>
              <a:rPr lang="de-DE" sz="2400">
                <a:latin typeface="Courier New" pitchFamily="49" charset="0"/>
              </a:rPr>
              <a:t>String</a:t>
            </a:r>
            <a:r>
              <a:rPr lang="de-DE" sz="2400"/>
              <a:t> ist so definiert, dass sie das jeweilige String-Objekt nicht verändert, sondern eine veränderte Kopie von ihm zurückliefert. Der Original-String bleibt erhalten:</a:t>
            </a:r>
            <a:br>
              <a:rPr lang="de-DE" sz="2400"/>
            </a:br>
            <a:r>
              <a:rPr lang="de-DE" sz="2400"/>
              <a:t/>
            </a:r>
            <a:br>
              <a:rPr lang="de-DE" sz="2400"/>
            </a:br>
            <a:r>
              <a:rPr lang="de-DE" sz="2400">
                <a:latin typeface="Courier New" pitchFamily="49" charset="0"/>
              </a:rPr>
              <a:t>// verändert nicht "meintext":</a:t>
            </a:r>
            <a:br>
              <a:rPr lang="de-DE" sz="2400">
                <a:latin typeface="Courier New" pitchFamily="49" charset="0"/>
              </a:rPr>
            </a:br>
            <a:r>
              <a:rPr lang="de-DE" sz="2400">
                <a:latin typeface="Courier New" pitchFamily="49" charset="0"/>
              </a:rPr>
              <a:t>meintext.toUpperCase();</a:t>
            </a:r>
            <a:br>
              <a:rPr lang="de-DE" sz="2400">
                <a:latin typeface="Courier New" pitchFamily="49" charset="0"/>
              </a:rPr>
            </a:br>
            <a:r>
              <a:rPr lang="de-DE" sz="2400">
                <a:latin typeface="Courier New" pitchFamily="49" charset="0"/>
              </a:rPr>
              <a:t/>
            </a:r>
            <a:br>
              <a:rPr lang="de-DE" sz="2400">
                <a:latin typeface="Courier New" pitchFamily="49" charset="0"/>
              </a:rPr>
            </a:br>
            <a:r>
              <a:rPr lang="de-DE" sz="2400">
                <a:latin typeface="Courier New" pitchFamily="49" charset="0"/>
              </a:rPr>
              <a:t>// das schon:</a:t>
            </a:r>
            <a:br>
              <a:rPr lang="de-DE" sz="2400">
                <a:latin typeface="Courier New" pitchFamily="49" charset="0"/>
              </a:rPr>
            </a:br>
            <a:r>
              <a:rPr lang="de-DE" sz="2400">
                <a:latin typeface="Courier New" pitchFamily="49" charset="0"/>
              </a:rPr>
              <a:t>meintext = meintext.toUpperCase();</a:t>
            </a:r>
            <a:r>
              <a:rPr lang="de-DE" sz="2800"/>
              <a:t/>
            </a:r>
            <a:br>
              <a:rPr lang="de-DE" sz="2800"/>
            </a:b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644C8A96-6CAB-4E0E-A265-DEFE9EABCD33}" type="slidenum">
              <a:rPr lang="de-DE"/>
              <a:pPr/>
              <a:t>8</a:t>
            </a:fld>
            <a:endParaRPr lang="de-DE"/>
          </a:p>
        </p:txBody>
      </p:sp>
      <p:sp>
        <p:nvSpPr>
          <p:cNvPr id="1024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024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Besonderheiten von Strings (3)</a:t>
            </a:r>
          </a:p>
        </p:txBody>
      </p:sp>
      <p:sp>
        <p:nvSpPr>
          <p:cNvPr id="10243" name="Rectangle 3"/>
          <p:cNvSpPr>
            <a:spLocks noGrp="1" noChangeArrowheads="1"/>
          </p:cNvSpPr>
          <p:nvPr>
            <p:ph type="subTitle" idx="4294967295"/>
          </p:nvPr>
        </p:nvSpPr>
        <p:spPr bwMode="auto">
          <a:xfrm>
            <a:off x="504825" y="1619250"/>
            <a:ext cx="9070975" cy="5073650"/>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String-Objekte können "addiert" werden: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String meintext = "Hallo";</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String mehrmeintext = " Welt";</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String fertigerText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meintext + mehrmeintext;</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Das Zusammenfügen von String-Objekten erzeugt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 neues String-Objekt.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ein String mit einem Nicht-String-Objekt "addiert",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das andere Objekt in einen String umgewandelt.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35E6BAE-3047-4B72-A9AC-5A2E086259D4}" type="slidenum">
              <a:rPr lang="de-DE"/>
              <a:pPr/>
              <a:t>9</a:t>
            </a:fld>
            <a:endParaRPr lang="de-DE"/>
          </a:p>
        </p:txBody>
      </p:sp>
      <p:sp>
        <p:nvSpPr>
          <p:cNvPr id="1126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126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Besonderheiten von Strings (4)</a:t>
            </a:r>
          </a:p>
        </p:txBody>
      </p:sp>
      <p:sp>
        <p:nvSpPr>
          <p:cNvPr id="11267" name="Rectangle 3"/>
          <p:cNvSpPr>
            <a:spLocks noGrp="1" noChangeArrowheads="1"/>
          </p:cNvSpPr>
          <p:nvPr>
            <p:ph type="subTitle" idx="4294967295"/>
          </p:nvPr>
        </p:nvSpPr>
        <p:spPr bwMode="auto">
          <a:xfrm>
            <a:off x="504825" y="1619250"/>
            <a:ext cx="9070975" cy="5219700"/>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Der Vergleichsoperator "</a:t>
            </a:r>
            <a:r>
              <a:rPr lang="de-DE" sz="2800">
                <a:latin typeface="Courier New" pitchFamily="49" charset="0"/>
              </a:rPr>
              <a:t>==</a:t>
            </a:r>
            <a:r>
              <a:rPr lang="de-DE" sz="2800"/>
              <a:t>" funktioniert nicht!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Der Vergleichsoperator "</a:t>
            </a:r>
            <a:r>
              <a:rPr lang="de-DE" sz="2800">
                <a:latin typeface="Courier New" pitchFamily="49" charset="0"/>
              </a:rPr>
              <a:t>==</a:t>
            </a:r>
            <a:r>
              <a:rPr lang="de-DE" sz="2800"/>
              <a:t>" vergleicht wie bei jedem</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anderen Objekt die Identität der Objekte und nicht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ihren Zustand.</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Vorsicht: Teilweise scheint "</a:t>
            </a:r>
            <a:r>
              <a:rPr lang="de-DE" sz="2800">
                <a:latin typeface="Courier New" pitchFamily="49" charset="0"/>
              </a:rPr>
              <a:t>==</a:t>
            </a:r>
            <a:r>
              <a:rPr lang="de-DE" sz="2800"/>
              <a:t>" zu funktionieren, dies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ist jedoch auf eine Speicheroptimierungsmaßnahme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von Java zurückzuführen.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Um Strings inhaltlich zu vergleichen, muss die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Methode </a:t>
            </a:r>
            <a:r>
              <a:rPr lang="de-DE" sz="2800">
                <a:latin typeface="Courier New" pitchFamily="49" charset="0"/>
              </a:rPr>
              <a:t>equals(...)</a:t>
            </a:r>
            <a:r>
              <a:rPr lang="de-DE" sz="2800"/>
              <a:t> verwendet werden.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927</Words>
  <Application>Microsoft Office PowerPoint</Application>
  <PresentationFormat>Benutzerdefiniert</PresentationFormat>
  <Paragraphs>287</Paragraphs>
  <Slides>27</Slides>
  <Notes>27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Microsoft YaHei</vt:lpstr>
      <vt:lpstr>Arial</vt:lpstr>
      <vt:lpstr>Courier New</vt:lpstr>
      <vt:lpstr>Times New Roman</vt:lpstr>
      <vt:lpstr>Wingdings</vt:lpstr>
      <vt:lpstr>Larissa-Design</vt:lpstr>
      <vt:lpstr> </vt:lpstr>
      <vt:lpstr>Kapitel 8</vt:lpstr>
      <vt:lpstr>String (1)</vt:lpstr>
      <vt:lpstr>String (2)</vt:lpstr>
      <vt:lpstr>String (3)</vt:lpstr>
      <vt:lpstr>Besonderheiten von Strings (1)</vt:lpstr>
      <vt:lpstr>Besonderheiten von Strings (2)</vt:lpstr>
      <vt:lpstr>Besonderheiten von Strings (3)</vt:lpstr>
      <vt:lpstr>Besonderheiten von Strings (4)</vt:lpstr>
      <vt:lpstr>Notwendigkeit von Paketen</vt:lpstr>
      <vt:lpstr>Aufbau von Paketstrukturen (1)</vt:lpstr>
      <vt:lpstr>Aufbau von Paketstrukturen (2)</vt:lpstr>
      <vt:lpstr>Definition der Paketzugehörigkeit</vt:lpstr>
      <vt:lpstr>Eclipse macht alles automatisch</vt:lpstr>
      <vt:lpstr>Zugriff auf Klassen in Paketen</vt:lpstr>
      <vt:lpstr>Klassen importieren</vt:lpstr>
      <vt:lpstr>Eclipse macht alles automatisch</vt:lpstr>
      <vt:lpstr>Zusammenfassung "Pakete"</vt:lpstr>
      <vt:lpstr>Wichtige Java-Pakete</vt:lpstr>
      <vt:lpstr>Übung</vt:lpstr>
      <vt:lpstr>Ein-/Ausgabe (1)</vt:lpstr>
      <vt:lpstr>Ein-/Ausgabe (2)</vt:lpstr>
      <vt:lpstr>Übung 1</vt:lpstr>
      <vt:lpstr>Übung 2</vt:lpstr>
      <vt:lpstr>Übung 3</vt:lpstr>
      <vt:lpstr>Zusammenfassung: Was haben wir gelernt?</vt:lpstr>
      <vt:lpstr>Was kommt als nächstes?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242</cp:revision>
  <cp:lastPrinted>2011-10-12T19:45:03Z</cp:lastPrinted>
  <dcterms:created xsi:type="dcterms:W3CDTF">2011-10-12T19:23:47Z</dcterms:created>
  <dcterms:modified xsi:type="dcterms:W3CDTF">2015-11-03T10:35:30Z</dcterms:modified>
</cp:coreProperties>
</file>