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92E0305-AE86-4FB5-8C32-05246247447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9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1C5505-D60F-40F8-AFBF-F335B8784431}" type="slidenum">
              <a:rPr lang="de-DE"/>
              <a:pPr/>
              <a:t>1</a:t>
            </a:fld>
            <a:endParaRPr lang="de-DE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158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A6A3EA-7DF2-46CE-9CDF-5714F81E2A6E}" type="slidenum">
              <a:rPr lang="de-DE"/>
              <a:pPr/>
              <a:t>10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9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1438B9-C394-4C8C-B61E-E743CFE5F32E}" type="slidenum">
              <a:rPr lang="de-DE"/>
              <a:pPr/>
              <a:t>11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44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22EF54-4A3E-41EB-A7D4-81806065A991}" type="slidenum">
              <a:rPr lang="de-DE"/>
              <a:pPr/>
              <a:t>12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49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4B13D-A9D5-41DF-BD64-D473A5744515}" type="slidenum">
              <a:rPr lang="de-DE"/>
              <a:pPr/>
              <a:t>13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95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3B9A21-9213-4F15-96DB-60FD0F174E3F}" type="slidenum">
              <a:rPr lang="de-DE"/>
              <a:pPr/>
              <a:t>14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43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563FCB-54B3-47C9-8503-C145839C2945}" type="slidenum">
              <a:rPr lang="de-DE"/>
              <a:pPr/>
              <a:t>15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64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AFC914-D4D8-4433-A86F-EA6D0260EE1A}" type="slidenum">
              <a:rPr lang="de-DE"/>
              <a:pPr/>
              <a:t>16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743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C9DA55-6EAF-4BE8-832C-A21DE023A7E6}" type="slidenum">
              <a:rPr lang="de-DE"/>
              <a:pPr/>
              <a:t>17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04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5E870B-19CF-4B05-9B19-B53720653121}" type="slidenum">
              <a:rPr lang="de-DE"/>
              <a:pPr/>
              <a:t>18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1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443CB8-B6EB-41FA-B586-4DF9773A146E}" type="slidenum">
              <a:rPr lang="de-DE"/>
              <a:pPr/>
              <a:t>2</a:t>
            </a:fld>
            <a:endParaRPr lang="de-DE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91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4AFEA3-D07F-4315-8CFA-5608454421A6}" type="slidenum">
              <a:rPr lang="de-DE"/>
              <a:pPr/>
              <a:t>3</a:t>
            </a:fld>
            <a:endParaRPr lang="de-DE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87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46C85D-2FDF-4B1E-A074-B14C192E17D3}" type="slidenum">
              <a:rPr lang="de-DE"/>
              <a:pPr/>
              <a:t>4</a:t>
            </a:fld>
            <a:endParaRPr lang="de-DE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44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CF209D-CC73-4D2F-BBDE-BBD0B7CBC390}" type="slidenum">
              <a:rPr lang="de-DE"/>
              <a:pPr/>
              <a:t>5</a:t>
            </a:fld>
            <a:endParaRPr lang="de-DE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9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085B46-83FD-4BE6-8942-DC850E245500}" type="slidenum">
              <a:rPr lang="de-DE"/>
              <a:pPr/>
              <a:t>6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1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54D13C-E639-4E45-AA69-090BE4988F9D}" type="slidenum">
              <a:rPr lang="de-DE"/>
              <a:pPr/>
              <a:t>7</a:t>
            </a:fld>
            <a:endParaRPr lang="de-DE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1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4F2FB7-D4B7-4DEE-8EBB-E49565B513C0}" type="slidenum">
              <a:rPr lang="de-DE"/>
              <a:pPr/>
              <a:t>8</a:t>
            </a:fld>
            <a:endParaRPr lang="de-DE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13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FE714E-E7A1-422F-B12F-3CB45F4A5DD3}" type="slidenum">
              <a:rPr lang="de-DE"/>
              <a:pPr/>
              <a:t>9</a:t>
            </a:fld>
            <a:endParaRPr lang="de-DE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23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A4628C-69C7-4F65-8917-CBB8DF03062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8270F5-48DA-48A5-9696-F956161ECBB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9E465C-294B-4D63-90D1-F302B7CCEB7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1DF8BAF3-751C-44FD-8F21-B567895080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F3F8385-F1B7-4762-BEEA-22FA835182B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7A56D2-0A1F-4839-87F9-338C0B4FC9E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0E069D-3DE9-4282-A7C5-E55051FEB28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2251E5-3B46-4A2F-8BC0-B1F1415ABAA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68D1DE-6FF0-4060-A85F-038B295AA3A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7DD003-6CE0-4C91-94BD-AAA2F91B3CD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CA6EAE-29E8-40FA-B6F2-DE161B0A35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E9777B-CA01-4E27-923F-BFE54E6ED4E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27492324-AD3E-4E9C-B59F-74A7221D5F09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Übungen zu Kapitel 5 bis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651936-4320-4B4B-8113-5A96B3F4914E}" type="slidenum">
              <a:rPr lang="de-DE"/>
              <a:pPr/>
              <a:t>10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Erzeugen Sie eine Klasse </a:t>
            </a:r>
            <a:r>
              <a:rPr lang="de-DE" sz="2800">
                <a:latin typeface="Courier New" pitchFamily="49" charset="0"/>
              </a:rPr>
              <a:t>Kartenhand</a:t>
            </a:r>
            <a:r>
              <a:rPr lang="de-DE" sz="2800"/>
              <a:t>, die bis zu</a:t>
            </a:r>
            <a:br>
              <a:rPr lang="de-DE" sz="2800"/>
            </a:br>
            <a:r>
              <a:rPr lang="de-DE" sz="2800"/>
              <a:t>21 Karten aufnehmen kann. Einer Kartenhand</a:t>
            </a:r>
            <a:br>
              <a:rPr lang="de-DE" sz="2800"/>
            </a:br>
            <a:r>
              <a:rPr lang="de-DE" sz="2800"/>
              <a:t>können Karten hinzugefügt werden.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Kartenhand soll Auskunft darüber geben, wieviele Punkte gemäß Black-Jack-Regeln sie gerade enthält (nach den Regeln für den Geber).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E21DAD-D7B9-442C-AA81-741902EBE6E7}" type="slidenum">
              <a:rPr lang="de-DE"/>
              <a:pPr/>
              <a:t>11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 (4)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Kartenhand soll einen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 zurückliefern können, der kurz aber übersichtlich beschreibt, welche Karten auf der Hand sind, z. B.: "Pik Bube, Karo Vier, Herz Sechs".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Testen Sie ausführlich das Erstellen von Spielkarten, Kartenstapeln und Kartenhänden.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50772A-7738-475C-8174-2B8CB6A16846}" type="slidenum">
              <a:rPr lang="de-DE"/>
              <a:pPr/>
              <a:t>12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 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452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Setzen Sie ein einfaches Black-Jack-Spiel um: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Geber und Spieler erhalten eine Kartenhand.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Dem Anwender (Spieler) werden die Kartenhände bekannt gegeben, und der Spieler wird nach seinem Spielzug gefragt – </a:t>
            </a:r>
            <a:r>
              <a:rPr lang="de-DE" sz="2800" i="1"/>
              <a:t>"stay"</a:t>
            </a:r>
            <a:r>
              <a:rPr lang="de-DE" sz="2800"/>
              <a:t> (bei 4. weiter) oder </a:t>
            </a:r>
            <a:r>
              <a:rPr lang="de-DE" sz="2800" i="1"/>
              <a:t>"hit"</a:t>
            </a:r>
            <a:r>
              <a:rPr lang="de-DE" sz="2800"/>
              <a:t> </a:t>
            </a:r>
            <a:br>
              <a:rPr lang="de-DE" sz="2800"/>
            </a:br>
            <a:r>
              <a:rPr lang="de-DE" sz="2800"/>
              <a:t>(bei 3. weiter).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Font typeface="StarSymbol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Spieler erhält eine Karte. Sind seine </a:t>
            </a:r>
            <a:br>
              <a:rPr lang="de-DE" sz="2800"/>
            </a:br>
            <a:r>
              <a:rPr lang="de-DE" sz="2800"/>
              <a:t>Punkte &lt; 22, geht es bei Punkt 2 weiter, sonst </a:t>
            </a:r>
            <a:br>
              <a:rPr lang="de-DE" sz="2800"/>
            </a:br>
            <a:r>
              <a:rPr lang="de-DE" sz="2800"/>
              <a:t>erhält er noch die Meldung </a:t>
            </a:r>
            <a:r>
              <a:rPr lang="de-DE" sz="2800" i="1"/>
              <a:t>"bust"</a:t>
            </a:r>
            <a:r>
              <a:rPr lang="de-DE" sz="2800"/>
              <a:t>, und das Spiel ist beendet.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DD3E99-27BF-4ADB-BB31-F8EC8A469C85}" type="slidenum">
              <a:rPr lang="de-DE"/>
              <a:pPr/>
              <a:t>13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2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449263" indent="-449263">
              <a:spcAft>
                <a:spcPct val="0"/>
              </a:spcAft>
              <a:buFont typeface="Times New Roman" pitchFamily="16" charset="0"/>
              <a:buAutoNum type="arabicPeriod" startAt="4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Geber zieht nun gemäß den Regeln seine Karten und informiert nach jedem Zug den Anwender über die Kartenhände.</a:t>
            </a:r>
            <a:br>
              <a:rPr lang="de-DE" sz="2800"/>
            </a:br>
            <a:endParaRPr lang="de-DE" sz="2800"/>
          </a:p>
          <a:p>
            <a:pPr marL="449263" indent="-449263">
              <a:spcAft>
                <a:spcPct val="0"/>
              </a:spcAft>
              <a:buFont typeface="Times New Roman" pitchFamily="16" charset="0"/>
              <a:buAutoNum type="arabicPeriod" startAt="4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Sobald der Geber mehr als 16 Punkte auf der Hand hat, wird das Spielergebnis ausgewertet und der Anwender über das Ergebnis informiert.</a:t>
            </a:r>
          </a:p>
          <a:p>
            <a:pPr marL="449263" indent="-449263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449263" indent="-449263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449263" indent="-449263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73D09C-DDE2-4C3C-B14F-A3569001E804}" type="slidenum">
              <a:rPr lang="de-DE"/>
              <a:pPr/>
              <a:t>14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Erweiterte Regeln 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452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Vor dem Spiel können Geldeinsätze getätigt werden (bis zu vorgegebenen Limits). Der Gewinn entspricht nach den bisherigen Regeln immer dem Einsatz.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Hat ein Spieler einen Siebener-Drilling, so gewinnt er sofort im Verhältnis 3:2 (also das 1,5-fache des Einsatzes) und das Spiel ist beendet. 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"Black Jack" ist eine Kartenhand mit nur 2 Karten, die bereits 21 ergeben. Sie zählt mehr als andere Kartenhände, die 21 ergeben und gewinnt gegenüber diesen. Gewinnt der Spieler mit einem "Black Jack", so tut er dies im Verhältnis 3:2.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56CA0D-D0C9-405E-B1E3-1E5A20AF49FE}" type="slidenum">
              <a:rPr lang="de-DE"/>
              <a:pPr/>
              <a:t>15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452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Ergänzen Sie das Black-Jack-Spiel derart, dass nach einer Runde das Spiel nicht zwangsläufig beendet ist, sondern der Anwender gefragt wird, ob er noch eine Runde spielen möchte.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Spieler soll nun beim Programmstart ein Budget von 5000 Euro haben und vor jedem Spiel einen Teilbetrag (Limit 1000 Euro) setzen dürfen.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Setzen Sie zuerst eine einfache Gewinnausschüttung um. Ergänzen Sie dann die speziellen Ausschüttungsregeln für "Siebener-Drilling" und </a:t>
            </a:r>
            <a:br>
              <a:rPr lang="de-DE" sz="2800"/>
            </a:br>
            <a:r>
              <a:rPr lang="de-DE" sz="2800"/>
              <a:t>"Black Jack".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C2EF5F0-B44B-4218-89EC-342159894564}" type="slidenum">
              <a:rPr lang="de-DE"/>
              <a:pPr/>
              <a:t>16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Erweiterte Regeln II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562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double-Regel: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Nachdem die ersten beiden Karten des Spielers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aufgedeckt worden sind (die erste Karte des Gebers ist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auch schon bekannt), hat der Spieler die Möglichkeit,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seinen Einsatz zu verdoppeln (double).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Wählt er diese Option, so bedeutet dies aber auch, 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dass er danach exakt eine Karte bekommt. Er kann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darauf weder verzichten noch eine weitere fordern.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17AD528-732C-4DA9-8A2A-5CE114456BE5}" type="slidenum">
              <a:rPr lang="de-DE"/>
              <a:pPr/>
              <a:t>17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Erweiterte Regeln III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165725"/>
          </a:xfrm>
          <a:prstGeom prst="rect">
            <a:avLst/>
          </a:prstGeom>
          <a:noFill/>
          <a:ln/>
        </p:spPr>
        <p:txBody>
          <a:bodyPr lIns="0" tIns="22932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insurance-Regel: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Hat der Geber als erste Karte ein Ass, kann der Spieler sich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gegen einen Black Jack des Gebers "versichern". Der Spieler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kann dann mit einer sog. Versicherungsprämie (beliebiger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Betrag &lt;= Limits) eine Nebenwette darauf abschliessen,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dass der Geber einen Black Jack erhalten wird.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Erhält der Geber tatsächlich einen Black Jack, so gewinnt 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der Spieler die Nebenwette 2:1. Erhält der Geber keinen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Black Jack, so wird die Versicherungsprämie einbehalten.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6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Diese Versicherung hat keinen Einfluß auf Gewinn oder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600"/>
              <a:t>Verlust im übrigen Spiel.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059B50-7AF3-4666-BF7C-5F58A8C3CF8C}" type="slidenum">
              <a:rPr lang="de-DE"/>
              <a:pPr/>
              <a:t>18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4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Setzen Sie die double-Regel um.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Setzen Sie die insurance-Regel um.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5B0D5D-0595-4BE2-8BCA-67E70902261E}" type="slidenum">
              <a:rPr lang="de-DE"/>
              <a:pPr/>
              <a:t>2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Übungen zu Kapitel 5 bis 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Ggf. bisherige Übungen nachholen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Übungsblock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7789594-B71B-4645-A1E7-0183587EFDA5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Übungsziel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Ziel ist es, das Spiel "Black Jack" umzusetzen.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Zuerst soll nur ein sehr einfacher Regelsatz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realisiert werden, der dann immer mehr den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Casino-Regeln angepasst wird.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EB5823-BCA0-49E4-B832-FFB96FE3FE46}" type="slidenum">
              <a:rPr lang="de-DE"/>
              <a:pPr/>
              <a:t>4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515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Das Spiel besteht aus nur einem Spieler (Anwender) und dem Kartengeber (Computer).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Gespielt wird mit einem 52-Karten-Blatt (in Casinos häufig auch mit 6x52 Karten).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Kartengeber gibt dem Spieler zwei offene Karten und sich selbst eine offene Karte.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Dann kann der Spieler entscheiden, ob er eine weitere Karte erhalten möchte (sog. </a:t>
            </a:r>
            <a:r>
              <a:rPr lang="de-DE" sz="2800" i="1"/>
              <a:t>hit</a:t>
            </a:r>
            <a:r>
              <a:rPr lang="de-DE" sz="2800"/>
              <a:t>) oder lieber keine weiteren Karten erhalten möchte (sog. </a:t>
            </a:r>
            <a:r>
              <a:rPr lang="de-DE" sz="2800" i="1"/>
              <a:t>stay</a:t>
            </a:r>
            <a:r>
              <a:rPr lang="de-DE" sz="2800"/>
              <a:t>).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EB2635-FF89-430E-8356-EE1E3BE7030B}" type="slidenum">
              <a:rPr lang="de-DE"/>
              <a:pPr/>
              <a:t>5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562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Ziel ist es, so dicht wie möglich an 21 Punkte heranzukommen, diese aber nicht zu übertreffen</a:t>
            </a:r>
            <a:br>
              <a:rPr lang="de-DE" sz="2800"/>
            </a:br>
            <a:r>
              <a:rPr lang="de-DE" sz="2800"/>
              <a:t>(sog. </a:t>
            </a:r>
            <a:r>
              <a:rPr lang="de-DE" sz="2800" i="1"/>
              <a:t>bust</a:t>
            </a:r>
            <a:r>
              <a:rPr lang="de-DE" sz="2800"/>
              <a:t>), was zum sofortigen Verlieren der Runde führt.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Dabei zählen die Karten wie folgt: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>2 bis 10:	2 bis 10 Punkte</a:t>
            </a:r>
            <a:br>
              <a:rPr lang="de-DE" sz="2800"/>
            </a:br>
            <a:r>
              <a:rPr lang="de-DE" sz="2800"/>
              <a:t>Bildkarte:	10 Punkte</a:t>
            </a:r>
            <a:br>
              <a:rPr lang="de-DE" sz="2800"/>
            </a:br>
            <a:r>
              <a:rPr lang="de-DE" sz="2800"/>
              <a:t>Ass:        	nach Belieben 1 Punkt oder 11 Punkte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4468CE-0A4B-4A59-9491-2A167740DCD7}" type="slidenum">
              <a:rPr lang="de-DE"/>
              <a:pPr/>
              <a:t>6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Will der Spieler keine weitere Karte, so ist der Kartengeber an der Reihe: Er zieht solange Karten, wie er 16 oder weniger Punkte hat, sobald er 17 oder mehr Punkte hat, hört er auf.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Geber muss jedes Ass mit 11 Punkten zählen, es sei denn, er würde bei über 21 Punkten landen.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C146E8-2CE1-4790-85DD-9DE2B79C118C}" type="slidenum">
              <a:rPr lang="de-DE"/>
              <a:pPr/>
              <a:t>7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Einfache Regeln 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6515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Beendigung des Spiels: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Spieler zieht zu viele Karten und hat über</a:t>
            </a:r>
            <a:br>
              <a:rPr lang="de-DE" sz="2800"/>
            </a:br>
            <a:r>
              <a:rPr lang="de-DE" sz="2800"/>
              <a:t>21 Punkte (Geber gewinnt).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Geber zieht zu viele Karten und hat über</a:t>
            </a:r>
            <a:br>
              <a:rPr lang="de-DE" sz="2800"/>
            </a:br>
            <a:r>
              <a:rPr lang="de-DE" sz="2800"/>
              <a:t>21 Punkte (Spieler gewinnt).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Der Spieler hat 21 oder weniger Punkte, und der</a:t>
            </a:r>
            <a:br>
              <a:rPr lang="de-DE" sz="2800"/>
            </a:br>
            <a:r>
              <a:rPr lang="de-DE" sz="2800"/>
              <a:t>Geber hat zwischen 17 und 21 Punkten – es</a:t>
            </a:r>
            <a:br>
              <a:rPr lang="de-DE" sz="2800"/>
            </a:br>
            <a:r>
              <a:rPr lang="de-DE" sz="2800"/>
              <a:t>gewinnt derjenige, der mehr Punkte hat. Bei gleich vielen Punkten endet das Spiel unentschieden.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C58BCF-F5C3-4211-85E7-325BEECD13A8}" type="slidenum">
              <a:rPr lang="de-DE"/>
              <a:pPr/>
              <a:t>8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Schreiben Sie eine Klasse </a:t>
            </a:r>
            <a:r>
              <a:rPr lang="de-DE" sz="2800">
                <a:latin typeface="Courier New" pitchFamily="49" charset="0"/>
              </a:rPr>
              <a:t>Spielkarte</a:t>
            </a:r>
            <a:r>
              <a:rPr lang="de-DE" sz="2800"/>
              <a:t>, welche die Farbe (Pik, Kreuz, Herz, Karo) und den Kartenwert (Zwei, ..., Zehn, Bube, Dame, König, Ass) kennt.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Spielkarte sollte sich nach der Erzeugung nicht mehr verändern.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33C8E71-0F02-4013-A3D8-04A67A263BFF}" type="slidenum">
              <a:rPr lang="de-DE"/>
              <a:pPr/>
              <a:t>9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1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Schreiben Sie eine Klasse </a:t>
            </a:r>
            <a:r>
              <a:rPr lang="de-DE" sz="2800">
                <a:latin typeface="Courier New" pitchFamily="49" charset="0"/>
              </a:rPr>
              <a:t>Kartenstapel</a:t>
            </a:r>
            <a:r>
              <a:rPr lang="de-DE" sz="2800"/>
              <a:t>, welche</a:t>
            </a:r>
            <a:br>
              <a:rPr lang="de-DE" sz="2800"/>
            </a:br>
            <a:r>
              <a:rPr lang="de-DE" sz="2800"/>
              <a:t>alle 52 Spielkarten enthält. Objekte der Klasse sollen Auskunft darüber geben können, wie viele Karten noch auf dem Stapel sind, und man soll sich die oberste Karte geben lassen können.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 der Erzeugung eines Kartenstapels sollen die Karten gemischt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656</Words>
  <Application>Microsoft Office PowerPoint</Application>
  <PresentationFormat>Benutzerdefiniert</PresentationFormat>
  <Paragraphs>148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Microsoft YaHei</vt:lpstr>
      <vt:lpstr>Arial</vt:lpstr>
      <vt:lpstr>Courier New</vt:lpstr>
      <vt:lpstr>StarSymbol</vt:lpstr>
      <vt:lpstr>Times New Roman</vt:lpstr>
      <vt:lpstr>Wingdings</vt:lpstr>
      <vt:lpstr>Larissa-Design</vt:lpstr>
      <vt:lpstr> </vt:lpstr>
      <vt:lpstr>Übungen zu Kapitel 5 bis 8</vt:lpstr>
      <vt:lpstr>Übungsziel</vt:lpstr>
      <vt:lpstr>Einfache Regeln (1)</vt:lpstr>
      <vt:lpstr>Einfache Regeln (2)</vt:lpstr>
      <vt:lpstr>Einfache Regeln (3)</vt:lpstr>
      <vt:lpstr>Einfache Regeln (4)</vt:lpstr>
      <vt:lpstr>Übung 1 (1)</vt:lpstr>
      <vt:lpstr>Übung 1 (2)</vt:lpstr>
      <vt:lpstr>Übung 1 (3)</vt:lpstr>
      <vt:lpstr>Übung 1 (4)</vt:lpstr>
      <vt:lpstr>Übung 2 (1)</vt:lpstr>
      <vt:lpstr>Übung 2 (2)</vt:lpstr>
      <vt:lpstr>Erweiterte Regeln I</vt:lpstr>
      <vt:lpstr>Übung 3</vt:lpstr>
      <vt:lpstr>Erweiterte Regeln II</vt:lpstr>
      <vt:lpstr>Erweiterte Regeln III</vt:lpstr>
      <vt:lpstr>Übung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210</cp:revision>
  <cp:lastPrinted>2011-10-12T19:45:03Z</cp:lastPrinted>
  <dcterms:created xsi:type="dcterms:W3CDTF">2011-10-12T19:23:47Z</dcterms:created>
  <dcterms:modified xsi:type="dcterms:W3CDTF">2015-11-03T10:35:43Z</dcterms:modified>
</cp:coreProperties>
</file>