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620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BAC5FFEA-729C-4AA9-A823-CA7B91935DB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10436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8D989A4-06ED-4F9C-9510-003069D069BE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67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618B2F0-E262-4B83-BA5A-16B6E32E3113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603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8E50F2A-968A-42CA-94E7-E1EB9080D102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89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96F44F1-6B15-466B-A75A-FA0E69ED606B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330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5D34883-48DD-4989-B212-8CC46FFD7CC9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46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7B89CA0-101B-43F7-ABD8-E38A318312AA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30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E45DD20-D048-45B4-B4EE-B8FB46F78706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118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EE0AD2B-2154-4728-A27B-72F2D26CF1C1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14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FF524F8-90F6-4639-866F-0DF46C4706E0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543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AAF7B18-0144-4096-86A9-91A55E6B56AE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27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F6C571C-8C2E-4483-90D4-6F946B4C5CAE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12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E1BF810-91E5-4BE5-8527-A2E1D26C743D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87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BB79830-B4F2-48A9-8120-610096C61A46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42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F0B673-F77D-4441-95AD-F2115A67B0E8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621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C8D0BF3-0DEE-41DA-B65C-6D8830798B88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989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CB87C6F-4787-49B6-87A1-02FC0F17D5FB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2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0B74EA4-9E15-4276-A0DF-DC48BB3DD300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68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93BFE7D-1607-4C44-A564-B987C29A7163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87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7E301FE-21DF-45C5-9518-629C8B8141BD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32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F13D2C5-0936-4395-91CA-1B6DC68972A7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05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54AFA12-D610-4D32-8340-40F38E9F3B3C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5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18A5D5F-8F0B-4D90-A68C-D5595716E123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53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1B7FB14-7223-4BF6-9C29-DF08FE598AFF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32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78E82C0-32F2-4B08-AEC0-FFF24AA12314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954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F388BCD-49AD-4F8D-B193-A018DAB21179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1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F364298-3C90-4227-8AD9-4183346A067F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37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C26E7A0-2409-4998-B0BD-6582A475C3B5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7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9636E2-B240-4C5E-912B-B37C0A86F5F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B8E9D-9DB7-4D63-B74D-935C6029478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278257-FD3A-4A58-BC18-93591667863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5FAD3-5349-4D9A-93FE-AB850BE0E0A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DA88B-CE0E-4E86-AB29-F0D7DA8A29F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9928D-7B3C-4670-BDD3-C0CB7BE7B19F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ED267-2D8A-4A75-B085-29F1922F07A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84B10C-3388-4224-8494-2866C41BB383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F8FD9E-067F-41EF-BB14-09EEC95FBCB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E9D6D-6EDB-45AF-A328-EB7F8F2329A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1132B-99B4-43C8-BC1B-D613F84F7F8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1EE91-5FFC-46CF-B148-21EA964F8B63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031258DB-3B6F-43CD-B98D-58B9DC4A611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Kapitel 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4B3351-E840-4DA5-BB71-B12E77D811FB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Erbende Klasse Dozent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263" y="1404938"/>
            <a:ext cx="8818562" cy="5399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48AB6F3-9369-4E10-987B-D115952190E6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Erbende Klasse Student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355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404938"/>
            <a:ext cx="8999537" cy="5399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4F8AD95-2E6F-48DF-821D-4779AF1508AC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Auswirkung Vererbung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352550"/>
            <a:ext cx="8639175" cy="332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560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263" y="4824413"/>
            <a:ext cx="8639175" cy="1835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1B27D11-E2C7-4B81-AE25-DEE70186E54C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Überlagern von Methoden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Sie können in einer Unterklasse Methoden der Oberklasse überlagern, d. h. Sie definieren die Methode für die Unterklasse neu.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Auf diese Art und Weise können Unterklassen ihr Verhalten für ihren konkreten Zweck anpassen.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Sie können dabei die Methoden der Oberklasse aufrufen.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Methode wird überlagert, indem man eine Methode mit gleichem Namen und gleichen Parametern in der Unterklasse definiert.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2BA2C66-A15A-4901-93BB-58591C8256AC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Überlagern von Methoden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368425"/>
            <a:ext cx="8999538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970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2709863"/>
            <a:ext cx="9359900" cy="1249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970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6263" y="4211638"/>
            <a:ext cx="8999537" cy="2339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BD40190-8678-4B8A-99BD-1AF9EF3155F6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Polymorphie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Polymorphie bedeutet übersetzt "Vielgestaltigkeit".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Polymorphie in Java bedeutet, dass zum Zeitpunkt des Compilierens nicht eindeutig ist, welcher Programmcode bei einem Methodenaufruf ausgeführt wird.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Der Grund dafür liegt darin, dass in einer Variablen, die als "Person" definiert wurde, Objekte der Klasse Person, Student und Dozent abgelegt werden können.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Dies ist möglich, da jeder Student und jeder Dozent auch all das "kann", was eine Person "kann".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F7A6EBA-4A92-42F7-A114-5120176454F1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Polymorphie (1)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337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370013"/>
            <a:ext cx="8639175" cy="5470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B69231B-46D9-444F-875B-5EC6F75D2865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Polymorphie (2)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087938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Es wird immer die Methode des Objektes ausgeführt, das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tatsächlich vorliegt.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D. h. steckt in einer Variablen, deren Typ als Person festgelegt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wurde, ein Studenten-Objekt, dann werden auch die Methoden des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Studenten ausgeführt.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</p:txBody>
      </p:sp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514475"/>
            <a:ext cx="8999538" cy="2049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6AC8EC4-FEDB-429D-A2F3-0988538521F7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Modellbildung (1)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689725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Bevor ein umfangreiches Softwareprojekt angegangen</a:t>
            </a:r>
            <a:br>
              <a:rPr lang="de-DE" altLang="de-DE" sz="2400" smtClean="0"/>
            </a:br>
            <a:r>
              <a:rPr lang="de-DE" altLang="de-DE" sz="2400" smtClean="0"/>
              <a:t>werden kann, muss ein Modell der zu erstellenden</a:t>
            </a:r>
            <a:br>
              <a:rPr lang="de-DE" altLang="de-DE" sz="2400" smtClean="0"/>
            </a:br>
            <a:r>
              <a:rPr lang="de-DE" altLang="de-DE" sz="2400" smtClean="0"/>
              <a:t>Klassen angelegt werden.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Die Erstellung von Modellen hilft bei der Klärung wichtiger</a:t>
            </a:r>
            <a:br>
              <a:rPr lang="de-DE" altLang="de-DE" sz="2400" smtClean="0"/>
            </a:br>
            <a:r>
              <a:rPr lang="de-DE" altLang="de-DE" sz="2400" smtClean="0"/>
              <a:t>Fragen wie z. B.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Welche Klassen benötigen welche Eigenschaften?</a:t>
            </a:r>
            <a:br>
              <a:rPr lang="de-DE" altLang="de-DE" sz="2400" smtClean="0"/>
            </a:br>
            <a:r>
              <a:rPr lang="de-DE" altLang="de-DE" sz="2400" smtClean="0"/>
              <a:t>Wie hängen verschiedene Klassen miteinander zusammen?</a:t>
            </a:r>
            <a:br>
              <a:rPr lang="de-DE" altLang="de-DE" sz="2400" smtClean="0"/>
            </a:br>
            <a:r>
              <a:rPr lang="de-DE" altLang="de-DE" sz="2400" smtClean="0"/>
              <a:t>Welche Klasse erbt ggf. von welcher anderen Klasse?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Für die Erstellung von Modellen gibt es eigene Modellierungssprachen (z. B. UML) und entsprechende Tools</a:t>
            </a:r>
            <a:br>
              <a:rPr lang="de-DE" altLang="de-DE" sz="2400" smtClean="0"/>
            </a:br>
            <a:r>
              <a:rPr lang="de-DE" altLang="de-DE" sz="2400" smtClean="0"/>
              <a:t>(z. B. ArgoUML).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A49090D-B962-420B-AFFD-18A1D29130B3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Modellbildung (2)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Durch Modellbildung wird von vornherein Struktur in ein</a:t>
            </a:r>
            <a:br>
              <a:rPr lang="de-DE" altLang="de-DE" sz="2400" smtClean="0"/>
            </a:br>
            <a:r>
              <a:rPr lang="de-DE" altLang="de-DE" sz="2400" smtClean="0"/>
              <a:t>Programm gebracht.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Modellbildung hilft dabei, typische Fehler bei der Erstellung von</a:t>
            </a:r>
            <a:br>
              <a:rPr lang="de-DE" altLang="de-DE" sz="2400" smtClean="0"/>
            </a:br>
            <a:r>
              <a:rPr lang="de-DE" altLang="de-DE" sz="2400" smtClean="0"/>
              <a:t>Klassen für ein Programm zu verhindern.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826F4C1-8746-4E9E-84B7-35E77DB6907A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Kapitel 10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Vererbung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Polymorphie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AEF88D9-552B-4F64-A862-17A948F77918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Typisches Problem: Vermischung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29238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Vermischung bedeutet, dass eine Klasse geschrieben wurde, die eigentlich mehrere unabhängige Objekte der realen Welt in sich vereint.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Lösung:</a:t>
            </a:r>
            <a:br>
              <a:rPr lang="de-DE" altLang="de-DE" sz="2400" smtClean="0"/>
            </a:br>
            <a:r>
              <a:rPr lang="de-DE" altLang="de-DE" sz="2400" smtClean="0"/>
              <a:t>Die Attribute und Methoden müssen entsprechend den Objekten der realen Welt aufgeteilt werden.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Beispiel:</a:t>
            </a:r>
            <a:br>
              <a:rPr lang="de-DE" altLang="de-DE" sz="2400" smtClean="0"/>
            </a:br>
            <a:r>
              <a:rPr lang="de-DE" altLang="de-DE" sz="2400" smtClean="0"/>
              <a:t>In einem Programm zur Verwaltung von Prüfungen an der Nordakademie wurde die Klasse Student eines anderen Javaprogramms einfach um Prüfungstitel, -note und -termin erweitert.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2FC4979-D09D-45C4-AECF-259509BEDB91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Vermischung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0700" y="1368425"/>
            <a:ext cx="3959225" cy="5399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BEEE520-E4DD-4476-8C0F-A469F419BBAF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Lösung für Vermischung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619250"/>
            <a:ext cx="2879725" cy="3779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608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8513" y="1617663"/>
            <a:ext cx="3779837" cy="446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01FE62D-1875-4843-B5C2-B053E2403D62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Typisches Problem: Redundanz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Unter redundanter Datenhaltung versteht man das doppelte</a:t>
            </a:r>
            <a:br>
              <a:rPr lang="de-DE" altLang="de-DE" sz="2400" smtClean="0"/>
            </a:br>
            <a:r>
              <a:rPr lang="de-DE" altLang="de-DE" sz="2400" smtClean="0"/>
              <a:t>(und überflüssige) Vorhalten von Attributen.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Lösung: </a:t>
            </a:r>
            <a:br>
              <a:rPr lang="de-DE" altLang="de-DE" sz="2400" smtClean="0"/>
            </a:br>
            <a:r>
              <a:rPr lang="de-DE" altLang="de-DE" sz="2400" smtClean="0"/>
              <a:t>Zusätzliche Attribute, die eine bereits vorhandene Information</a:t>
            </a:r>
            <a:br>
              <a:rPr lang="de-DE" altLang="de-DE" sz="2400" smtClean="0"/>
            </a:br>
            <a:r>
              <a:rPr lang="de-DE" altLang="de-DE" sz="2400" smtClean="0"/>
              <a:t>auf andere Art und Weise abbilden, werden entfernt.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Beispiel:</a:t>
            </a:r>
            <a:br>
              <a:rPr lang="de-DE" altLang="de-DE" sz="2400" smtClean="0"/>
            </a:br>
            <a:r>
              <a:rPr lang="de-DE" altLang="de-DE" sz="2400" smtClean="0"/>
              <a:t>In einem Programm zur Verwaltung von Studenten ist es erforderlich, den Vornamen, den Nachnamen und auch den vollständigen Namen des Studenten als Information verfügbar zu haben.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9E71047-5913-4068-9328-0E02CE7FDE40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Redundanz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5018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439863"/>
            <a:ext cx="3835400" cy="4875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018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2113" y="1439863"/>
            <a:ext cx="3779837" cy="4859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DC5E429-9686-457A-8580-5904A30A6EA9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1: Modellbildung mit Vererbung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Es soll ein einfaches Kundenverwaltungsprogramm für eine Firma erstellt werden. Erstellen Sie ein Modell, in welchem Sie mindestens die folgenden Begriffe einordnen: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Juristische Person, Geschlecht, Name, Adresse, natürliche Person, Rechtsform, bisherigesBestellvolumen, Anrede, lieferePostanschrift, istKapitalgesellschaft,  anzahlBestellungen, ergänzeBestellung, istPremiumkunde.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A0954C8-F401-4C57-AE85-3ABDD1A09BDC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2: Erweiterung des Modells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Berücksichtigen Sie bei dem Modell nun zusätzlich,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dass die Ermittlung istPremiumkunde bei Firmen anderen Regeln unterworfen ist als bei Privatpersonen,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dass Privatpersonen Bestellungen zurückgeben können, Firmen jedoch nicht, und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dass zur Erzeugung einer Top-10-Liste der Kunden eine Kennzahl ermittelt werden muss, die die "Wichtigkeit" eines Kunden widerspiegelt.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A1B1643-1000-4BE5-964E-BDEBFF8F760B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3: Umsetzung in Java-Klassen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Setzen Sie die drei zentralen Klassen Ihres Modells  (Person, JuristischePerson, NatuerlichePerson) in Java-Klassen um.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Erzeugen Sie in einer weiteren Java-Klasse (mit main-Methode) mehrere juristische und natürliche Personen in einer Liste und testen Sie alle Funktionen.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A30E35C-9129-456A-A513-E11A1AE9BA99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Vererbung (1)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Vererbung erlaubt es, Eigenschaften und Methoden weiter zu geben.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Beispielsweise sollen eine Klasse Dozent und eine Klasse Student erstellt werden.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Beide Klassen besitzen gemeinsame Eigenschaften: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717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113" y="3995738"/>
            <a:ext cx="7867650" cy="287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E8FAEFD-DDCC-4AFF-A988-2A0A2E82B499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Vererbung (2)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922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88" y="1368425"/>
            <a:ext cx="8801100" cy="547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6B97C10-2AE1-4EA6-B6EF-1310E77CD772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Vererbung (3)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368425"/>
            <a:ext cx="8999537" cy="543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FE3A4C3-6D07-4269-86AA-98753A7ED939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Vererbung (4)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Es ist sinnvoll, die gemeinsamen Eigenschaften auszulagern und sie nicht zweimal umzusetzen. Mit Vererbung ist dies möglich.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Beispielsweise kann eine Klasse Person mit den gemeinsamen Eigenschaften gebildet werden.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Die Person wird in dem Zusammenhang dann "Oberklasse", der Student bzw. Dozent dann "Unterklasse" genannt.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Die Vererbungskette kann beliebig tief gehen, d. h. andere Klassen können dann wiederum vom Studenten oder Dozenten erben.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EA20ED9-2CD3-4169-804D-A043ED1D5D89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Vererbung (5)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8" y="1368425"/>
            <a:ext cx="8640762" cy="5400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EA7E9CE-51FB-46D0-A218-B357EB6A1828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Oberklasse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362075"/>
            <a:ext cx="7200900" cy="547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7F58B2F-1B18-4774-895A-6105D35E67C5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Vererbung in Java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08650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Prinzipiell wird alles vererbt, außer Konstruktoren!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Sie können auf vererbte Attribute und Methoden zugreifen, jedoch nur, wenn sie "public" sind (oder "protected").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Vererbung in Java wird durch das Schlüsselwort </a:t>
            </a:r>
            <a:r>
              <a:rPr lang="de-DE" altLang="de-DE" sz="2400" smtClean="0">
                <a:latin typeface="Courier New" pitchFamily="49" charset="0"/>
              </a:rPr>
              <a:t>extends</a:t>
            </a:r>
            <a:r>
              <a:rPr lang="de-DE" altLang="de-DE" sz="2400" smtClean="0"/>
              <a:t> kenntlich gemacht: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>
                <a:latin typeface="Courier New" pitchFamily="49" charset="0"/>
              </a:rPr>
              <a:t>public class Student extends Person {</a:t>
            </a:r>
            <a:r>
              <a:rPr lang="de-DE" altLang="de-DE" sz="2400" smtClean="0"/>
              <a:t>…</a:t>
            </a:r>
            <a:r>
              <a:rPr lang="de-DE" altLang="de-DE" sz="2400" smtClean="0">
                <a:latin typeface="Courier New" pitchFamily="49" charset="0"/>
              </a:rPr>
              <a:t>}</a:t>
            </a:r>
            <a:br>
              <a:rPr lang="de-DE" altLang="de-DE" sz="2400" smtClean="0">
                <a:latin typeface="Courier New" pitchFamily="49" charset="0"/>
              </a:rPr>
            </a:b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Das erste, was Sie in den Konstruktoren der Unterklassen tun müssen, ist den Konstruktor der Oberklasse aufzurufen mit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>
                <a:latin typeface="Courier New" pitchFamily="49" charset="0"/>
              </a:rPr>
              <a:t>super(</a:t>
            </a:r>
            <a:r>
              <a:rPr lang="de-DE" altLang="de-DE" sz="2400" smtClean="0"/>
              <a:t>&lt;parameter&gt;</a:t>
            </a:r>
            <a:r>
              <a:rPr lang="de-DE" altLang="de-DE" sz="24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515</Words>
  <Application>Microsoft Office PowerPoint</Application>
  <PresentationFormat>Benutzerdefiniert</PresentationFormat>
  <Paragraphs>178</Paragraphs>
  <Slides>27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Microsoft YaHei</vt:lpstr>
      <vt:lpstr>Arial</vt:lpstr>
      <vt:lpstr>Courier New</vt:lpstr>
      <vt:lpstr>Times New Roman</vt:lpstr>
      <vt:lpstr>Wingdings</vt:lpstr>
      <vt:lpstr>Office Theme</vt:lpstr>
      <vt:lpstr> </vt:lpstr>
      <vt:lpstr>Kapitel 10</vt:lpstr>
      <vt:lpstr>Vererbung (1)</vt:lpstr>
      <vt:lpstr>Vererbung (2)</vt:lpstr>
      <vt:lpstr>Vererbung (3)</vt:lpstr>
      <vt:lpstr>Vererbung (4)</vt:lpstr>
      <vt:lpstr>Vererbung (5)</vt:lpstr>
      <vt:lpstr>Oberklasse</vt:lpstr>
      <vt:lpstr>Vererbung in Java</vt:lpstr>
      <vt:lpstr>Beispiel: Erbende Klasse Dozent</vt:lpstr>
      <vt:lpstr>Beispiel: Erbende Klasse Student</vt:lpstr>
      <vt:lpstr>Beispiel: Auswirkung Vererbung</vt:lpstr>
      <vt:lpstr>Überlagern von Methoden</vt:lpstr>
      <vt:lpstr>Beispiel: Überlagern von Methoden</vt:lpstr>
      <vt:lpstr>Polymorphie</vt:lpstr>
      <vt:lpstr>Beispiel: Polymorphie (1)</vt:lpstr>
      <vt:lpstr>Beispiel: Polymorphie (2)</vt:lpstr>
      <vt:lpstr>Modellbildung (1)</vt:lpstr>
      <vt:lpstr>Modellbildung (2)</vt:lpstr>
      <vt:lpstr>Typisches Problem: Vermischung</vt:lpstr>
      <vt:lpstr>Beispiel: Vermischung</vt:lpstr>
      <vt:lpstr>Lösung für Vermischung</vt:lpstr>
      <vt:lpstr>Typisches Problem: Redundanz</vt:lpstr>
      <vt:lpstr>Beispiel: Redundanz</vt:lpstr>
      <vt:lpstr>Übung 1: Modellbildung mit Vererbung</vt:lpstr>
      <vt:lpstr>Übung 2: Erweiterung des Modells</vt:lpstr>
      <vt:lpstr>Übung 3: Umsetzung in Java-Klassen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238</cp:revision>
  <cp:lastPrinted>2011-10-12T18:45:03Z</cp:lastPrinted>
  <dcterms:created xsi:type="dcterms:W3CDTF">2011-10-12T18:23:47Z</dcterms:created>
  <dcterms:modified xsi:type="dcterms:W3CDTF">2015-11-03T10:37:38Z</dcterms:modified>
</cp:coreProperties>
</file>