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294" r:id="rId4"/>
    <p:sldId id="289" r:id="rId5"/>
    <p:sldId id="29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92" r:id="rId35"/>
    <p:sldId id="285" r:id="rId36"/>
    <p:sldId id="286" r:id="rId37"/>
    <p:sldId id="287" r:id="rId38"/>
    <p:sldId id="288" r:id="rId39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797918E-2514-454B-8A8F-155072191F4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5780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16584F1-7070-4D8E-AE2E-7151759F204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7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61A62A-1014-48B6-AB89-C9831BCE676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5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C00BA1D-1EEE-4B97-A382-9F888C65B25B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64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E0E9C10-3998-4935-879A-C913564A1675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E4C31D-4D54-4FF2-903C-43CEA0E25D88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2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7624C1-F6D8-4498-BB7B-81BDED463E10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46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A9E9C7-4EDD-4DB1-852D-5EF74B3CD84B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C3FE53-B8FA-4A05-89BF-DFDD56401692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67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0F5712-8339-45BC-BFE4-37C98E3501B7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19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F468A-36D9-49CB-AE31-58C0D28A0543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83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202494-FD3D-4E9F-ABE6-A987B2A5CC9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3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50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8A1A30-9E56-437C-839B-427ABF432ACB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07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11D5C9-9743-4C4C-9C02-4F6EFB1D7371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39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9ECEAE2-F80B-4265-97EF-98958706B91E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32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306431-D421-4B23-8AB1-C8A416D24A4C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62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ED0546A-1C4D-4BC7-ABFD-40F2C91BB89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55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22895E-C3CA-4707-BC8B-06B4F4E84CA4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04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4CD73AB-FD0A-434E-B7FA-CE36F9BAEFC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0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8D90F28-4CCD-4348-8E01-CCCE73BCF342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70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060730-E8DF-4134-AFCE-2232771EC4D0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27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22A4FF-8D01-4A96-BD8B-732C912B704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0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01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7A8A32-190D-4DE6-9707-2FDAEC2202AA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55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3271898-BE04-4D94-AEFE-D610E1A43D09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2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F8F45B-1035-4122-81DF-5306606A2BA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17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27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7ACE90-591A-4BB9-A6ED-9E63DEAE7E9D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27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796AA2-F2DB-45E2-AB1A-C88D0A1F1CD7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39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B1FD7C4-B9DB-48DD-A24B-0D7C28CA6730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76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1FBB2B6-D961-4789-90CC-3090636838BB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063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5DFEFF-EA04-4510-9219-EED041B39D6F}" type="slidenum">
              <a:rPr lang="de-DE" altLang="de-DE"/>
              <a:pPr/>
              <a:t>38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51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F9F29AA-2EFD-4EFA-A47F-FD40C9AC87B6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8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5AC81C-06E6-44AF-BAD0-2A1449E19F40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7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839C010-1E97-448E-BA2C-DBEDFEDC98D8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3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215CB4E-022E-412A-A79D-8C445F50101C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3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F4B13-702A-46CF-B8D3-BF24E686DF72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13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9993AE-3330-42FB-99F5-C6D5477BA217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EA159-8479-4115-932A-884A13FA09B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7F442-2174-450D-977A-30B308A7E9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D880A-E2EE-47C1-BF18-50A3BB0A0FD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99031-13AC-4090-93C0-0F103BB915D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7D46F-8FCF-4558-8F0A-8785B062A62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4DD41-3A17-462F-855C-58B0380042D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135A9-0ECD-458A-8D0B-56F423429AC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A8283-284F-41A2-93F1-F009FBCE06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15346-8455-41D5-878B-8C29F0CA69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A068E-9161-4A18-B495-55AFF9DD79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30F9E-9035-4C66-B3EC-62D160AD52B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A718F-C9A8-4D8E-B6B2-A1B896C0BD3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924A2CD-872B-480F-9B97-B1838B283A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hausarbeit-w14a-gruppenbezeichnu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Kapitel 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9ADDE3-37AB-41EF-BFC6-62EB28CEB00C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Streams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Streams sind Basisklassen, die eine sehr einfache Funktionalität bieten.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Vorteil:</a:t>
            </a:r>
            <a:br>
              <a:rPr lang="de-DE" altLang="de-DE" sz="2800"/>
            </a:br>
            <a:r>
              <a:rPr lang="de-DE" altLang="de-DE" sz="2800"/>
              <a:t>Sie funktionieren für jede denkbare Datenquelle bzw. jedes denkbare Datenziel.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Nachteil:</a:t>
            </a:r>
            <a:br>
              <a:rPr lang="de-DE" altLang="de-DE" sz="2800"/>
            </a:br>
            <a:r>
              <a:rPr lang="de-DE" altLang="de-DE" sz="2800"/>
              <a:t>Die Daten, die gelesen bzw. geschrieben werden können, sind Binärdaten (Bytes im Sinne von "8 Bit"). </a:t>
            </a:r>
            <a:br>
              <a:rPr lang="de-DE" altLang="de-DE" sz="2800"/>
            </a:br>
            <a:r>
              <a:rPr lang="de-DE" altLang="de-DE" sz="2800"/>
              <a:t>Sollen komplexere Daten verarbeitet werden, so  müssen diese erst in Eigenleistung konvertiert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3C8406A-7F33-43F4-A988-9954A710D491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InputStream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 </a:t>
            </a:r>
            <a:r>
              <a:rPr lang="de-DE" altLang="de-DE" sz="2600">
                <a:latin typeface="Courier New" pitchFamily="49" charset="0"/>
              </a:rPr>
              <a:t>InputStream</a:t>
            </a:r>
            <a:r>
              <a:rPr lang="de-DE" altLang="de-DE" sz="2600"/>
              <a:t> dient dem Einlesen von binären Daten in ein Programm.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 </a:t>
            </a:r>
            <a:r>
              <a:rPr lang="de-DE" altLang="de-DE" sz="2600">
                <a:latin typeface="Courier New" pitchFamily="49" charset="0"/>
              </a:rPr>
              <a:t>InputStream</a:t>
            </a:r>
            <a:r>
              <a:rPr lang="de-DE" altLang="de-DE" sz="2600"/>
              <a:t> ist darauf ausgelegt, immer nur </a:t>
            </a:r>
            <a:br>
              <a:rPr lang="de-DE" altLang="de-DE" sz="2600"/>
            </a:br>
            <a:r>
              <a:rPr lang="de-DE" altLang="de-DE" sz="2600"/>
              <a:t>8 Bits zu lesen, die als Zahl zwischen 0 und 255 </a:t>
            </a:r>
            <a:br>
              <a:rPr lang="de-DE" altLang="de-DE" sz="2600"/>
            </a:br>
            <a:r>
              <a:rPr lang="de-DE" altLang="de-DE" sz="2600"/>
              <a:t>zurückgeliefert werden.</a:t>
            </a:r>
            <a:br>
              <a:rPr lang="de-DE" altLang="de-DE" sz="2600"/>
            </a:br>
            <a:r>
              <a:rPr lang="de-DE" altLang="de-DE" sz="26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Wenn man davon ausgeht, dass es sich um Zeichen handelt, muss die Konvertierung selbst erfolgen.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Sollen mehrere Zeichen bis zu einem Steuerzeichen gelesen werden, so muss dies von Hand programmiert </a:t>
            </a:r>
            <a:br>
              <a:rPr lang="de-DE" altLang="de-DE" sz="2600"/>
            </a:br>
            <a:r>
              <a:rPr lang="de-DE" altLang="de-DE" sz="260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54F89FC-10BA-448B-862D-A9B6BC065117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InputStream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368425"/>
            <a:ext cx="8675687" cy="547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E8A11F1-F880-4A5E-9068-059F4F2DB69A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OutputStream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39863"/>
            <a:ext cx="9359900" cy="4606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BA94BF2-F8A8-48B7-9387-0A9613A3A43E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Reader und Writer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88025"/>
          </a:xfrm>
        </p:spPr>
        <p:txBody>
          <a:bodyPr tIns="33264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Reader</a:t>
            </a:r>
            <a:r>
              <a:rPr lang="de-DE" altLang="de-DE" sz="2400"/>
              <a:t> und </a:t>
            </a:r>
            <a:r>
              <a:rPr lang="de-DE" altLang="de-DE" sz="2400">
                <a:latin typeface="Courier New" pitchFamily="49" charset="0"/>
              </a:rPr>
              <a:t>Writer</a:t>
            </a:r>
            <a:r>
              <a:rPr lang="de-DE" altLang="de-DE" sz="2400"/>
              <a:t> sind Klassen, die die Bedienung der Streams einfacher machen.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Reader</a:t>
            </a:r>
            <a:r>
              <a:rPr lang="de-DE" altLang="de-DE" sz="2400"/>
              <a:t> und </a:t>
            </a:r>
            <a:r>
              <a:rPr lang="de-DE" altLang="de-DE" sz="2400">
                <a:latin typeface="Courier New" pitchFamily="49" charset="0"/>
              </a:rPr>
              <a:t>Writer</a:t>
            </a:r>
            <a:r>
              <a:rPr lang="de-DE" altLang="de-DE" sz="2400"/>
              <a:t> lesen/schreiben nicht in 8-Bit-Blöcken, sondern immer zeichenweise (und ein Zeichen kann 16 Bit umfassen).</a:t>
            </a:r>
            <a:br>
              <a:rPr lang="de-DE" altLang="de-DE" sz="2400"/>
            </a:br>
            <a:r>
              <a:rPr lang="de-DE" altLang="de-DE" sz="24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Liegt ein </a:t>
            </a:r>
            <a:r>
              <a:rPr lang="de-DE" altLang="de-DE" sz="2400">
                <a:latin typeface="Courier New" pitchFamily="49" charset="0"/>
              </a:rPr>
              <a:t>InputStream</a:t>
            </a:r>
            <a:r>
              <a:rPr lang="de-DE" altLang="de-DE" sz="2400"/>
              <a:t> vor, so kann immer ein  </a:t>
            </a:r>
            <a:r>
              <a:rPr lang="de-DE" altLang="de-DE" sz="2400">
                <a:latin typeface="Courier New" pitchFamily="49" charset="0"/>
              </a:rPr>
              <a:t>InputStreamReader</a:t>
            </a:r>
            <a:r>
              <a:rPr lang="de-DE" altLang="de-DE" sz="2400"/>
              <a:t> erzeugt werden, der die binären Daten als </a:t>
            </a:r>
            <a:r>
              <a:rPr lang="de-DE" altLang="de-DE" sz="2400">
                <a:latin typeface="Courier New" pitchFamily="49" charset="0"/>
              </a:rPr>
              <a:t>char</a:t>
            </a:r>
            <a:r>
              <a:rPr lang="de-DE" altLang="de-DE" sz="2400"/>
              <a:t> interpretiert.</a:t>
            </a:r>
            <a:br>
              <a:rPr lang="de-DE" altLang="de-DE" sz="2400"/>
            </a:br>
            <a:endParaRPr lang="de-DE" altLang="de-DE" sz="24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Liegt ein </a:t>
            </a:r>
            <a:r>
              <a:rPr lang="de-DE" altLang="de-DE" sz="2400">
                <a:latin typeface="Courier New" pitchFamily="49" charset="0"/>
              </a:rPr>
              <a:t>OutputStream</a:t>
            </a:r>
            <a:r>
              <a:rPr lang="de-DE" altLang="de-DE" sz="2400"/>
              <a:t> vor, so kann immer ein </a:t>
            </a:r>
            <a:r>
              <a:rPr lang="de-DE" altLang="de-DE" sz="2400">
                <a:latin typeface="Courier New" pitchFamily="49" charset="0"/>
              </a:rPr>
              <a:t>OutputStreamWriter</a:t>
            </a:r>
            <a:r>
              <a:rPr lang="de-DE" altLang="de-DE" sz="2400"/>
              <a:t> erzeugt werden, der </a:t>
            </a:r>
            <a:r>
              <a:rPr lang="de-DE" altLang="de-DE" sz="2400">
                <a:latin typeface="Courier New" pitchFamily="49" charset="0"/>
              </a:rPr>
              <a:t>char</a:t>
            </a:r>
            <a:r>
              <a:rPr lang="de-DE" altLang="de-DE" sz="2400"/>
              <a:t>s anstelle von binären Daten schreiben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00279BC-004D-4FB5-85AC-8E1A1F5E9E36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Erzeugung von Reader und Writer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InputStreamReader reader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new InputStreamReader(</a:t>
            </a:r>
            <a:r>
              <a:rPr lang="de-DE" altLang="de-DE" sz="2600"/>
              <a:t>&lt;inputStream&gt;</a:t>
            </a:r>
            <a:r>
              <a:rPr lang="de-DE" altLang="de-DE" sz="260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OutputStreamWriter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new OutputStreamWriter(</a:t>
            </a:r>
            <a:r>
              <a:rPr lang="de-DE" altLang="de-DE" sz="2600"/>
              <a:t>&lt;outputStream&gt;</a:t>
            </a:r>
            <a:r>
              <a:rPr lang="de-DE" altLang="de-DE" sz="260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263" y="4140200"/>
            <a:ext cx="9180512" cy="197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C1E00F7-255A-455C-B1CE-DD27387EB3F7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BufferedReader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Klasse </a:t>
            </a:r>
            <a:r>
              <a:rPr lang="de-DE" altLang="de-DE" sz="2800">
                <a:latin typeface="Courier New" pitchFamily="49" charset="0"/>
              </a:rPr>
              <a:t>BufferedReader</a:t>
            </a:r>
            <a:r>
              <a:rPr lang="de-DE" altLang="de-DE" sz="2800"/>
              <a:t> ist eine weitere Vereinfachung zum Lesen aus Readern.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</a:t>
            </a:r>
            <a:r>
              <a:rPr lang="de-DE" altLang="de-DE" sz="2800">
                <a:latin typeface="Courier New" pitchFamily="49" charset="0"/>
              </a:rPr>
              <a:t>BufferedReader</a:t>
            </a:r>
            <a:r>
              <a:rPr lang="de-DE" altLang="de-DE" sz="2800"/>
              <a:t> kann zeilenweise ganze </a:t>
            </a:r>
            <a:br>
              <a:rPr lang="de-DE" altLang="de-DE" sz="2800"/>
            </a:br>
            <a:r>
              <a:rPr lang="de-DE" altLang="de-DE" sz="2800"/>
              <a:t>Strings von einem Reader einlesen.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Dies nimmt es einem ab, selbst das Ende einer Zeile (d. h. das Auftreten eines </a:t>
            </a:r>
            <a:r>
              <a:rPr lang="de-DE" altLang="de-DE" sz="2800">
                <a:latin typeface="Courier New" pitchFamily="49" charset="0"/>
              </a:rPr>
              <a:t>'\n'</a:t>
            </a:r>
            <a:r>
              <a:rPr lang="de-DE" altLang="de-DE" sz="2800"/>
              <a:t>) zu identifizieren.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17D028-93FC-4178-99E0-4483BC751B6A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PrintStream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Klasse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 ist eine Vereinfachung zum Schreiben in einen </a:t>
            </a:r>
            <a:r>
              <a:rPr lang="de-DE" altLang="de-DE" sz="2800">
                <a:latin typeface="Courier New" pitchFamily="49" charset="0"/>
              </a:rPr>
              <a:t>OutputStream</a:t>
            </a:r>
            <a:r>
              <a:rPr lang="de-DE" altLang="de-DE" sz="2800"/>
              <a:t>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 kann jeden beliebigen Datentyp in einen </a:t>
            </a:r>
            <a:r>
              <a:rPr lang="de-DE" altLang="de-DE" sz="2800">
                <a:latin typeface="Courier New" pitchFamily="49" charset="0"/>
              </a:rPr>
              <a:t>OutputStream</a:t>
            </a:r>
            <a:r>
              <a:rPr lang="de-DE" altLang="de-DE" sz="2800"/>
              <a:t> schreiben (ggf. über die Methode </a:t>
            </a:r>
            <a:r>
              <a:rPr lang="de-DE" altLang="de-DE" sz="2800">
                <a:latin typeface="Courier New" pitchFamily="49" charset="0"/>
              </a:rPr>
              <a:t>toString()</a:t>
            </a:r>
            <a:r>
              <a:rPr lang="de-DE" altLang="de-DE" sz="2800"/>
              <a:t> eines jedes Objekts).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System.out</a:t>
            </a:r>
            <a:r>
              <a:rPr lang="de-DE" altLang="de-DE" sz="2800"/>
              <a:t> ist ein solcher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468CCA-8343-4BC2-9FC5-EC22DB88E74E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BufferedReader und PrintStream (1)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36036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BufferedReader reader =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new BufferedReader(</a:t>
            </a:r>
            <a:r>
              <a:rPr lang="de-DE" altLang="de-DE" sz="2600"/>
              <a:t>&lt;inputStreamReader&gt;</a:t>
            </a:r>
            <a:r>
              <a:rPr lang="de-DE" altLang="de-DE" sz="260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PrintStream writer =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	new PrintStream(</a:t>
            </a:r>
            <a:r>
              <a:rPr lang="de-DE" altLang="de-DE" sz="2600"/>
              <a:t>&lt;outputStream&gt;</a:t>
            </a:r>
            <a:r>
              <a:rPr lang="de-DE" altLang="de-DE" sz="260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4284663"/>
            <a:ext cx="9539287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DBA3CA2-4D8B-41D9-9295-ACF109DB48A3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BufferedReader und PrintStream (2)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Klassen </a:t>
            </a:r>
            <a:r>
              <a:rPr lang="de-DE" altLang="de-DE" sz="2800">
                <a:latin typeface="Courier New" pitchFamily="49" charset="0"/>
              </a:rPr>
              <a:t>BufferedReader</a:t>
            </a:r>
            <a:r>
              <a:rPr lang="de-DE" altLang="de-DE" sz="2800"/>
              <a:t> bzw.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 sind die komfortabelsten Möglichkeiten, aus externen Datenquellen zu lesen bzw. in sie zu schreiben.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Voraussetzung: Die Datenquellen sind auch zeilenweise aufgebaut bzw. das Datenziel soll die Informationen so aufnehmen, wie die Klasse </a:t>
            </a:r>
            <a:r>
              <a:rPr lang="de-DE" altLang="de-DE" sz="2800">
                <a:latin typeface="Courier New" pitchFamily="49" charset="0"/>
              </a:rPr>
              <a:t>PrintStream</a:t>
            </a:r>
            <a:r>
              <a:rPr lang="de-DE" altLang="de-DE" sz="2800"/>
              <a:t> sie verarbeitet.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Teilen Sie bitte bis spätestens Sonntag,</a:t>
            </a:r>
            <a:br>
              <a:rPr lang="de-DE" altLang="de-DE" sz="2800" dirty="0"/>
            </a:br>
            <a:r>
              <a:rPr lang="de-DE" altLang="de-DE" sz="2800" dirty="0"/>
              <a:t>den 15.05.2016, 24 Uhr mit, wie Sie Ihre Gruppen</a:t>
            </a:r>
            <a:br>
              <a:rPr lang="de-DE" altLang="de-DE" sz="2800" dirty="0"/>
            </a:br>
            <a:r>
              <a:rPr lang="de-DE" altLang="de-DE" sz="2800" dirty="0"/>
              <a:t>für die Hausarbeit aufteilen.</a:t>
            </a:r>
            <a:br>
              <a:rPr lang="de-DE" altLang="de-DE" sz="2800" dirty="0"/>
            </a:b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Möglich sind nur Dreier- oder Vierergruppen.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Alle Gruppen haben exakt dieselbe Aufgabe zu bearbeiten.</a:t>
            </a:r>
            <a:br>
              <a:rPr lang="de-DE" altLang="de-DE" sz="2800" dirty="0"/>
            </a:br>
            <a:r>
              <a:rPr lang="de-DE" altLang="de-DE" sz="2800" dirty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 Mitteilung erfolgt an die E-Mail des Dozenten (</a:t>
            </a:r>
            <a:r>
              <a:rPr lang="de-DE" altLang="de-DE" sz="2800" dirty="0">
                <a:hlinkClick r:id="rId3"/>
              </a:rPr>
              <a:t>bjoern.kimminich@nordakademie.de</a:t>
            </a:r>
            <a:r>
              <a:rPr lang="de-DE" altLang="de-DE" sz="2800" dirty="0"/>
              <a:t>) und enthält die Namen aller Studenten der Gruppe.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1049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A2504F6-1D74-4D03-B3DD-E594B881ED25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Datenquelle/-ziel: Dateien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Windows unterscheidet zwischen "Ordnern" (bzw. "Verzeichnissen") und "Dateien". Die meisten anderen Betriebssysteme tun das nicht!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 Ordner wird in anderen Betriebssystemen als eine besondere Art von Datei verstanden.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In Java wird ebenfalls kein besonderer Begriff für Ordner eingeführt.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E7294-EB84-429A-BF1A-B9B8D0D611BD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Dateien (1)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Dateien werden in Java durch Objekte der Klasse </a:t>
            </a:r>
            <a:r>
              <a:rPr lang="de-DE" altLang="de-DE" sz="2800">
                <a:latin typeface="Courier New" pitchFamily="49" charset="0"/>
              </a:rPr>
              <a:t>File</a:t>
            </a:r>
            <a:r>
              <a:rPr lang="de-DE" altLang="de-DE" sz="2800"/>
              <a:t> repräsentiert.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Man kann ein File fragen, ob es nur ein "Behälter" für weitere Files ist (also ob es ein Ordner/Verzeichnis ist).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Außerdem kann ein File nach weiteren Informationen gefragt werden, die in den meisten Dateisystemen verwaltet werden (z. B. Größe und Schreibschutz).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6B85D2-3A39-498F-A73A-60779D49B919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Dateien (2)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860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Erzeugt man ein Objekt der Klasse </a:t>
            </a:r>
            <a:r>
              <a:rPr lang="de-DE" altLang="de-DE" sz="2600">
                <a:latin typeface="Courier New" pitchFamily="49" charset="0"/>
              </a:rPr>
              <a:t>File</a:t>
            </a:r>
            <a:r>
              <a:rPr lang="de-DE" altLang="de-DE" sz="2600"/>
              <a:t>, so muss bei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der Erzeugung angegeben werden, welche Datei 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Dateisystem es repräsentiert.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Existiert keine solche Datei, führt das nicht zu einem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Fehler: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Mit der Methode </a:t>
            </a:r>
            <a:r>
              <a:rPr lang="de-DE" altLang="de-DE" sz="2600">
                <a:latin typeface="Courier New" pitchFamily="49" charset="0"/>
              </a:rPr>
              <a:t>exists()</a:t>
            </a:r>
            <a:r>
              <a:rPr lang="de-DE" altLang="de-DE" sz="2600"/>
              <a:t> kann abgefragt werden, </a:t>
            </a:r>
            <a:br>
              <a:rPr lang="de-DE" altLang="de-DE" sz="2600"/>
            </a:br>
            <a:r>
              <a:rPr lang="de-DE" altLang="de-DE" sz="2600"/>
              <a:t>ob die Datei schon existiert.</a:t>
            </a:r>
            <a:br>
              <a:rPr lang="de-DE" altLang="de-DE" sz="2600"/>
            </a:br>
            <a:r>
              <a:rPr lang="de-DE" altLang="de-DE" sz="26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Mit der Methode </a:t>
            </a:r>
            <a:r>
              <a:rPr lang="de-DE" altLang="de-DE" sz="2600">
                <a:latin typeface="Courier New" pitchFamily="49" charset="0"/>
              </a:rPr>
              <a:t>createNewFile()</a:t>
            </a:r>
            <a:r>
              <a:rPr lang="de-DE" altLang="de-DE" sz="2600"/>
              <a:t> kann die Datei</a:t>
            </a:r>
            <a:br>
              <a:rPr lang="de-DE" altLang="de-DE" sz="2600"/>
            </a:br>
            <a:r>
              <a:rPr lang="de-DE" altLang="de-DE" sz="2600"/>
              <a:t>ggf. angelegt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0BE0AF-F178-4254-B72E-716A2E08179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Dateien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404938"/>
            <a:ext cx="8639175" cy="539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A20CFD-5B7C-45C6-8E0D-4DA9FF7CA151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Dateien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1403350"/>
            <a:ext cx="5800725" cy="5040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7CC3C1B-90BF-4D6D-964F-1158FEF307F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Lesen aus Dateien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197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gibt zwei Klassen, die einen Datenstrom aus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Datei 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FileInputStream</a:t>
            </a:r>
            <a:r>
              <a:rPr lang="de-DE" altLang="de-DE" sz="280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FileReader</a:t>
            </a:r>
            <a:r>
              <a:rPr lang="de-DE" altLang="de-DE" sz="2800"/>
              <a:t> (für zeichenbasierte Daten)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Liegen zeichenbasierte Daten vor, und sollen diese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zeilenweise ausgelesen werden, so kann aus dem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FileReader</a:t>
            </a:r>
            <a:r>
              <a:rPr lang="de-DE" altLang="de-DE" sz="2800"/>
              <a:t> noch ein </a:t>
            </a:r>
            <a:r>
              <a:rPr lang="de-DE" altLang="de-DE" sz="2800">
                <a:latin typeface="Courier New" pitchFamily="49" charset="0"/>
              </a:rPr>
              <a:t>BufferedReader</a:t>
            </a:r>
            <a:r>
              <a:rPr lang="de-DE" altLang="de-DE" sz="2800"/>
              <a:t> erzeugt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B965B69-78F1-44EB-B009-D031DA2DA9F4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Lesen aus Dateien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404938"/>
            <a:ext cx="8459787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5709C-5917-4177-A7AC-AF28A6A750DF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Schreiben in Dateien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4035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gibt zwei Klassen, die einen Datenstrom in eine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repräsentieren: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FileOutputStream</a:t>
            </a:r>
            <a:r>
              <a:rPr lang="de-DE" altLang="de-DE" sz="2800"/>
              <a:t> (für Binärdaten)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FileWriter</a:t>
            </a:r>
            <a:r>
              <a:rPr lang="de-DE" altLang="de-DE" sz="2800"/>
              <a:t> (für zeichenbasierte Daten)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Bereits auf Basis von </a:t>
            </a:r>
            <a:r>
              <a:rPr lang="de-DE" altLang="de-DE" sz="2800">
                <a:latin typeface="Courier New" pitchFamily="49" charset="0"/>
              </a:rPr>
              <a:t>FileOutputStream</a:t>
            </a:r>
            <a:r>
              <a:rPr lang="de-DE" altLang="de-DE" sz="2800"/>
              <a:t> kann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PrintStream erzeugt werden, der sich exakt genauso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einfach bedienen lässt wie </a:t>
            </a:r>
            <a:r>
              <a:rPr lang="de-DE" altLang="de-DE" sz="2800">
                <a:latin typeface="Courier New" pitchFamily="49" charset="0"/>
              </a:rPr>
              <a:t>System.out</a:t>
            </a:r>
            <a:r>
              <a:rPr lang="de-DE" altLang="de-DE" sz="2800"/>
              <a:t>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3D10C-BE70-4C4E-9301-CE10821388C2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Beispiel: Schreiben in Dateien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1296988"/>
            <a:ext cx="8459787" cy="554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CFF716-774B-43A0-A6A4-ADCD3A0A7951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Praktische Hinweise: Files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880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Bevor Sie in eine Datei schreiben bzw. aus ihr lesen,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sollten Sie einige Prüfungen durchführen: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Existiert die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Ist die Datei eine "normale" Datei?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Kann ich in die Datei schreiben?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Windows verwendet als Trenner zwischen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Verzeichnissen den Backslash "</a:t>
            </a:r>
            <a:r>
              <a:rPr lang="de-DE" altLang="de-DE" sz="2800">
                <a:latin typeface="Courier New" pitchFamily="49" charset="0"/>
              </a:rPr>
              <a:t>\</a:t>
            </a:r>
            <a:r>
              <a:rPr lang="de-DE" altLang="de-DE" sz="2800"/>
              <a:t>". Denken Sie daran,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dass dies in einem String im Programmcode ein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Sonderzeichen ist, welches durch ZWEI (!) Backslashes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erzeugt wird: "</a:t>
            </a:r>
            <a:r>
              <a:rPr lang="de-DE" altLang="de-DE" sz="2800">
                <a:latin typeface="Courier New" pitchFamily="49" charset="0"/>
              </a:rPr>
              <a:t>\\</a:t>
            </a:r>
            <a:r>
              <a:rPr lang="de-DE" altLang="de-DE" sz="2800"/>
              <a:t>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Jede angemeldete Gruppe erhält ein eigenes privates (d.h. nicht für andere sichtbares) Repository bei </a:t>
            </a:r>
            <a:r>
              <a:rPr lang="de-DE" altLang="de-DE" sz="2800" dirty="0" err="1"/>
              <a:t>GitHub</a:t>
            </a:r>
            <a:r>
              <a:rPr lang="de-DE" altLang="de-DE" sz="2800" dirty="0"/>
              <a:t>, in welchem Sie Ihr Programm </a:t>
            </a:r>
            <a:r>
              <a:rPr lang="de-DE" altLang="de-DE" sz="2800" dirty="0" err="1"/>
              <a:t>versionieren</a:t>
            </a:r>
            <a:r>
              <a:rPr lang="de-DE" altLang="de-DE" sz="2800" dirty="0"/>
              <a:t> können.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Das Repository wird erreichbar sein unter </a:t>
            </a:r>
            <a:r>
              <a:rPr lang="de-DE" altLang="de-DE" sz="2800" dirty="0">
                <a:hlinkClick r:id="rId3"/>
              </a:rPr>
              <a:t>https://github.com/nordakademie-einfuehrung-java/hausarbeit-w14a-</a:t>
            </a:r>
            <a:r>
              <a:rPr lang="de-DE" altLang="de-DE" sz="2800" i="1" dirty="0">
                <a:hlinkClick r:id="rId3"/>
              </a:rPr>
              <a:t>gruppenbezeichnung</a:t>
            </a:r>
            <a:endParaRPr lang="de-DE" altLang="de-DE" sz="2800" i="1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Sie </a:t>
            </a:r>
            <a:r>
              <a:rPr lang="de-DE" altLang="de-DE" sz="2800" u="sng" dirty="0"/>
              <a:t>dürfen</a:t>
            </a:r>
            <a:r>
              <a:rPr lang="de-DE" altLang="de-DE" sz="2800" dirty="0"/>
              <a:t> dieses Repository für den Zweck der Hausarbeit verwenden, aber es besteht hierzu </a:t>
            </a:r>
            <a:r>
              <a:rPr lang="de-DE" altLang="de-DE" sz="2800" u="sng" dirty="0"/>
              <a:t>kein Zwang</a:t>
            </a:r>
            <a:r>
              <a:rPr lang="de-DE" altLang="de-DE" sz="2800" dirty="0"/>
              <a:t>. Wenn Sie lieber auf einem Nordakademie-internen Server ihre Daten sicher möchten, ist das auch in Ordnung. Aber dann bitte nicht rumjammern… </a:t>
            </a:r>
            <a:r>
              <a:rPr lang="de-DE" altLang="de-DE" sz="2800" dirty="0">
                <a:sym typeface="Wingdings" panose="05000000000000000000" pitchFamily="2" charset="2"/>
              </a:rPr>
              <a:t></a:t>
            </a: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96707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34B3F66-5BDC-4ACA-878E-5B2426517E4A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Praktische Hinweise: BufferedReader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1515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Jeder </a:t>
            </a:r>
            <a:r>
              <a:rPr lang="de-DE" altLang="de-DE" sz="2600">
                <a:latin typeface="Courier New" pitchFamily="49" charset="0"/>
              </a:rPr>
              <a:t>BufferedReader</a:t>
            </a:r>
            <a:r>
              <a:rPr lang="de-DE" altLang="de-DE" sz="260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ready()</a:t>
            </a:r>
            <a:r>
              <a:rPr lang="de-DE" altLang="de-DE" sz="2600"/>
              <a:t>: Gibt Auskunft darüber, ob das (Datei-)Ende erreicht ist. Dies sollte in einer Einleseschleife nach jedem Einlesevorgang erneut abgefragt werden.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readLine()</a:t>
            </a:r>
            <a:r>
              <a:rPr lang="de-DE" altLang="de-DE" sz="2600"/>
              <a:t>: Liest eine ganze Zeile, also bis zum nächsten Zeile-Ende-Zeichen.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close()</a:t>
            </a:r>
            <a:r>
              <a:rPr lang="de-DE" altLang="de-DE" sz="2600"/>
              <a:t>: Gibt dem </a:t>
            </a:r>
            <a:r>
              <a:rPr lang="de-DE" altLang="de-DE" sz="2600">
                <a:latin typeface="Courier New" pitchFamily="49" charset="0"/>
              </a:rPr>
              <a:t>BufferedReader</a:t>
            </a:r>
            <a:r>
              <a:rPr lang="de-DE" altLang="de-DE" sz="2600"/>
              <a:t> bekannt, dass das Einlesen beendet ist. Sollte am Ende des Lesevorgangs immer aufgerufen werden. (Dies ist wichtig für verschiedene Optimierungsmaßnahmen durch das Betriebssystem bei Dateizugriffen.)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E161E14-9F53-47A0-96C6-7780A5A50889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Praktische Hinweise: PrintStream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324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Jeder </a:t>
            </a:r>
            <a:r>
              <a:rPr lang="de-DE" altLang="de-DE" sz="2600">
                <a:latin typeface="Courier New" pitchFamily="49" charset="0"/>
              </a:rPr>
              <a:t>PrintStream</a:t>
            </a:r>
            <a:r>
              <a:rPr lang="de-DE" altLang="de-DE" sz="2600"/>
              <a:t> bietet die folgenden wichtigen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Funktionen: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print(</a:t>
            </a:r>
            <a:r>
              <a:rPr lang="de-DE" altLang="de-DE" sz="2600"/>
              <a:t>...</a:t>
            </a:r>
            <a:r>
              <a:rPr lang="de-DE" altLang="de-DE" sz="2600">
                <a:latin typeface="Courier New" pitchFamily="49" charset="0"/>
              </a:rPr>
              <a:t>)</a:t>
            </a:r>
            <a:r>
              <a:rPr lang="de-DE" altLang="de-DE" sz="2600"/>
              <a:t>: Gibt etwas über diesen </a:t>
            </a:r>
            <a:r>
              <a:rPr lang="de-DE" altLang="de-DE" sz="2600">
                <a:latin typeface="Courier New" pitchFamily="49" charset="0"/>
              </a:rPr>
              <a:t>PrintStream</a:t>
            </a:r>
            <a:r>
              <a:rPr lang="de-DE" altLang="de-DE" sz="2600"/>
              <a:t> aus.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println(</a:t>
            </a:r>
            <a:r>
              <a:rPr lang="de-DE" altLang="de-DE" sz="2600"/>
              <a:t>...</a:t>
            </a:r>
            <a:r>
              <a:rPr lang="de-DE" altLang="de-DE" sz="2600">
                <a:latin typeface="Courier New" pitchFamily="49" charset="0"/>
              </a:rPr>
              <a:t>)</a:t>
            </a:r>
            <a:r>
              <a:rPr lang="de-DE" altLang="de-DE" sz="2600"/>
              <a:t>: Wie </a:t>
            </a:r>
            <a:r>
              <a:rPr lang="de-DE" altLang="de-DE" sz="2600">
                <a:latin typeface="Courier New" pitchFamily="49" charset="0"/>
              </a:rPr>
              <a:t>print(</a:t>
            </a:r>
            <a:r>
              <a:rPr lang="de-DE" altLang="de-DE" sz="2600"/>
              <a:t>...</a:t>
            </a:r>
            <a:r>
              <a:rPr lang="de-DE" altLang="de-DE" sz="2600">
                <a:latin typeface="Courier New" pitchFamily="49" charset="0"/>
              </a:rPr>
              <a:t>)</a:t>
            </a:r>
            <a:r>
              <a:rPr lang="de-DE" altLang="de-DE" sz="2600"/>
              <a:t>, nur dass am Ende ein automatischer Zeilenumbruch ausgegeben wird.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checkError()</a:t>
            </a:r>
            <a:r>
              <a:rPr lang="de-DE" altLang="de-DE" sz="2600"/>
              <a:t>: Zwecks einfacher Bedienung wirft ein </a:t>
            </a:r>
            <a:r>
              <a:rPr lang="de-DE" altLang="de-DE" sz="2600">
                <a:latin typeface="Courier New" pitchFamily="49" charset="0"/>
              </a:rPr>
              <a:t>PrintStream</a:t>
            </a:r>
            <a:r>
              <a:rPr lang="de-DE" altLang="de-DE" sz="2600"/>
              <a:t> keinerlei Exceptions. Diese werden alle intern abgefangen, und mit dieser Methode kann geprüft werden, ob ein Problem aufgetreten ist und dieses abgefangen wurde.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close()</a:t>
            </a:r>
            <a:r>
              <a:rPr lang="de-DE" altLang="de-DE" sz="2600"/>
              <a:t>: Gibt bekannt, dass das Schreiben beendet ist. Sollte am Ende des Schreibvorgangs immer aufgerufen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519A600-0A6C-41D5-92FD-A3F7B1A94E25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 I/O ist extrem flexibel, da zwischen Datenströmen und den eigentlichen Datenquellen/-zielen klar differenziert wird.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Solange der Fokus nur auf Dateieingabe und -ausgabe liegt, scheint diese Differenzierung unnötig.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Praktischen Nutzen erlangt die Differenzierung, wenn man weitere Datenquellen/-ziele verwenden will (wie </a:t>
            </a:r>
            <a:br>
              <a:rPr lang="de-DE" altLang="de-DE" sz="2800"/>
            </a:br>
            <a:r>
              <a:rPr lang="de-DE" altLang="de-DE" sz="2800"/>
              <a:t>z. B. Zugriffe auf ein Netzwerk).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Vor der Übung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sich wie üblich einen </a:t>
            </a:r>
            <a:r>
              <a:rPr lang="de-DE" altLang="de-DE" sz="2800" dirty="0" err="1"/>
              <a:t>Fork</a:t>
            </a:r>
            <a:r>
              <a:rPr lang="de-DE" altLang="de-DE" sz="2800" dirty="0"/>
              <a:t> von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>
                <a:hlinkClick r:id="rId3"/>
              </a:rPr>
              <a:t>https://github.com/nordakademie-einfuehrung-java/uebung_12</a:t>
            </a:r>
            <a:endParaRPr lang="de-DE" altLang="de-DE" sz="20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und dann nach dem Klonen ein neues </a:t>
            </a:r>
            <a:r>
              <a:rPr lang="de-DE" altLang="de-DE" sz="2800" dirty="0" err="1"/>
              <a:t>Eclipse</a:t>
            </a:r>
            <a:r>
              <a:rPr lang="de-DE" altLang="de-DE" sz="2800" dirty="0"/>
              <a:t>-Projekt.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Sie finden eine entsprechend vorbereitete Klasse im Ordner </a:t>
            </a:r>
            <a:r>
              <a:rPr lang="de-DE" altLang="de-DE" sz="28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de-DE" altLang="de-DE" sz="2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de-DE" altLang="de-DE" sz="2800" dirty="0"/>
              <a:t> und müssen nur noch die fünf Übungs-Methoden ausimplementieren!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err="1">
                <a:latin typeface="Courier New" pitchFamily="49" charset="0"/>
              </a:rPr>
              <a:t>public</a:t>
            </a:r>
            <a:r>
              <a:rPr lang="de-DE" altLang="de-DE" sz="2800" dirty="0">
                <a:latin typeface="Courier New" pitchFamily="49" charset="0"/>
              </a:rPr>
              <a:t> </a:t>
            </a:r>
            <a:r>
              <a:rPr lang="de-DE" altLang="de-DE" sz="2800" dirty="0" err="1">
                <a:latin typeface="Courier New" pitchFamily="49" charset="0"/>
              </a:rPr>
              <a:t>static</a:t>
            </a:r>
            <a:r>
              <a:rPr lang="de-DE" altLang="de-DE" sz="2800" dirty="0">
                <a:latin typeface="Courier New" pitchFamily="49" charset="0"/>
              </a:rPr>
              <a:t> </a:t>
            </a:r>
            <a:r>
              <a:rPr lang="de-DE" altLang="de-DE" sz="2800" dirty="0" err="1">
                <a:latin typeface="Courier New" pitchFamily="49" charset="0"/>
              </a:rPr>
              <a:t>void</a:t>
            </a:r>
            <a:r>
              <a:rPr lang="de-DE" altLang="de-DE" sz="2800" dirty="0">
                <a:latin typeface="Courier New" pitchFamily="49" charset="0"/>
              </a:rPr>
              <a:t> uebung1()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>
                <a:latin typeface="Courier New" pitchFamily="49" charset="0"/>
              </a:rPr>
              <a:t>   …</a:t>
            </a:r>
            <a:r>
              <a:rPr lang="de-DE" altLang="de-DE" sz="2800" dirty="0"/>
              <a:t> Ihre Lösung hier ...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Tipp: Versuchen Sie, Gemeinsames wiederzuverwenden!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4C56880-664A-48B4-BB03-FB877BEA83F1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Geben Sie am Ende aus, </a:t>
            </a:r>
            <a:r>
              <a:rPr lang="de-DE" altLang="de-DE" sz="2800" dirty="0" err="1"/>
              <a:t>wieviele</a:t>
            </a:r>
            <a:r>
              <a:rPr lang="de-DE" altLang="de-DE" sz="2800" dirty="0"/>
              <a:t> Zeilen die 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enthalten hat und </a:t>
            </a:r>
            <a:r>
              <a:rPr lang="de-DE" altLang="de-DE" sz="2800" dirty="0" err="1"/>
              <a:t>wieviele</a:t>
            </a:r>
            <a:r>
              <a:rPr lang="de-DE" altLang="de-DE" sz="2800" dirty="0"/>
              <a:t> Zeichen jede Zeile im Schnitt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lang war.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DE2F79-C59A-4183-B862-123DA785A539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2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>
                <a:latin typeface="Courier New" pitchFamily="49" charset="0"/>
                <a:cs typeface="Courier New" pitchFamily="49" charset="0"/>
              </a:rPr>
              <a:t>helloWorld.txt</a:t>
            </a:r>
            <a:r>
              <a:rPr lang="de-DE" altLang="de-DE" sz="2800" dirty="0"/>
              <a:t> schreibt.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Schreiben Sie einen beliebigen mehrzeiligen Text in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diese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2483EA-5D33-4D88-A48A-5DED8E0A3009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3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zeilenweise einliest.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Prüfen Sie jede Zeile auf das Vorhandensein eines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bestimmten Zeichens, z. B. eines "</a:t>
            </a:r>
            <a:r>
              <a:rPr lang="de-DE" altLang="de-DE" sz="2800" dirty="0">
                <a:latin typeface="Courier New" pitchFamily="49" charset="0"/>
              </a:rPr>
              <a:t>=</a:t>
            </a:r>
            <a:r>
              <a:rPr lang="de-DE" altLang="de-DE" sz="2800" dirty="0"/>
              <a:t>".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Schreiben Sie jede Zeile, die ein "</a:t>
            </a:r>
            <a:r>
              <a:rPr lang="de-DE" altLang="de-DE" sz="2800" dirty="0">
                <a:latin typeface="Courier New" pitchFamily="49" charset="0"/>
              </a:rPr>
              <a:t>=</a:t>
            </a:r>
            <a:r>
              <a:rPr lang="de-DE" altLang="de-DE" sz="2800" dirty="0"/>
              <a:t>" enthält, in eine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andere Datei. Jede Zeile, die kein "</a:t>
            </a:r>
            <a:r>
              <a:rPr lang="de-DE" altLang="de-DE" sz="2800" dirty="0">
                <a:latin typeface="Courier New" pitchFamily="49" charset="0"/>
              </a:rPr>
              <a:t>=</a:t>
            </a:r>
            <a:r>
              <a:rPr lang="de-DE" altLang="de-DE" sz="2800" dirty="0"/>
              <a:t>" enthält, ignorieren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Sie.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586653-1681-4292-85DF-FF6B2DA0A98A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4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Wandeln Sie den Inhalt immer in Kleinbuchstaben um,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entfernen Sie jedes Leerzeichen vor dem ersten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nach dem letzten Buchstaben und prüfen Sie dann, ob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der Inhalt gleich "&lt;</a:t>
            </a:r>
            <a:r>
              <a:rPr lang="de-DE" altLang="de-DE" sz="2800" dirty="0" err="1"/>
              <a:t>zuschnittsauftrag</a:t>
            </a:r>
            <a:r>
              <a:rPr lang="de-DE" altLang="de-DE" sz="2800" dirty="0"/>
              <a:t>&gt;" oder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"&lt;/</a:t>
            </a:r>
            <a:r>
              <a:rPr lang="de-DE" altLang="de-DE" sz="2800" dirty="0" err="1"/>
              <a:t>zuschnittsauftrag</a:t>
            </a:r>
            <a:r>
              <a:rPr lang="de-DE" altLang="de-DE" sz="2800" dirty="0"/>
              <a:t>&gt;" ist.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Geben Sie am Ende "alles OK" aus, wenn genau einmal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"&lt;</a:t>
            </a:r>
            <a:r>
              <a:rPr lang="de-DE" altLang="de-DE" sz="2800" dirty="0" err="1"/>
              <a:t>zuschnittsauftrag</a:t>
            </a:r>
            <a:r>
              <a:rPr lang="de-DE" altLang="de-DE" sz="2800" dirty="0"/>
              <a:t>&gt;" und einmal "&lt;/</a:t>
            </a:r>
            <a:r>
              <a:rPr lang="de-DE" altLang="de-DE" sz="2800" dirty="0" err="1"/>
              <a:t>zuschnittsauftrag</a:t>
            </a:r>
            <a:r>
              <a:rPr lang="de-DE" altLang="de-DE" sz="2800" dirty="0"/>
              <a:t>&gt;"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in der Datei in dieser Reihenfolge auftaucht.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A1049-1AFF-4392-ADD2-51AB3AE6CBE7}" type="slidenum">
              <a:rPr lang="de-DE" altLang="de-DE"/>
              <a:pPr/>
              <a:t>38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 5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Erstellen Sie ein Programm, welches eine Textdatei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zeilenweise einliest.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Entfernen Sie aus jeder Zeile jedes Leerzeichen und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schreiben Sie das Ergebnis in eine andere Datei.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131D93-F8A4-4454-9493-98E2BD0FBB39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Organisatorisches (3)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Das Thema zur Hausarbeit wird Ihnen spätestens am 17.05.2016 um 0:00 Uhr per E-Mail an den Zenturien-Verteiler zugestellt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Damit beginnt auch der Bearbeitungszeitraum von maximal 4 Wochen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In der Vorlesung am 17.05.2016 wird die Aufgabenstellung vom Dozenten kurz vorgestellt und es können allgemeine Verständnisfragen geklärt werden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Nutzen Sie diese sowie die verbleibenden Vorlesungen zum Vorstellen von Zwischenergebnissen!</a:t>
            </a: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8C8B8D-9C12-4179-A225-AB4CAA5B9030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Organisatorisches (4)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In der letzten Vorlesung am 14.06.2016 werden die Ergebnisse von jeder Gruppe kurz vorgestellt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 Teilnahme an diesem Interview ist für alle Teammitglieder verpflichtend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Die Termine für die einzelnen Teams werden per Doodle-Umfrage im Verlauf des Semesters festgelegt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F242A8-DD9E-40AE-8D58-C2756870FCF6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Kapitel 12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Ein-/Ausgabe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37A5E63-6530-409B-B99F-55E96DC41A41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Ein-/Ausgabe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Programme müssen Daten aus externen Quellen einlesen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können, z. B.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vom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aus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aus einem Netzwerk (also von anderen Computern).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Programme müssen Daten zu externen Zielen ausgeben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können, z. B.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zum Anwender,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in Dateien oder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in ein Netzwerk (also z. B. zu anderen Computern).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1640D5-2B7B-42BF-BCA1-7E3AEB32BB9A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Java I/O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 vereinheitlicht solche Vorgänge zu einem generellen Ein-/Ausgabekonzept </a:t>
            </a:r>
            <a:br>
              <a:rPr lang="de-DE" altLang="de-DE" sz="2800"/>
            </a:br>
            <a:r>
              <a:rPr lang="de-DE" altLang="de-DE" sz="2800"/>
              <a:t>(package </a:t>
            </a:r>
            <a:r>
              <a:rPr lang="de-DE" altLang="de-DE" sz="2800">
                <a:latin typeface="Courier New" pitchFamily="49" charset="0"/>
              </a:rPr>
              <a:t>java.io</a:t>
            </a:r>
            <a:r>
              <a:rPr lang="de-DE" altLang="de-DE" sz="2800"/>
              <a:t>).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grundlegendsten Klassen hierfür sind die sogenannten "Datenströme" oder "Streams".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Grundsätzlich findet jede Ein-/Ausgabe statt, indem ein Stream-Objekt für ein konkretes Ziel erstellt und dann für die Ein-/Ausgabeoperationen verwendet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B399D0-2519-4022-82FD-EF1DF36AD790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Streams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 "InputStream" dient der Eingabe in das Programm </a:t>
            </a:r>
            <a:br>
              <a:rPr lang="de-DE" altLang="de-DE" sz="2600"/>
            </a:br>
            <a:r>
              <a:rPr lang="de-DE" altLang="de-DE" sz="2600"/>
              <a:t>(also dem Lesen aus einer Quelle wie z. B. einer Datei).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 "OutputStream" dient der Ausgabe aus dem  Programm (also dem Schreiben in ein Ziel wie z. B. eine Datei).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88" y="3995738"/>
            <a:ext cx="9339262" cy="246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1310</Words>
  <Application>Microsoft Office PowerPoint</Application>
  <PresentationFormat>Benutzerdefiniert</PresentationFormat>
  <Paragraphs>337</Paragraphs>
  <Slides>38</Slides>
  <Notes>38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Organisatorisches (1)</vt:lpstr>
      <vt:lpstr>Organisatorisches (2)</vt:lpstr>
      <vt:lpstr>Organisatorisches (3)</vt:lpstr>
      <vt:lpstr>Organisatorisches (4)</vt:lpstr>
      <vt:lpstr>Kapitel 12</vt:lpstr>
      <vt:lpstr>Ein-/Ausgabe</vt:lpstr>
      <vt:lpstr>Java I/O</vt:lpstr>
      <vt:lpstr>Streams (1)</vt:lpstr>
      <vt:lpstr>Streams (2)</vt:lpstr>
      <vt:lpstr>InputStream</vt:lpstr>
      <vt:lpstr>Beispiel: InputStream</vt:lpstr>
      <vt:lpstr>Beispiel: OutputStream</vt:lpstr>
      <vt:lpstr>Reader und Writer</vt:lpstr>
      <vt:lpstr>Erzeugung von Reader und Writer</vt:lpstr>
      <vt:lpstr>BufferedReader</vt:lpstr>
      <vt:lpstr>PrintStream</vt:lpstr>
      <vt:lpstr>BufferedReader und PrintStream (1)</vt:lpstr>
      <vt:lpstr>BufferedReader und PrintStream (2)</vt:lpstr>
      <vt:lpstr>Datenquelle/-ziel: Dateien</vt:lpstr>
      <vt:lpstr>Dateien (1)</vt:lpstr>
      <vt:lpstr>Dateien (2)</vt:lpstr>
      <vt:lpstr>Beispiel: Dateien (1)</vt:lpstr>
      <vt:lpstr>Beispiel: Dateien (2)</vt:lpstr>
      <vt:lpstr>Lesen aus Dateien</vt:lpstr>
      <vt:lpstr>Beispiel: Lesen aus Dateien</vt:lpstr>
      <vt:lpstr>Schreiben in Dateien</vt:lpstr>
      <vt:lpstr>Beispiel: Schreiben in Dateien</vt:lpstr>
      <vt:lpstr>Praktische Hinweise: Files</vt:lpstr>
      <vt:lpstr>Praktische Hinweise: BufferedReader</vt:lpstr>
      <vt:lpstr>Praktische Hinweise: PrintStream</vt:lpstr>
      <vt:lpstr>Fazit</vt:lpstr>
      <vt:lpstr>Vor der Übung</vt:lpstr>
      <vt:lpstr>Übung 1</vt:lpstr>
      <vt:lpstr>Übung 2</vt:lpstr>
      <vt:lpstr>Übung 3</vt:lpstr>
      <vt:lpstr>Übung 4</vt:lpstr>
      <vt:lpstr>Übung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259</cp:revision>
  <cp:lastPrinted>2011-10-12T18:45:03Z</cp:lastPrinted>
  <dcterms:created xsi:type="dcterms:W3CDTF">2011-10-12T18:23:47Z</dcterms:created>
  <dcterms:modified xsi:type="dcterms:W3CDTF">2016-04-26T06:57:57Z</dcterms:modified>
</cp:coreProperties>
</file>