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7"/>
  </p:notesMasterIdLst>
  <p:sldIdLst>
    <p:sldId id="256" r:id="rId2"/>
    <p:sldId id="291" r:id="rId3"/>
    <p:sldId id="29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7" r:id="rId34"/>
    <p:sldId id="288" r:id="rId35"/>
    <p:sldId id="289" r:id="rId36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411" y="-8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9B7027EB-381B-417C-A211-2D1F2F7E10E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189744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7A2157C-59C4-4102-9B12-6D9021932B22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4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0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8F165C1-5845-40CA-BF86-E37905529472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878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27DA999-5002-4E14-A295-51BF050291A1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622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959CC29-E541-4617-A93E-E7401BCBE549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299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0833C99-5BA0-4206-8B14-BA8A82271C8B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768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8C4B0F4-810D-474C-BF5D-BB3E4E050E9F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494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A968A97-2EA1-4E1F-9535-652C5DC1955F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6201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CF217AC-BACE-4B8A-B7DB-6FB213CA0D5F}" type="slidenum">
              <a:rPr lang="de-DE" altLang="de-DE"/>
              <a:pPr/>
              <a:t>16</a:t>
            </a:fld>
            <a:endParaRPr lang="de-DE" altLang="de-DE"/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697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881A33A-60F4-4DA3-88D6-FFDE938BD208}" type="slidenum">
              <a:rPr lang="de-DE" altLang="de-DE"/>
              <a:pPr/>
              <a:t>17</a:t>
            </a:fld>
            <a:endParaRPr lang="de-DE" altLang="de-DE"/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9703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851F743-EFBB-4CF7-838B-C5034C30B60B}" type="slidenum">
              <a:rPr lang="de-DE" altLang="de-DE"/>
              <a:pPr/>
              <a:t>18</a:t>
            </a:fld>
            <a:endParaRPr lang="de-DE" altLang="de-DE"/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329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1C7F5EC-0BBD-4A83-A39A-E4E17136B9D0}" type="slidenum">
              <a:rPr lang="de-DE" altLang="de-DE"/>
              <a:pPr/>
              <a:t>19</a:t>
            </a:fld>
            <a:endParaRPr lang="de-DE" altLang="de-DE"/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755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F3771D8-4000-48E5-B583-4A91D8D985E6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698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F77365E-E885-4996-B591-CFFAC8651157}" type="slidenum">
              <a:rPr lang="de-DE" altLang="de-DE"/>
              <a:pPr/>
              <a:t>20</a:t>
            </a:fld>
            <a:endParaRPr lang="de-DE" altLang="de-DE"/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1617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251C15C-5E5A-43EF-AC30-29ADB343950C}" type="slidenum">
              <a:rPr lang="de-DE" altLang="de-DE"/>
              <a:pPr/>
              <a:t>21</a:t>
            </a:fld>
            <a:endParaRPr lang="de-DE" altLang="de-DE"/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7319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55B92DA-A7F8-430A-900C-02D140CCB080}" type="slidenum">
              <a:rPr lang="de-DE" altLang="de-DE"/>
              <a:pPr/>
              <a:t>22</a:t>
            </a:fld>
            <a:endParaRPr lang="de-DE" altLang="de-DE"/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0490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F1867A0-8FEE-4BAD-B02B-D2F77E1B2282}" type="slidenum">
              <a:rPr lang="de-DE" altLang="de-DE"/>
              <a:pPr/>
              <a:t>23</a:t>
            </a:fld>
            <a:endParaRPr lang="de-DE" altLang="de-DE"/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5100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622C237-6839-4A97-A24E-F75437B926BE}" type="slidenum">
              <a:rPr lang="de-DE" altLang="de-DE"/>
              <a:pPr/>
              <a:t>24</a:t>
            </a:fld>
            <a:endParaRPr lang="de-DE" altLang="de-DE"/>
          </a:p>
        </p:txBody>
      </p:sp>
      <p:sp>
        <p:nvSpPr>
          <p:cNvPr id="51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763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AD93381-93CC-46EA-9D96-E456D0162266}" type="slidenum">
              <a:rPr lang="de-DE" altLang="de-DE"/>
              <a:pPr/>
              <a:t>25</a:t>
            </a:fld>
            <a:endParaRPr lang="de-DE" altLang="de-DE"/>
          </a:p>
        </p:txBody>
      </p:sp>
      <p:sp>
        <p:nvSpPr>
          <p:cNvPr id="53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6659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CB61EDA-1014-4995-9C51-4B4F53E295F2}" type="slidenum">
              <a:rPr lang="de-DE" altLang="de-DE"/>
              <a:pPr/>
              <a:t>26</a:t>
            </a:fld>
            <a:endParaRPr lang="de-DE" altLang="de-DE"/>
          </a:p>
        </p:txBody>
      </p:sp>
      <p:sp>
        <p:nvSpPr>
          <p:cNvPr id="55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8684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6C91B20-BBB5-4EDD-9B40-FB03B1853AF7}" type="slidenum">
              <a:rPr lang="de-DE" altLang="de-DE"/>
              <a:pPr/>
              <a:t>27</a:t>
            </a:fld>
            <a:endParaRPr lang="de-DE" altLang="de-DE"/>
          </a:p>
        </p:txBody>
      </p:sp>
      <p:sp>
        <p:nvSpPr>
          <p:cNvPr id="573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73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6739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D0D1FFA-2B03-4124-B385-67E48E75D43F}" type="slidenum">
              <a:rPr lang="de-DE" altLang="de-DE"/>
              <a:pPr/>
              <a:t>28</a:t>
            </a:fld>
            <a:endParaRPr lang="de-DE" altLang="de-DE"/>
          </a:p>
        </p:txBody>
      </p:sp>
      <p:sp>
        <p:nvSpPr>
          <p:cNvPr id="593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93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9817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5C2A05A-7558-4AE9-98A0-1A2CD52DBFCF}" type="slidenum">
              <a:rPr lang="de-DE" altLang="de-DE"/>
              <a:pPr/>
              <a:t>29</a:t>
            </a:fld>
            <a:endParaRPr lang="de-DE" altLang="de-DE"/>
          </a:p>
        </p:txBody>
      </p:sp>
      <p:sp>
        <p:nvSpPr>
          <p:cNvPr id="614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092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CC1F3E2-9198-48AC-B38E-890039A766D1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7701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75ADB2D-0FC7-4171-9927-E860ED02ADA4}" type="slidenum">
              <a:rPr lang="de-DE" altLang="de-DE"/>
              <a:pPr/>
              <a:t>30</a:t>
            </a:fld>
            <a:endParaRPr lang="de-DE" altLang="de-DE"/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34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9500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8B7B058-3525-4CF1-BE8A-8C959696C39F}" type="slidenum">
              <a:rPr lang="de-DE" altLang="de-DE"/>
              <a:pPr/>
              <a:t>31</a:t>
            </a:fld>
            <a:endParaRPr lang="de-DE" altLang="de-DE"/>
          </a:p>
        </p:txBody>
      </p:sp>
      <p:sp>
        <p:nvSpPr>
          <p:cNvPr id="65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5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7049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AD6A5D9-74A6-484F-A4B0-56F9BF8544F6}" type="slidenum">
              <a:rPr lang="de-DE" altLang="de-DE"/>
              <a:pPr/>
              <a:t>32</a:t>
            </a:fld>
            <a:endParaRPr lang="de-DE" altLang="de-DE"/>
          </a:p>
        </p:txBody>
      </p:sp>
      <p:sp>
        <p:nvSpPr>
          <p:cNvPr id="67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7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316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B0732C5-6D38-41E2-A492-3F5CD42AC337}" type="slidenum">
              <a:rPr lang="de-DE" altLang="de-DE"/>
              <a:pPr/>
              <a:t>33</a:t>
            </a:fld>
            <a:endParaRPr lang="de-DE" altLang="de-DE"/>
          </a:p>
        </p:txBody>
      </p:sp>
      <p:sp>
        <p:nvSpPr>
          <p:cNvPr id="716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16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3003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D9056EB-7CB9-45A4-BC37-74F7C80297B6}" type="slidenum">
              <a:rPr lang="de-DE" altLang="de-DE"/>
              <a:pPr/>
              <a:t>34</a:t>
            </a:fld>
            <a:endParaRPr lang="de-DE" altLang="de-DE"/>
          </a:p>
        </p:txBody>
      </p:sp>
      <p:sp>
        <p:nvSpPr>
          <p:cNvPr id="737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37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5144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88ABFAE-4B8A-4AFA-A933-ADC72E23BE1C}" type="slidenum">
              <a:rPr lang="de-DE" altLang="de-DE"/>
              <a:pPr/>
              <a:t>35</a:t>
            </a:fld>
            <a:endParaRPr lang="de-DE" altLang="de-DE"/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373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044D0DE-7416-4A83-8C0F-228DE386124B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900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6F2A578-E420-40F4-BD12-527B2BD22167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12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959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2492D83-94F6-4CF0-BC77-3917CC3B8157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178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9E062DD-4B0D-41EA-BA77-52C05E182C2E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16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654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B9FCA5D-8D59-4B3A-AB11-93679800E946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18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098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DD0B0FC-4B09-4F90-A2FA-90F9BE5E42C4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28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EAF45C-5EFE-4DA6-8DA7-60DA7BC5EB50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FE0493-E7D8-4475-9C48-B6FAA915096B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85D026-959C-4317-8F31-62B395BF6D3E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BBBC64-3D9F-4481-9716-D1915ECA1E98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A39E5C-CC10-4FAB-9CA5-EDE11076A98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EBA3ED-F4ED-4EA3-BF7E-4101958F8BE8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28D0B-9F8A-4A89-BA1F-F8FFE65FB101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3AFC6F-6A78-4A76-877A-EE72AF40458C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2FDC67-91B4-45C4-9413-A6648B17FD07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B695E-745F-4789-BF07-61AC1F138778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E1EF97-78A8-4135-B57F-D0B117EEF5C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0B7049-6B57-4CFB-AB99-04D7DAF3781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das Format des Titeltextes zu bearbeiten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die Formate des Gliederungstextes zu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Siebente Gliederungsebene</a:t>
            </a:r>
          </a:p>
          <a:p>
            <a:pPr lvl="4"/>
            <a:r>
              <a:rPr lang="en-GB" altLang="de-DE" smtClean="0"/>
              <a:t>Achte Gliederungsebene</a:t>
            </a:r>
          </a:p>
          <a:p>
            <a:pPr lvl="4"/>
            <a:r>
              <a:rPr lang="en-GB" altLang="de-DE" smtClean="0"/>
              <a:t>Neunte Gliederungsebene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5BAE7E9A-EAD5-4AFB-8928-535D8E690FE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bjoern.kimminich@norakademie.d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rdakademie-einfuehrung-java/beispielloesungen/tree/master/Uebungsblock_5_bis_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08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768475"/>
            <a:ext cx="9070975" cy="4989513"/>
          </a:xfrm>
        </p:spPr>
        <p:txBody>
          <a:bodyPr anchor="ctr"/>
          <a:lstStyle/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 smtClean="0"/>
              <a:t>W120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b="1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 smtClean="0"/>
              <a:t>Einführung in die Software-Entwicklung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Kapitel 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150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496BECA-C343-4691-9D9C-2C3499B6B8AE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2150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Spielkarte (1)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045075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Eine Spielkarte hat 2 Attribute: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r>
              <a:rPr lang="de-DE" altLang="de-DE" sz="2400" smtClean="0"/>
              <a:t>die Farbe (Herz, Pik, Karo, Kreuz) sowie</a:t>
            </a:r>
            <a:br>
              <a:rPr lang="de-DE" altLang="de-DE" sz="2400" smtClean="0"/>
            </a:br>
            <a:r>
              <a:rPr lang="de-DE" altLang="de-DE" sz="2400" smtClean="0"/>
              <a:t>die Bezeichnung (Ass, Zwei, ..., Zehn, Bube, Dame, König).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Eine Spielkarte kann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r>
              <a:rPr lang="de-DE" altLang="de-DE" sz="2400" smtClean="0"/>
              <a:t>ihren Basiswert zurückliefern (11, 2, ..., 10, 10, 10, 10) sowie</a:t>
            </a:r>
            <a:br>
              <a:rPr lang="de-DE" altLang="de-DE" sz="2400" smtClean="0"/>
            </a:br>
            <a:r>
              <a:rPr lang="de-DE" altLang="de-DE" sz="2400" smtClean="0"/>
              <a:t>eine Textdarstellung von sich erzeugen (z. B.  "Pik Sieben").</a:t>
            </a:r>
            <a:br>
              <a:rPr lang="de-DE" altLang="de-DE" sz="24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355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169E427-C89F-4F9A-B3CC-B12B5F89234E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2355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Spielkarte (2)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Einige Werte und Funktionen können nicht einer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Spielkarte individuell zugeordnet werden, sondern sind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von übergreifendem Charakter: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Konstanten für die gültigen Farben sowie 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Konstanten für die gültigen Bezeichnungen.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=&gt; Diese Werte (und ggf. zugehörige Funktionen) sind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deshalb statisch (siehe Kapitel 7).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560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9F81AE9-E27C-4DD7-BA4A-C361317379F8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2560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Kartenstapel (1)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Ein Kartenstapel hat 2 Attribute: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r>
              <a:rPr lang="de-DE" altLang="de-DE" sz="2400" smtClean="0"/>
              <a:t>ein Array mit den Karten des Stapels (siehe Kapitel 5)‏ sowie</a:t>
            </a:r>
            <a:br>
              <a:rPr lang="de-DE" altLang="de-DE" sz="2400" smtClean="0"/>
            </a:br>
            <a:r>
              <a:rPr lang="de-DE" altLang="de-DE" sz="2400" smtClean="0"/>
              <a:t>die Anzahl der Karten auf dem Stapel.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Ein Kartenstapel kann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r>
              <a:rPr lang="de-DE" altLang="de-DE" sz="2400" smtClean="0"/>
              <a:t>gemischt werden,</a:t>
            </a:r>
            <a:br>
              <a:rPr lang="de-DE" altLang="de-DE" sz="2400" smtClean="0"/>
            </a:br>
            <a:r>
              <a:rPr lang="de-DE" altLang="de-DE" sz="2400" smtClean="0"/>
              <a:t>die oberste Karte "herunternehmen" sowie</a:t>
            </a:r>
            <a:br>
              <a:rPr lang="de-DE" altLang="de-DE" sz="2400" smtClean="0"/>
            </a:br>
            <a:r>
              <a:rPr lang="de-DE" altLang="de-DE" sz="2400" smtClean="0"/>
              <a:t>eine Textdarstellung von sich erzeugen.</a:t>
            </a:r>
            <a:br>
              <a:rPr lang="de-DE" altLang="de-DE" sz="24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765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8F67FBA-07B5-440F-A589-D70A8C1D7F93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2765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Kartenstapel (2)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Hinweis: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Es war die Idee des Entwicklers, den Kartenstapel beim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Herunternehmen von Karten nicht wirklich leerer werden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zu lassen; alle Karten verbleiben in dem Array.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Stattdessen merkt sich der Stapel nur, wie hoch er ist,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damit er beim nächsten "gib die oberste Karte" immer die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jeweils nächsthöhere Karte liefern kann.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969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A76BB83-0EA3-41C7-BD8A-2C331E3DD921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2970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Kartenhand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6008688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Eine Kartenhand hat 1 Attribut:</a:t>
            </a:r>
            <a:br>
              <a:rPr lang="de-DE" altLang="de-DE" sz="2400" smtClean="0"/>
            </a:br>
            <a:r>
              <a:rPr lang="de-DE" altLang="de-DE" sz="2400" smtClean="0"/>
              <a:t>ein Array mit den Karten des Spielers.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Eine Kartenhand kann</a:t>
            </a:r>
            <a:br>
              <a:rPr lang="de-DE" altLang="de-DE" sz="2400" smtClean="0"/>
            </a:br>
            <a:r>
              <a:rPr lang="de-DE" altLang="de-DE" sz="2400" smtClean="0"/>
              <a:t>eine Karte von einem Stapel nehmen,</a:t>
            </a:r>
            <a:br>
              <a:rPr lang="de-DE" altLang="de-DE" sz="2400" smtClean="0"/>
            </a:br>
            <a:r>
              <a:rPr lang="de-DE" altLang="de-DE" sz="2400" smtClean="0"/>
              <a:t>sagen, wie viele Karten auf der Hand sind,</a:t>
            </a:r>
            <a:br>
              <a:rPr lang="de-DE" altLang="de-DE" sz="2400" smtClean="0"/>
            </a:br>
            <a:r>
              <a:rPr lang="de-DE" altLang="de-DE" sz="2400" smtClean="0"/>
              <a:t>ermitteln, wie viele Punkte die Kartenhand wert ist und</a:t>
            </a:r>
            <a:br>
              <a:rPr lang="de-DE" altLang="de-DE" sz="2400" smtClean="0"/>
            </a:br>
            <a:r>
              <a:rPr lang="de-DE" altLang="de-DE" sz="2400" smtClean="0"/>
              <a:t>eine Textdarstellung von sich erzeugen.</a:t>
            </a:r>
            <a:br>
              <a:rPr lang="de-DE" altLang="de-DE" sz="2400" smtClean="0"/>
            </a:br>
            <a:r>
              <a:rPr lang="de-DE" altLang="de-DE" sz="24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Hinweis:</a:t>
            </a:r>
            <a:br>
              <a:rPr lang="de-DE" altLang="de-DE" sz="2400" smtClean="0"/>
            </a:br>
            <a:r>
              <a:rPr lang="de-DE" altLang="de-DE" sz="2400" smtClean="0"/>
              <a:t>Im Spiel können die Punkte einer Kartenhand auf 2 verschiedene Arten und Weisen zählen - entweder man zählt jedes Ass mit 11 Punkten (was der Geber tun muss, um zu wissen, wann er aufhören muss) oder man zählt Asse entweder mit 1 oder 11 Punkten (je nachdem, was besser ist).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174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5763DBC-6EC1-4425-A874-070807264DDD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3174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Zu Teil 2 (1)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51500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zweite Übung besteht darin, einen einfachen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Spielablauf umzusetzen: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Spieler und Geber erhalten Karten.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Der Spieler kann weitere Karten nehmen und verliert</a:t>
            </a:r>
            <a:br>
              <a:rPr lang="de-DE" altLang="de-DE" sz="2800" smtClean="0"/>
            </a:br>
            <a:r>
              <a:rPr lang="de-DE" altLang="de-DE" sz="2800" smtClean="0"/>
              <a:t>dabei ggf. schon.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Nimmt der Spieler keine Karten mehr, zieht der Geber</a:t>
            </a:r>
            <a:br>
              <a:rPr lang="de-DE" altLang="de-DE" sz="2800" smtClean="0"/>
            </a:br>
            <a:r>
              <a:rPr lang="de-DE" altLang="de-DE" sz="2800" smtClean="0"/>
              <a:t>Karten, bis er 17 Punkte oder mehr hat.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Das Spielergebnis wird ausgewertet.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379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26D25E1-A04E-4D1D-B3D0-3C31884C0742}" type="slidenum">
              <a:rPr lang="de-DE" altLang="de-DE"/>
              <a:pPr/>
              <a:t>16</a:t>
            </a:fld>
            <a:endParaRPr lang="de-DE" altLang="de-DE"/>
          </a:p>
        </p:txBody>
      </p:sp>
      <p:sp>
        <p:nvSpPr>
          <p:cNvPr id="3379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Zu Teil 2 (2)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Der Ablauf des Spieles wurde komplett in der main-Methode der</a:t>
            </a:r>
            <a:br>
              <a:rPr lang="de-DE" altLang="de-DE" sz="2400" smtClean="0"/>
            </a:br>
            <a:r>
              <a:rPr lang="de-DE" altLang="de-DE" sz="2400" smtClean="0"/>
              <a:t>Klasse </a:t>
            </a:r>
            <a:r>
              <a:rPr lang="de-DE" altLang="de-DE" sz="2400" smtClean="0">
                <a:latin typeface="Courier New" pitchFamily="49" charset="0"/>
              </a:rPr>
              <a:t>Start</a:t>
            </a:r>
            <a:r>
              <a:rPr lang="de-DE" altLang="de-DE" sz="2400" smtClean="0"/>
              <a:t> programmiert.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Für die Ausgaben an den Benutzer und dessen Eingaben wurde</a:t>
            </a:r>
            <a:br>
              <a:rPr lang="de-DE" altLang="de-DE" sz="2400" smtClean="0"/>
            </a:br>
            <a:r>
              <a:rPr lang="de-DE" altLang="de-DE" sz="2400" smtClean="0"/>
              <a:t>eine Klasse </a:t>
            </a:r>
            <a:r>
              <a:rPr lang="de-DE" altLang="de-DE" sz="2400" smtClean="0">
                <a:latin typeface="Courier New" pitchFamily="49" charset="0"/>
              </a:rPr>
              <a:t>Benutzerinterface</a:t>
            </a:r>
            <a:r>
              <a:rPr lang="de-DE" altLang="de-DE" sz="2400" smtClean="0"/>
              <a:t> geschaffen. Sie bietet für</a:t>
            </a:r>
            <a:br>
              <a:rPr lang="de-DE" altLang="de-DE" sz="2400" smtClean="0"/>
            </a:br>
            <a:r>
              <a:rPr lang="de-DE" altLang="de-DE" sz="2400" smtClean="0"/>
              <a:t>jede Kommunikation mit dem Anwender eine statische Methode</a:t>
            </a:r>
            <a:br>
              <a:rPr lang="de-DE" altLang="de-DE" sz="2400" smtClean="0"/>
            </a:br>
            <a:r>
              <a:rPr lang="de-DE" altLang="de-DE" sz="2400" smtClean="0"/>
              <a:t>an.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r>
              <a:rPr lang="de-DE" altLang="de-DE" sz="2400" smtClean="0"/>
              <a:t>=&gt; Dadurch wird die main-Methode deutlich übersichtlicher.</a:t>
            </a:r>
            <a:br>
              <a:rPr lang="de-DE" altLang="de-DE" sz="2400" smtClean="0"/>
            </a:br>
            <a:r>
              <a:rPr lang="de-DE" altLang="de-DE" sz="24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584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70FD3D9-5960-4A7D-9966-69C7F02E26A1}" type="slidenum">
              <a:rPr lang="de-DE" altLang="de-DE"/>
              <a:pPr/>
              <a:t>17</a:t>
            </a:fld>
            <a:endParaRPr lang="de-DE" altLang="de-DE"/>
          </a:p>
        </p:txBody>
      </p:sp>
      <p:sp>
        <p:nvSpPr>
          <p:cNvPr id="3584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Zu Teil 2 (3)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Für wichtige konstante Werte im Spiel wie z. B. die</a:t>
            </a:r>
            <a:br>
              <a:rPr lang="de-DE" altLang="de-DE" sz="2800" smtClean="0"/>
            </a:br>
            <a:r>
              <a:rPr lang="de-DE" altLang="de-DE" sz="2800" smtClean="0"/>
              <a:t>Grenze, ab wann der Geber aufhört, weitere Karten zu</a:t>
            </a:r>
            <a:br>
              <a:rPr lang="de-DE" altLang="de-DE" sz="2800" smtClean="0"/>
            </a:br>
            <a:r>
              <a:rPr lang="de-DE" altLang="de-DE" sz="2800" smtClean="0"/>
              <a:t>ziehen, wurde eine Klasse mit dem Namen </a:t>
            </a:r>
            <a:r>
              <a:rPr lang="de-DE" altLang="de-DE" sz="2800" smtClean="0">
                <a:latin typeface="Courier New" pitchFamily="49" charset="0"/>
              </a:rPr>
              <a:t>Konstanten</a:t>
            </a: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angelegt.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=&gt; Diese Werte werden sehr oft im Spiel verwendet und können für Testzwecke so schnell und einfach manipuliert werden.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789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D94DDA7-F455-4300-8F1F-8EA9D3D6AB85}" type="slidenum">
              <a:rPr lang="de-DE" altLang="de-DE"/>
              <a:pPr/>
              <a:t>18</a:t>
            </a:fld>
            <a:endParaRPr lang="de-DE" altLang="de-DE"/>
          </a:p>
        </p:txBody>
      </p:sp>
      <p:sp>
        <p:nvSpPr>
          <p:cNvPr id="3789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Javadoc (1)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Javadoc dient der Dokumentation Ihres</a:t>
            </a:r>
            <a:br>
              <a:rPr lang="de-DE" altLang="de-DE" sz="2600" smtClean="0"/>
            </a:br>
            <a:r>
              <a:rPr lang="de-DE" altLang="de-DE" sz="2600" smtClean="0"/>
              <a:t>Programmcodes.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Javadoc-Kommentare dienen insbesondere der</a:t>
            </a:r>
            <a:br>
              <a:rPr lang="de-DE" altLang="de-DE" sz="2600" smtClean="0"/>
            </a:br>
            <a:r>
              <a:rPr lang="de-DE" altLang="de-DE" sz="2600" smtClean="0"/>
              <a:t>Kommentierung von Klassen, Attributen und Methoden.</a:t>
            </a:r>
            <a:br>
              <a:rPr lang="de-DE" altLang="de-DE" sz="2600" smtClean="0"/>
            </a:br>
            <a:r>
              <a:rPr lang="de-DE" altLang="de-DE" sz="26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Javadoc-Kommentare beginnen mit </a:t>
            </a:r>
            <a:r>
              <a:rPr lang="de-DE" altLang="de-DE" sz="2600" smtClean="0">
                <a:latin typeface="Courier New" pitchFamily="49" charset="0"/>
              </a:rPr>
              <a:t>/**</a:t>
            </a:r>
            <a:r>
              <a:rPr lang="de-DE" altLang="de-DE" sz="2600" smtClean="0"/>
              <a:t/>
            </a:r>
            <a:br>
              <a:rPr lang="de-DE" altLang="de-DE" sz="2600" smtClean="0"/>
            </a:br>
            <a:r>
              <a:rPr lang="de-DE" altLang="de-DE" sz="2600" smtClean="0"/>
              <a:t>und enden mit </a:t>
            </a:r>
            <a:r>
              <a:rPr lang="de-DE" altLang="de-DE" sz="2600" smtClean="0">
                <a:latin typeface="Courier New" pitchFamily="49" charset="0"/>
              </a:rPr>
              <a:t>*/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3789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4388" y="4716463"/>
            <a:ext cx="8329612" cy="1979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993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FD8A692-C728-42DD-A869-ED4B95F77FC9}" type="slidenum">
              <a:rPr lang="de-DE" altLang="de-DE"/>
              <a:pPr/>
              <a:t>19</a:t>
            </a:fld>
            <a:endParaRPr lang="de-DE" altLang="de-DE"/>
          </a:p>
        </p:txBody>
      </p:sp>
      <p:sp>
        <p:nvSpPr>
          <p:cNvPr id="3994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Javadoc (2)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Javadoc-Kommentare können spezielle Doclet-Tags</a:t>
            </a:r>
            <a:br>
              <a:rPr lang="de-DE" altLang="de-DE" sz="2800" smtClean="0"/>
            </a:br>
            <a:r>
              <a:rPr lang="de-DE" altLang="de-DE" sz="2800" smtClean="0"/>
              <a:t>enthalten.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Doclet-Tags beginnen mit </a:t>
            </a:r>
            <a:r>
              <a:rPr lang="de-DE" altLang="de-DE" sz="2800" smtClean="0">
                <a:latin typeface="Courier New" pitchFamily="49" charset="0"/>
              </a:rPr>
              <a:t>@</a:t>
            </a:r>
            <a:br>
              <a:rPr lang="de-DE" altLang="de-DE" sz="2800" smtClean="0">
                <a:latin typeface="Courier New" pitchFamily="49" charset="0"/>
              </a:rPr>
            </a:br>
            <a:endParaRPr lang="de-DE" altLang="de-DE" sz="2800" smtClean="0">
              <a:latin typeface="Courier New" pitchFamily="49" charset="0"/>
            </a:endParaRP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3994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3600" y="3203575"/>
            <a:ext cx="8820150" cy="1439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994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088" y="4651375"/>
            <a:ext cx="8820150" cy="2224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12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77EEEED-36FA-42E5-ABC0-3109C3933AAC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512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Organisatorisches (1)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Aufbau des 2. Semesters „Einführung in die Software-Entwicklung“: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4 Vorlesungen: Weitere inhaltliche Themen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Javadoc / JARs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Vererbung / Polymorphie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Fehlerbehandlung / Collections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Ein- / Ausgabe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1 Vorlesung: Vorstellung des Hausarbeitsthemas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3 Vorlesungen: Zwischenstandsaufnahmen Hausarbeit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Letzte Vorlesung: Vorstellung der Hausarbeiten</a:t>
            </a: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198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7EC39EB-B906-4050-A2D5-4B6A79474E93}" type="slidenum">
              <a:rPr lang="de-DE" altLang="de-DE"/>
              <a:pPr/>
              <a:t>20</a:t>
            </a:fld>
            <a:endParaRPr lang="de-DE" altLang="de-DE"/>
          </a:p>
        </p:txBody>
      </p:sp>
      <p:sp>
        <p:nvSpPr>
          <p:cNvPr id="4198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Javadoc (3)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Aus dem Javacode kann eine HTML-Dokumentation für Ihre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Klassen generiert werden:</a:t>
            </a: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4199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213" y="2349500"/>
            <a:ext cx="8640762" cy="4491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403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C9E71C9-1E23-4B1D-9B6F-AF4276A5015F}" type="slidenum">
              <a:rPr lang="de-DE" altLang="de-DE"/>
              <a:pPr/>
              <a:t>21</a:t>
            </a:fld>
            <a:endParaRPr lang="de-DE" altLang="de-DE"/>
          </a:p>
        </p:txBody>
      </p:sp>
      <p:sp>
        <p:nvSpPr>
          <p:cNvPr id="4403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Javadoc erzeugen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62341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Rechtsklicken Sie auf Ihr Projekt und wählen Sie den Menüpunkt</a:t>
            </a:r>
            <a:br>
              <a:rPr lang="de-DE" altLang="de-DE" sz="2400" smtClean="0"/>
            </a:br>
            <a:r>
              <a:rPr lang="de-DE" altLang="de-DE" sz="2400" smtClean="0"/>
              <a:t>"Export..." aus. Selektieren Sie dann unter "Java" den Knoten</a:t>
            </a:r>
            <a:br>
              <a:rPr lang="de-DE" altLang="de-DE" sz="2400" smtClean="0"/>
            </a:br>
            <a:r>
              <a:rPr lang="de-DE" altLang="de-DE" sz="2400" smtClean="0"/>
              <a:t>"Javadoc" und klicken Sie auf "Next".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Im folgenden Fenster können Sie die Klassen auswählen, für die</a:t>
            </a:r>
            <a:br>
              <a:rPr lang="de-DE" altLang="de-DE" sz="2400" smtClean="0"/>
            </a:br>
            <a:r>
              <a:rPr lang="de-DE" altLang="de-DE" sz="2400" smtClean="0"/>
              <a:t>die Javadoc generiert werden soll (normalerweise alle).</a:t>
            </a:r>
            <a:br>
              <a:rPr lang="de-DE" altLang="de-DE" sz="2400" smtClean="0"/>
            </a:br>
            <a:r>
              <a:rPr lang="de-DE" altLang="de-DE" sz="24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Außerdem können Sie wählen, ob nur für öffentliche (public)</a:t>
            </a:r>
            <a:br>
              <a:rPr lang="de-DE" altLang="de-DE" sz="2400" smtClean="0"/>
            </a:br>
            <a:r>
              <a:rPr lang="de-DE" altLang="de-DE" sz="2400" smtClean="0"/>
              <a:t>Attribute und Methoden Javadoc generiert werden soll oder auch</a:t>
            </a:r>
            <a:br>
              <a:rPr lang="de-DE" altLang="de-DE" sz="2400" smtClean="0"/>
            </a:br>
            <a:r>
              <a:rPr lang="de-DE" altLang="de-DE" sz="2400" smtClean="0"/>
              <a:t>für nicht-öffentliche (in 3 Abstufungen).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Wählen Sie unter "Use Standard Doclet" bei "Destination" einen Ordner aus, in dem die Javadoc abgelegt werden soll.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Klicken Sie auf "Finish".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608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64CE1FE-790F-41DB-8CBB-DAACC285DAF2}" type="slidenum">
              <a:rPr lang="de-DE" altLang="de-DE"/>
              <a:pPr/>
              <a:t>22</a:t>
            </a:fld>
            <a:endParaRPr lang="de-DE" altLang="de-DE"/>
          </a:p>
        </p:txBody>
      </p:sp>
      <p:sp>
        <p:nvSpPr>
          <p:cNvPr id="4608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Javadoc - Beispiele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Java-Klassen selbst sind selbstverständlich auch mit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Javadoc-Kommentaren kommentiert; die Dokumentation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ist im Internet verfügbar: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http://docs.oracle.com/javase/7/docs/api/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813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EB82076-93DA-47A0-AF1B-D8EA9421C956}" type="slidenum">
              <a:rPr lang="de-DE" altLang="de-DE"/>
              <a:pPr/>
              <a:t>23</a:t>
            </a:fld>
            <a:endParaRPr lang="de-DE" altLang="de-DE"/>
          </a:p>
        </p:txBody>
      </p:sp>
      <p:sp>
        <p:nvSpPr>
          <p:cNvPr id="4813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Anwendungen verteilen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Eine fertige Anwendung besteht ggf. aus sehr vielen</a:t>
            </a:r>
            <a:br>
              <a:rPr lang="de-DE" altLang="de-DE" sz="2800" smtClean="0"/>
            </a:br>
            <a:r>
              <a:rPr lang="de-DE" altLang="de-DE" sz="2800" smtClean="0"/>
              <a:t>zusammengehörigen Klassen.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Sie führen Anwendungen bisher nur über Eclipse aus,</a:t>
            </a:r>
            <a:br>
              <a:rPr lang="de-DE" altLang="de-DE" sz="2800" smtClean="0"/>
            </a:br>
            <a:r>
              <a:rPr lang="de-DE" altLang="de-DE" sz="2800" smtClean="0"/>
              <a:t>für Endanwender ist das jedoch nicht zumutbar.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=&gt; Sie müssen eine Anwendung als geschlossenes</a:t>
            </a:r>
            <a:br>
              <a:rPr lang="de-DE" altLang="de-DE" sz="2800" smtClean="0"/>
            </a:br>
            <a:r>
              <a:rPr lang="de-DE" altLang="de-DE" sz="2800" smtClean="0"/>
              <a:t>Paket ausliefern und wie eine normale Windows-Anwendung starten können.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Lösung: </a:t>
            </a:r>
            <a:r>
              <a:rPr lang="de-DE" altLang="de-DE" sz="2800" b="1" smtClean="0"/>
              <a:t>JARs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017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98911F2-00B1-4466-8298-CBCB7DF2467F}" type="slidenum">
              <a:rPr lang="de-DE" altLang="de-DE"/>
              <a:pPr/>
              <a:t>24</a:t>
            </a:fld>
            <a:endParaRPr lang="de-DE" altLang="de-DE"/>
          </a:p>
        </p:txBody>
      </p:sp>
      <p:sp>
        <p:nvSpPr>
          <p:cNvPr id="5018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Java Archive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6896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"Jar" steht für </a:t>
            </a:r>
            <a:r>
              <a:rPr lang="de-DE" altLang="de-DE" sz="2400" u="sng" smtClean="0"/>
              <a:t>J</a:t>
            </a:r>
            <a:r>
              <a:rPr lang="de-DE" altLang="de-DE" sz="2400" smtClean="0"/>
              <a:t>ava </a:t>
            </a:r>
            <a:r>
              <a:rPr lang="de-DE" altLang="de-DE" sz="2400" u="sng" smtClean="0"/>
              <a:t>Ar</a:t>
            </a:r>
            <a:r>
              <a:rPr lang="de-DE" altLang="de-DE" sz="2400" smtClean="0"/>
              <a:t>chive.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Eine Datei mit der Endung ".jar" ist eigentlich nur eine</a:t>
            </a:r>
            <a:br>
              <a:rPr lang="de-DE" altLang="de-DE" sz="2400" smtClean="0"/>
            </a:br>
            <a:r>
              <a:rPr lang="de-DE" altLang="de-DE" sz="2400" smtClean="0"/>
              <a:t>zip-Datei, die ein Java-Programm enthalten kann (aber</a:t>
            </a:r>
            <a:br>
              <a:rPr lang="de-DE" altLang="de-DE" sz="2400" smtClean="0"/>
            </a:br>
            <a:r>
              <a:rPr lang="de-DE" altLang="de-DE" sz="2400" smtClean="0"/>
              <a:t>nicht muss).</a:t>
            </a:r>
            <a:br>
              <a:rPr lang="de-DE" altLang="de-DE" sz="2400" smtClean="0"/>
            </a:br>
            <a:r>
              <a:rPr lang="de-DE" altLang="de-DE" sz="24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Ein Jar-Archiv enthält: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r>
              <a:rPr lang="de-DE" altLang="de-DE" sz="2400" smtClean="0"/>
              <a:t>alle compilierten Java-Klassen (.class-Dateien),</a:t>
            </a:r>
            <a:br>
              <a:rPr lang="de-DE" altLang="de-DE" sz="2400" smtClean="0"/>
            </a:br>
            <a:r>
              <a:rPr lang="de-DE" altLang="de-DE" sz="2400" smtClean="0"/>
              <a:t>eine sog. Manifest-Datei, die beschreibt,</a:t>
            </a:r>
            <a:br>
              <a:rPr lang="de-DE" altLang="de-DE" sz="2400" smtClean="0"/>
            </a:br>
            <a:r>
              <a:rPr lang="de-DE" altLang="de-DE" sz="2400" smtClean="0"/>
              <a:t>welche Klasse die main-Methode enthält (.mf-Datei),</a:t>
            </a:r>
            <a:br>
              <a:rPr lang="de-DE" altLang="de-DE" sz="2400" smtClean="0"/>
            </a:br>
            <a:r>
              <a:rPr lang="de-DE" altLang="de-DE" sz="2400" smtClean="0"/>
              <a:t>optional den Quellcode (.java-Dateien) und</a:t>
            </a:r>
            <a:br>
              <a:rPr lang="de-DE" altLang="de-DE" sz="2400" smtClean="0"/>
            </a:br>
            <a:r>
              <a:rPr lang="de-DE" altLang="de-DE" sz="2400" smtClean="0"/>
              <a:t>ggf. noch weitere Ressourcen, z. B. Bilder oder</a:t>
            </a:r>
            <a:br>
              <a:rPr lang="de-DE" altLang="de-DE" sz="2400" smtClean="0"/>
            </a:br>
            <a:r>
              <a:rPr lang="de-DE" altLang="de-DE" sz="2400" smtClean="0"/>
              <a:t>Sounds, die in dem Programm verwendet werden.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222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165A5CB-8D19-4236-8C51-31EC4E499E70}" type="slidenum">
              <a:rPr lang="de-DE" altLang="de-DE"/>
              <a:pPr/>
              <a:t>25</a:t>
            </a:fld>
            <a:endParaRPr lang="de-DE" altLang="de-DE"/>
          </a:p>
        </p:txBody>
      </p:sp>
      <p:sp>
        <p:nvSpPr>
          <p:cNvPr id="5222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Ausführen von Java-Archiven (1)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Windows-Rechner identifizieren über die Dateiendung</a:t>
            </a:r>
            <a:br>
              <a:rPr lang="de-DE" altLang="de-DE" sz="2800" smtClean="0"/>
            </a:br>
            <a:r>
              <a:rPr lang="de-DE" altLang="de-DE" sz="2800" smtClean="0"/>
              <a:t>einer Datei, was bei einem Doppelklick passieren soll.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Wenn Java installiert wird, wird Windows so</a:t>
            </a:r>
            <a:br>
              <a:rPr lang="de-DE" altLang="de-DE" sz="2800" smtClean="0"/>
            </a:br>
            <a:r>
              <a:rPr lang="de-DE" altLang="de-DE" sz="2800" smtClean="0"/>
              <a:t>eingerichtet, dass bei einem Doppelklick auf einem Jar</a:t>
            </a:r>
            <a:br>
              <a:rPr lang="de-DE" altLang="de-DE" sz="2800" smtClean="0"/>
            </a:br>
            <a:r>
              <a:rPr lang="de-DE" altLang="de-DE" sz="2800" smtClean="0"/>
              <a:t>die enthaltene Anwendung gestartet wird.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Einige Programme (z. B. Packprogramme) ändern diese Einstellung jedoch.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427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4EF0475-19EA-437E-8A1A-BA060C94D910}" type="slidenum">
              <a:rPr lang="de-DE" altLang="de-DE"/>
              <a:pPr/>
              <a:t>26</a:t>
            </a:fld>
            <a:endParaRPr lang="de-DE" altLang="de-DE"/>
          </a:p>
        </p:txBody>
      </p:sp>
      <p:sp>
        <p:nvSpPr>
          <p:cNvPr id="5427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Ausführen von Java-Archiven (2)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Einfachster Fall: Doppelklick funktioniert.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Alternative: Rechter Klick auf die Datei, und es befindet</a:t>
            </a:r>
            <a:br>
              <a:rPr lang="de-DE" altLang="de-DE" sz="2400" smtClean="0"/>
            </a:br>
            <a:r>
              <a:rPr lang="de-DE" altLang="de-DE" sz="2400" smtClean="0"/>
              <a:t>sich dort ein Eintrag, mit dem Sie das Programm</a:t>
            </a:r>
            <a:br>
              <a:rPr lang="de-DE" altLang="de-DE" sz="2400" smtClean="0"/>
            </a:br>
            <a:r>
              <a:rPr lang="de-DE" altLang="de-DE" sz="2400" smtClean="0"/>
              <a:t>ausführen können.</a:t>
            </a:r>
            <a:br>
              <a:rPr lang="de-DE" altLang="de-DE" sz="2400" smtClean="0"/>
            </a:br>
            <a:r>
              <a:rPr lang="de-DE" altLang="de-DE" sz="24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Sonst: Klicken Sie mit der rechten Maustaste auf das JAR und wählen Sie "Öffnen mit" und klicken Sie dann auf einen entsprechenden Java-Eintrag: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5427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163" y="4860925"/>
            <a:ext cx="8459787" cy="1620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632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D0D4093-85F9-4BDD-B862-C1F42A3DE294}" type="slidenum">
              <a:rPr lang="de-DE" altLang="de-DE"/>
              <a:pPr/>
              <a:t>27</a:t>
            </a:fld>
            <a:endParaRPr lang="de-DE" altLang="de-DE"/>
          </a:p>
        </p:txBody>
      </p:sp>
      <p:sp>
        <p:nvSpPr>
          <p:cNvPr id="5632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Ausführen von Java-Archiven (3)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2562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 Java-Programm muss mit mindestens der Java-Version ausgeführt werden, mit der es compiliert wurde.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Ein- und Ausgaben über die Konsole sind in Windows</a:t>
            </a:r>
            <a:br>
              <a:rPr lang="de-DE" altLang="de-DE" sz="2800" smtClean="0"/>
            </a:br>
            <a:r>
              <a:rPr lang="de-DE" altLang="de-DE" sz="2800" smtClean="0"/>
              <a:t>nur möglich, wenn das Programm auch aus einer</a:t>
            </a:r>
            <a:br>
              <a:rPr lang="de-DE" altLang="de-DE" sz="2800" smtClean="0"/>
            </a:br>
            <a:r>
              <a:rPr lang="de-DE" altLang="de-DE" sz="2800" smtClean="0"/>
              <a:t>Konsole (Dos-Box) heraus gestartet wird. Solche</a:t>
            </a:r>
            <a:br>
              <a:rPr lang="de-DE" altLang="de-DE" sz="2800" smtClean="0"/>
            </a:br>
            <a:r>
              <a:rPr lang="de-DE" altLang="de-DE" sz="2800" smtClean="0"/>
              <a:t>Programme sollten ggf. in Eclipse laufen.</a:t>
            </a:r>
            <a:br>
              <a:rPr lang="de-DE" altLang="de-DE" sz="2800" smtClean="0"/>
            </a:br>
            <a:r>
              <a:rPr lang="de-DE" altLang="de-DE" sz="2800" smtClean="0"/>
              <a:t>(Programme, die in der Konsole laufen, werden heutzutage ohnehin nicht mehr an Endanwender ausgeliefert)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83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E7558F0-E366-42D4-99CC-32337DE879DD}" type="slidenum">
              <a:rPr lang="de-DE" altLang="de-DE"/>
              <a:pPr/>
              <a:t>28</a:t>
            </a:fld>
            <a:endParaRPr lang="de-DE" altLang="de-DE"/>
          </a:p>
        </p:txBody>
      </p:sp>
      <p:sp>
        <p:nvSpPr>
          <p:cNvPr id="583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Anleitung: Jar erstellen (1)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51500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Klicken Sie mit der rechten Maustaste auf ein Projekt</a:t>
            </a:r>
            <a:br>
              <a:rPr lang="de-DE" altLang="de-DE" sz="2800" smtClean="0"/>
            </a:br>
            <a:r>
              <a:rPr lang="de-DE" altLang="de-DE" sz="2800" smtClean="0"/>
              <a:t>und dann auf "Export...", wählen Sie dann "JAR file"</a:t>
            </a:r>
            <a:br>
              <a:rPr lang="de-DE" altLang="de-DE" sz="2800" smtClean="0"/>
            </a:br>
            <a:r>
              <a:rPr lang="de-DE" altLang="de-DE" sz="2800" smtClean="0"/>
              <a:t>aus (unter Punkt "Java") und klicken Sie auf "Next".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Sie können auf der folgenden Seite auswählen, was alles in das Jar gepackt werden soll und wie das Jar heißen soll, das Sie erzeugen wollen. Klicken Sie danach auf "Next".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Einstellungen im folgenden Fenster können Sie vorerst überspringen - klicken Sie auf "Next".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041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398FE79-CA0B-417E-8964-8BD60CA828A6}" type="slidenum">
              <a:rPr lang="de-DE" altLang="de-DE"/>
              <a:pPr/>
              <a:t>29</a:t>
            </a:fld>
            <a:endParaRPr lang="de-DE" altLang="de-DE"/>
          </a:p>
        </p:txBody>
      </p:sp>
      <p:sp>
        <p:nvSpPr>
          <p:cNvPr id="6042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Anleitung: Jar erstellen (2)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499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Im vorliegenden Fenster können Sie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eine Manifest-Datei erzeugen lassen (ggf. auch eine</a:t>
            </a:r>
            <a:br>
              <a:rPr lang="de-DE" altLang="de-DE" sz="2800" smtClean="0"/>
            </a:br>
            <a:r>
              <a:rPr lang="de-DE" altLang="de-DE" sz="2800" smtClean="0"/>
              <a:t>selbstgeschriebene verwenden, was nicht nötig ist),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das Jar gegen Veränderungen schützen (Versiegeln,</a:t>
            </a:r>
            <a:br>
              <a:rPr lang="de-DE" altLang="de-DE" sz="2800" smtClean="0"/>
            </a:br>
            <a:r>
              <a:rPr lang="de-DE" altLang="de-DE" sz="2800" smtClean="0"/>
              <a:t>ist aber nicht besonders sicher) und 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eine Hauptklasse auswählen, d. h. die Klasse mit der</a:t>
            </a:r>
            <a:br>
              <a:rPr lang="de-DE" altLang="de-DE" sz="2800" smtClean="0"/>
            </a:br>
            <a:r>
              <a:rPr lang="de-DE" altLang="de-DE" sz="2800" smtClean="0"/>
              <a:t>main-Methode, die auch ausgeführt werden soll.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Klicken Sie auf "Finish".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0E55EE7-AE64-4ABB-B1C1-A04C9E868308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71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Organisatorisches (2)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Teilen Sie bitte bis spätestens Sonntag,</a:t>
            </a:r>
            <a:br>
              <a:rPr lang="de-DE" altLang="de-DE" sz="2800" dirty="0" smtClean="0"/>
            </a:br>
            <a:r>
              <a:rPr lang="de-DE" altLang="de-DE" sz="2800" dirty="0" smtClean="0"/>
              <a:t>den 15.05.2016, 24 Uhr mit, wie Sie Ihre Gruppen</a:t>
            </a:r>
            <a:br>
              <a:rPr lang="de-DE" altLang="de-DE" sz="2800" dirty="0" smtClean="0"/>
            </a:br>
            <a:r>
              <a:rPr lang="de-DE" altLang="de-DE" sz="2800" dirty="0" smtClean="0"/>
              <a:t>für die Hausarbeit aufteilen.</a:t>
            </a:r>
            <a:br>
              <a:rPr lang="de-DE" altLang="de-DE" sz="2800" dirty="0" smtClean="0"/>
            </a:b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Möglich sind nur Dreier- oder Vierergruppen</a:t>
            </a:r>
            <a:r>
              <a:rPr lang="de-DE" altLang="de-DE" sz="2800" dirty="0"/>
              <a:t>.</a:t>
            </a: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Alle Gruppen haben exakt dieselbe Aufgabe zu bearbeiten</a:t>
            </a:r>
            <a:r>
              <a:rPr lang="de-DE" altLang="de-DE" sz="2800" dirty="0" smtClean="0"/>
              <a:t>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Die Aufgabe ist für 4er-Gruppen dimensioniert.</a:t>
            </a:r>
            <a:r>
              <a:rPr lang="de-DE" altLang="de-DE" sz="2800" dirty="0" smtClean="0"/>
              <a:t/>
            </a:r>
            <a:br>
              <a:rPr lang="de-DE" altLang="de-DE" sz="2800" dirty="0" smtClean="0"/>
            </a:br>
            <a:r>
              <a:rPr lang="de-DE" altLang="de-DE" sz="2800" dirty="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Die Mitteilung erfolgt an die E-Mail des Dozenten (</a:t>
            </a:r>
            <a:r>
              <a:rPr lang="de-DE" altLang="de-DE" sz="2800" dirty="0" smtClean="0">
                <a:hlinkClick r:id="rId3"/>
              </a:rPr>
              <a:t>bjoern.kimminich@nordakademie.de</a:t>
            </a:r>
            <a:r>
              <a:rPr lang="de-DE" altLang="de-DE" sz="2800" dirty="0" smtClean="0"/>
              <a:t>) und enthält die Namen aller Studenten der Gruppe.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246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DA5A1F6-A2B4-48C5-B83C-2BC938F17D43}" type="slidenum">
              <a:rPr lang="de-DE" altLang="de-DE"/>
              <a:pPr/>
              <a:t>30</a:t>
            </a:fld>
            <a:endParaRPr lang="de-DE" altLang="de-DE"/>
          </a:p>
        </p:txBody>
      </p:sp>
      <p:sp>
        <p:nvSpPr>
          <p:cNvPr id="6246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Übung (Teil 5)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892800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Erweitern Sie das "Black Jack"-Programm wie folgt:</a:t>
            </a:r>
            <a:br>
              <a:rPr lang="de-DE" altLang="de-DE" sz="2400" dirty="0" smtClean="0"/>
            </a:br>
            <a:endParaRPr lang="de-DE" altLang="de-DE" sz="24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Erweitern Sie die Klasse </a:t>
            </a:r>
            <a:r>
              <a:rPr lang="de-DE" altLang="de-DE" sz="2400" dirty="0" smtClean="0">
                <a:latin typeface="Courier New" pitchFamily="49" charset="0"/>
                <a:cs typeface="Courier New" pitchFamily="49" charset="0"/>
              </a:rPr>
              <a:t>Kartenhand</a:t>
            </a:r>
            <a:r>
              <a:rPr lang="de-DE" altLang="de-DE" sz="2400" dirty="0" smtClean="0"/>
              <a:t> um eine Methode</a:t>
            </a:r>
            <a:br>
              <a:rPr lang="de-DE" altLang="de-DE" sz="2400" dirty="0" smtClean="0"/>
            </a:br>
            <a:r>
              <a:rPr lang="de-DE" altLang="de-DE" sz="2400" dirty="0" err="1" smtClean="0">
                <a:latin typeface="Courier New" pitchFamily="49" charset="0"/>
                <a:cs typeface="Courier New" pitchFamily="49" charset="0"/>
              </a:rPr>
              <a:t>istSiebenerDrilling</a:t>
            </a:r>
            <a:r>
              <a:rPr lang="de-DE" altLang="de-DE" sz="2400" dirty="0" smtClean="0"/>
              <a:t>, welche </a:t>
            </a:r>
            <a:r>
              <a:rPr lang="de-DE" altLang="de-DE" sz="2400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de-DE" altLang="de-DE" sz="2400" dirty="0" smtClean="0"/>
              <a:t> zurückliefert, wenn die</a:t>
            </a:r>
            <a:br>
              <a:rPr lang="de-DE" altLang="de-DE" sz="2400" dirty="0" smtClean="0"/>
            </a:br>
            <a:r>
              <a:rPr lang="de-DE" altLang="de-DE" sz="2400" dirty="0" smtClean="0"/>
              <a:t>Kartenhand aus nur 3 Karten besteht und alle Karten Siebenen</a:t>
            </a:r>
            <a:br>
              <a:rPr lang="de-DE" altLang="de-DE" sz="2400" dirty="0" smtClean="0"/>
            </a:br>
            <a:r>
              <a:rPr lang="de-DE" altLang="de-DE" sz="2400" dirty="0" smtClean="0"/>
              <a:t>sind.</a:t>
            </a:r>
            <a:br>
              <a:rPr lang="de-DE" altLang="de-DE" sz="2400" dirty="0" smtClean="0"/>
            </a:br>
            <a:endParaRPr lang="de-DE" altLang="de-DE" sz="24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Prüfen Sie in der Klasse </a:t>
            </a:r>
            <a:r>
              <a:rPr lang="de-DE" altLang="de-DE" sz="2400" dirty="0" smtClean="0">
                <a:latin typeface="Courier New" pitchFamily="49" charset="0"/>
                <a:cs typeface="Courier New" pitchFamily="49" charset="0"/>
              </a:rPr>
              <a:t>Start</a:t>
            </a:r>
            <a:r>
              <a:rPr lang="de-DE" altLang="de-DE" sz="2400" dirty="0" smtClean="0"/>
              <a:t> an geeigneter Stelle ab, ob der</a:t>
            </a:r>
            <a:br>
              <a:rPr lang="de-DE" altLang="de-DE" sz="2400" dirty="0" smtClean="0"/>
            </a:br>
            <a:r>
              <a:rPr lang="de-DE" altLang="de-DE" sz="2400" dirty="0" smtClean="0"/>
              <a:t>Spieler einen Siebener-Drilling hat und beenden Sie das Spiel</a:t>
            </a:r>
            <a:br>
              <a:rPr lang="de-DE" altLang="de-DE" sz="2400" dirty="0" smtClean="0"/>
            </a:br>
            <a:r>
              <a:rPr lang="de-DE" altLang="de-DE" sz="2400" dirty="0" err="1" smtClean="0"/>
              <a:t>gegebenfalls</a:t>
            </a:r>
            <a:r>
              <a:rPr lang="de-DE" altLang="de-DE" sz="2400" dirty="0" smtClean="0"/>
              <a:t> mit einer Gewonnen-Nachricht. Erweitern Sie dafür</a:t>
            </a:r>
            <a:br>
              <a:rPr lang="de-DE" altLang="de-DE" sz="2400" dirty="0" smtClean="0"/>
            </a:br>
            <a:r>
              <a:rPr lang="de-DE" altLang="de-DE" sz="2400" dirty="0" smtClean="0"/>
              <a:t>auch die Klasse </a:t>
            </a:r>
            <a:r>
              <a:rPr lang="de-DE" altLang="de-DE" sz="2400" dirty="0" smtClean="0">
                <a:latin typeface="Courier New" pitchFamily="49" charset="0"/>
                <a:cs typeface="Courier New" pitchFamily="49" charset="0"/>
              </a:rPr>
              <a:t>Benutzerinterface</a:t>
            </a:r>
            <a:r>
              <a:rPr lang="de-DE" altLang="de-DE" sz="2400" dirty="0" smtClean="0"/>
              <a:t> um eine entsprechende</a:t>
            </a:r>
            <a:br>
              <a:rPr lang="de-DE" altLang="de-DE" sz="2400" dirty="0" smtClean="0"/>
            </a:br>
            <a:r>
              <a:rPr lang="de-DE" altLang="de-DE" sz="2400" dirty="0" smtClean="0"/>
              <a:t>Methode.</a:t>
            </a:r>
            <a:br>
              <a:rPr lang="de-DE" altLang="de-DE" sz="2400" dirty="0" smtClean="0"/>
            </a:br>
            <a:r>
              <a:rPr lang="de-DE" altLang="de-DE" sz="2400" dirty="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Kommentieren Sie die neuen Methoden und generieren Sie</a:t>
            </a:r>
            <a:br>
              <a:rPr lang="de-DE" altLang="de-DE" sz="2400" dirty="0" smtClean="0"/>
            </a:br>
            <a:r>
              <a:rPr lang="de-DE" altLang="de-DE" sz="2400" dirty="0" smtClean="0"/>
              <a:t>ein </a:t>
            </a:r>
            <a:r>
              <a:rPr lang="de-DE" altLang="de-DE" sz="2400" dirty="0" err="1" smtClean="0"/>
              <a:t>Jar</a:t>
            </a:r>
            <a:r>
              <a:rPr lang="de-DE" altLang="de-DE" sz="2400" dirty="0" smtClean="0"/>
              <a:t>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451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AE16B42-162B-4A8F-8D02-45EA8075A990}" type="slidenum">
              <a:rPr lang="de-DE" altLang="de-DE"/>
              <a:pPr/>
              <a:t>31</a:t>
            </a:fld>
            <a:endParaRPr lang="de-DE" altLang="de-DE"/>
          </a:p>
        </p:txBody>
      </p:sp>
      <p:sp>
        <p:nvSpPr>
          <p:cNvPr id="6451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Übung (Teil 6)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6896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Erweitern Sie die Klasse </a:t>
            </a:r>
            <a:r>
              <a:rPr lang="de-DE" altLang="de-DE" sz="2400" dirty="0" smtClean="0">
                <a:latin typeface="Courier New" pitchFamily="49" charset="0"/>
                <a:cs typeface="Courier New" pitchFamily="49" charset="0"/>
              </a:rPr>
              <a:t>Kartenhand</a:t>
            </a:r>
            <a:r>
              <a:rPr lang="de-DE" altLang="de-DE" sz="2400" dirty="0" smtClean="0"/>
              <a:t> um eine Methode</a:t>
            </a:r>
            <a:br>
              <a:rPr lang="de-DE" altLang="de-DE" sz="2400" dirty="0" smtClean="0"/>
            </a:br>
            <a:r>
              <a:rPr lang="de-DE" altLang="de-DE" sz="2400" dirty="0" err="1" smtClean="0">
                <a:latin typeface="Courier New" pitchFamily="49" charset="0"/>
                <a:cs typeface="Courier New" pitchFamily="49" charset="0"/>
              </a:rPr>
              <a:t>istBlackJack</a:t>
            </a:r>
            <a:r>
              <a:rPr lang="de-DE" altLang="de-DE" sz="2400" dirty="0" smtClean="0"/>
              <a:t>, welche </a:t>
            </a:r>
            <a:r>
              <a:rPr lang="de-DE" altLang="de-DE" sz="2400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de-DE" altLang="de-DE" sz="2400" dirty="0" smtClean="0"/>
              <a:t> zurückliefert, wenn die Kartenhand aus nur 2 Karten besteht und 21 Punkte ergibt.</a:t>
            </a:r>
            <a:br>
              <a:rPr lang="de-DE" altLang="de-DE" sz="2400" dirty="0" smtClean="0"/>
            </a:br>
            <a:endParaRPr lang="de-DE" altLang="de-DE" sz="24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Ergänzen Sie die Methode </a:t>
            </a:r>
            <a:r>
              <a:rPr lang="de-DE" altLang="de-DE" sz="2400" dirty="0" err="1" smtClean="0">
                <a:latin typeface="Courier New" pitchFamily="49" charset="0"/>
                <a:cs typeface="Courier New" pitchFamily="49" charset="0"/>
              </a:rPr>
              <a:t>getTextdarstellung</a:t>
            </a:r>
            <a:r>
              <a:rPr lang="de-DE" altLang="de-DE" sz="2400" dirty="0" smtClean="0"/>
              <a:t> der Kartenhand</a:t>
            </a:r>
            <a:br>
              <a:rPr lang="de-DE" altLang="de-DE" sz="2400" dirty="0" smtClean="0"/>
            </a:br>
            <a:r>
              <a:rPr lang="de-DE" altLang="de-DE" sz="2400" dirty="0" smtClean="0"/>
              <a:t>insoweit, dass bei einem Black Jack am Ende nicht die Punkte</a:t>
            </a:r>
            <a:br>
              <a:rPr lang="de-DE" altLang="de-DE" sz="2400" dirty="0" smtClean="0"/>
            </a:br>
            <a:r>
              <a:rPr lang="de-DE" altLang="de-DE" sz="2400" dirty="0" smtClean="0"/>
              <a:t>angezeigt werden, sondern der Text "Black Jack".</a:t>
            </a:r>
            <a:br>
              <a:rPr lang="de-DE" altLang="de-DE" sz="2400" dirty="0" smtClean="0"/>
            </a:br>
            <a:r>
              <a:rPr lang="de-DE" altLang="de-DE" sz="2400" dirty="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Berücksichtigen Sie zum Ende eines Spieles, dass ein Black</a:t>
            </a:r>
            <a:br>
              <a:rPr lang="de-DE" altLang="de-DE" sz="2400" dirty="0" smtClean="0"/>
            </a:br>
            <a:r>
              <a:rPr lang="de-DE" altLang="de-DE" sz="2400" dirty="0" smtClean="0"/>
              <a:t>Jack gegenüber einem Nicht-Black-Jack gewinnt. Verwenden</a:t>
            </a:r>
            <a:br>
              <a:rPr lang="de-DE" altLang="de-DE" sz="2400" dirty="0" smtClean="0"/>
            </a:br>
            <a:r>
              <a:rPr lang="de-DE" altLang="de-DE" sz="2400" dirty="0" smtClean="0"/>
              <a:t>Sie die unveränderten Methoden </a:t>
            </a:r>
            <a:r>
              <a:rPr lang="de-DE" altLang="de-DE" sz="2400" dirty="0" err="1" smtClean="0">
                <a:latin typeface="Courier New" pitchFamily="49" charset="0"/>
                <a:cs typeface="Courier New" pitchFamily="49" charset="0"/>
              </a:rPr>
              <a:t>verlorenGeberHatMehr</a:t>
            </a:r>
            <a:r>
              <a:rPr lang="de-DE" altLang="de-DE" sz="2400" dirty="0" smtClean="0"/>
              <a:t> und</a:t>
            </a:r>
            <a:br>
              <a:rPr lang="de-DE" altLang="de-DE" sz="2400" dirty="0" smtClean="0"/>
            </a:br>
            <a:r>
              <a:rPr lang="de-DE" altLang="de-DE" sz="2400" dirty="0" err="1" smtClean="0">
                <a:latin typeface="Courier New" pitchFamily="49" charset="0"/>
                <a:cs typeface="Courier New" pitchFamily="49" charset="0"/>
              </a:rPr>
              <a:t>gewonnenGeberHatWeniger</a:t>
            </a:r>
            <a:r>
              <a:rPr lang="de-DE" altLang="de-DE" sz="2400" dirty="0" smtClean="0"/>
              <a:t> der Klasse </a:t>
            </a:r>
            <a:r>
              <a:rPr lang="de-DE" altLang="de-DE" sz="2400" dirty="0" smtClean="0">
                <a:latin typeface="Courier New" pitchFamily="49" charset="0"/>
                <a:cs typeface="Courier New" pitchFamily="49" charset="0"/>
              </a:rPr>
              <a:t>Benutzerinterface</a:t>
            </a:r>
            <a:r>
              <a:rPr lang="de-DE" altLang="de-DE" sz="2400" dirty="0" smtClean="0"/>
              <a:t>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656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1C412FE-6DFC-47C5-BC8E-9E12F3163841}" type="slidenum">
              <a:rPr lang="de-DE" altLang="de-DE"/>
              <a:pPr/>
              <a:t>32</a:t>
            </a:fld>
            <a:endParaRPr lang="de-DE" altLang="de-DE"/>
          </a:p>
        </p:txBody>
      </p:sp>
      <p:sp>
        <p:nvSpPr>
          <p:cNvPr id="6656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Übung (Teil 7)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Vor dem Spiel am Black-Jack-Tisch soll ein Geldeinsatz getätigt</a:t>
            </a:r>
            <a:br>
              <a:rPr lang="de-DE" altLang="de-DE" sz="2400" dirty="0" smtClean="0"/>
            </a:br>
            <a:r>
              <a:rPr lang="de-DE" altLang="de-DE" sz="2400" dirty="0" smtClean="0"/>
              <a:t>werden können. Gültige Einsätze sind 10, 20, 50, 100, 250, 500</a:t>
            </a:r>
            <a:br>
              <a:rPr lang="de-DE" altLang="de-DE" sz="2400" dirty="0" smtClean="0"/>
            </a:br>
            <a:r>
              <a:rPr lang="de-DE" altLang="de-DE" sz="2400" dirty="0" smtClean="0"/>
              <a:t>und 1000 Euro.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Das Spiel soll am Ende ausgeben, </a:t>
            </a:r>
            <a:r>
              <a:rPr lang="de-DE" altLang="de-DE" sz="2400" dirty="0" err="1" smtClean="0"/>
              <a:t>wieviel</a:t>
            </a:r>
            <a:r>
              <a:rPr lang="de-DE" altLang="de-DE" sz="2400" dirty="0" smtClean="0"/>
              <a:t> der Spieler erhält: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000" dirty="0" smtClean="0"/>
              <a:t>Verliert er, erhält er nichts.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000" dirty="0" smtClean="0"/>
              <a:t>Bei Unentschieden erhält er den Einsatz zurück.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000" dirty="0" smtClean="0"/>
              <a:t>Gewinnt der Spieler, erhält er seinen Einsatz zurück plus einen</a:t>
            </a:r>
            <a:br>
              <a:rPr lang="de-DE" altLang="de-DE" sz="2000" dirty="0" smtClean="0"/>
            </a:br>
            <a:r>
              <a:rPr lang="de-DE" altLang="de-DE" sz="2000" dirty="0" smtClean="0"/>
              <a:t>Gewinn in Höhe:</a:t>
            </a:r>
          </a:p>
          <a:p>
            <a:pPr marL="1069975" lvl="2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1600" dirty="0" smtClean="0"/>
              <a:t>des Einsatzes bei einem "normalen" Sieg</a:t>
            </a:r>
          </a:p>
          <a:p>
            <a:pPr marL="1069975" lvl="2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1600" dirty="0" smtClean="0"/>
              <a:t>des 1,5-fachen Einsatzes bei einem Siebener-Drilling sowie</a:t>
            </a:r>
          </a:p>
          <a:p>
            <a:pPr marL="1069975" lvl="2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1600" dirty="0" smtClean="0"/>
              <a:t>des 1,5-fachen Einsatzes bei einem Black Jack.</a:t>
            </a:r>
            <a:br>
              <a:rPr lang="de-DE" altLang="de-DE" sz="1600" dirty="0" smtClean="0"/>
            </a:br>
            <a:endParaRPr lang="de-DE" altLang="de-DE" sz="16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Der Einsatz soll bei jedem Spielschritt ausgegeben werden. </a:t>
            </a:r>
            <a:br>
              <a:rPr lang="de-DE" altLang="de-DE" sz="2400" dirty="0" smtClean="0"/>
            </a:br>
            <a:endParaRPr lang="de-DE" altLang="de-DE" sz="24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065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7B92DD5-8246-44DF-9821-1B091E9EE8C2}" type="slidenum">
              <a:rPr lang="de-DE" altLang="de-DE"/>
              <a:pPr/>
              <a:t>33</a:t>
            </a:fld>
            <a:endParaRPr lang="de-DE" altLang="de-DE"/>
          </a:p>
        </p:txBody>
      </p:sp>
      <p:sp>
        <p:nvSpPr>
          <p:cNvPr id="7066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Übung (Teil 8)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Der Geber erhält die erste Karte zusammen mit den ersten</a:t>
            </a:r>
            <a:br>
              <a:rPr lang="de-DE" altLang="de-DE" sz="2400" dirty="0" smtClean="0"/>
            </a:br>
            <a:r>
              <a:rPr lang="de-DE" altLang="de-DE" sz="2400" dirty="0" smtClean="0"/>
              <a:t>beiden Karten des Spielers. Bei jedem Spielzug sollen nun</a:t>
            </a:r>
            <a:br>
              <a:rPr lang="de-DE" altLang="de-DE" sz="2400" dirty="0" smtClean="0"/>
            </a:br>
            <a:r>
              <a:rPr lang="de-DE" altLang="de-DE" sz="2400" dirty="0" smtClean="0"/>
              <a:t>immer beide Kartenhände ausgegeben werden.</a:t>
            </a:r>
            <a:br>
              <a:rPr lang="de-DE" altLang="de-DE" sz="2400" dirty="0" smtClean="0"/>
            </a:br>
            <a:endParaRPr lang="de-DE" altLang="de-DE" sz="24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Ergänzen Sie die "double-Regel", d.h. bei seinem ersten</a:t>
            </a:r>
            <a:br>
              <a:rPr lang="de-DE" altLang="de-DE" sz="2400" dirty="0" smtClean="0"/>
            </a:br>
            <a:r>
              <a:rPr lang="de-DE" altLang="de-DE" sz="2400" dirty="0" smtClean="0"/>
              <a:t>Spielzug (solange der Spieler noch 2 Karten hat), hat der Spieler</a:t>
            </a:r>
            <a:br>
              <a:rPr lang="de-DE" altLang="de-DE" sz="2400" dirty="0" smtClean="0"/>
            </a:br>
            <a:r>
              <a:rPr lang="de-DE" altLang="de-DE" sz="2400" dirty="0" smtClean="0"/>
              <a:t>zusätzlich die Möglichkeit, seinen Einsatz zu verdoppeln.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270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0164377-8588-4BD4-B67A-AE968FCDBA48}" type="slidenum">
              <a:rPr lang="de-DE" altLang="de-DE"/>
              <a:pPr/>
              <a:t>34</a:t>
            </a:fld>
            <a:endParaRPr lang="de-DE" altLang="de-DE"/>
          </a:p>
        </p:txBody>
      </p:sp>
      <p:sp>
        <p:nvSpPr>
          <p:cNvPr id="7270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Übung (Teil 9)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6008688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Ergänzen Sie die "</a:t>
            </a:r>
            <a:r>
              <a:rPr lang="de-DE" altLang="de-DE" sz="2400" dirty="0" err="1" smtClean="0"/>
              <a:t>insurance</a:t>
            </a:r>
            <a:r>
              <a:rPr lang="de-DE" altLang="de-DE" sz="2400" dirty="0" smtClean="0"/>
              <a:t>-Regel": Wurden die Karten</a:t>
            </a:r>
            <a:br>
              <a:rPr lang="de-DE" altLang="de-DE" sz="2400" dirty="0" smtClean="0"/>
            </a:br>
            <a:r>
              <a:rPr lang="de-DE" altLang="de-DE" sz="2400" dirty="0" smtClean="0"/>
              <a:t>ausgeteilt und hat der Geber ein Ass, so hat der Spieler bei</a:t>
            </a:r>
            <a:br>
              <a:rPr lang="de-DE" altLang="de-DE" sz="2400" dirty="0" smtClean="0"/>
            </a:br>
            <a:r>
              <a:rPr lang="de-DE" altLang="de-DE" sz="2400" dirty="0" smtClean="0"/>
              <a:t>seinem ersten Spielzug die Möglichkeit, eine "Versicherung"</a:t>
            </a:r>
            <a:br>
              <a:rPr lang="de-DE" altLang="de-DE" sz="2400" dirty="0" smtClean="0"/>
            </a:br>
            <a:r>
              <a:rPr lang="de-DE" altLang="de-DE" sz="2400" dirty="0" smtClean="0"/>
              <a:t>abzuschließen.</a:t>
            </a:r>
            <a:br>
              <a:rPr lang="de-DE" altLang="de-DE" sz="2400" dirty="0" smtClean="0"/>
            </a:br>
            <a:endParaRPr lang="de-DE" altLang="de-DE" sz="24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Dies bedeutet, dass er einen zusätzlichen Betrag darauf wetten</a:t>
            </a:r>
            <a:br>
              <a:rPr lang="de-DE" altLang="de-DE" sz="2400" dirty="0" smtClean="0"/>
            </a:br>
            <a:r>
              <a:rPr lang="de-DE" altLang="de-DE" sz="2400" dirty="0" smtClean="0"/>
              <a:t>kann, dass der Geber einen Black Jack erhalten wird. Dieser</a:t>
            </a:r>
            <a:br>
              <a:rPr lang="de-DE" altLang="de-DE" sz="2400" dirty="0" smtClean="0"/>
            </a:br>
            <a:r>
              <a:rPr lang="de-DE" altLang="de-DE" sz="2400" dirty="0" err="1" smtClean="0"/>
              <a:t>insurance</a:t>
            </a:r>
            <a:r>
              <a:rPr lang="de-DE" altLang="de-DE" sz="2400" dirty="0" smtClean="0"/>
              <a:t>-Einsatz wird unabhängig vom restlichen Betrag</a:t>
            </a:r>
            <a:br>
              <a:rPr lang="de-DE" altLang="de-DE" sz="2400" dirty="0" smtClean="0"/>
            </a:br>
            <a:r>
              <a:rPr lang="de-DE" altLang="de-DE" sz="2400" dirty="0" smtClean="0"/>
              <a:t>verwaltet.</a:t>
            </a:r>
            <a:br>
              <a:rPr lang="de-DE" altLang="de-DE" sz="2400" dirty="0" smtClean="0"/>
            </a:br>
            <a:endParaRPr lang="de-DE" altLang="de-DE" sz="24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Hat der Geber zum Ende des Spieles einen Black Jack auf der</a:t>
            </a:r>
            <a:br>
              <a:rPr lang="de-DE" altLang="de-DE" sz="2400" dirty="0" smtClean="0"/>
            </a:br>
            <a:r>
              <a:rPr lang="de-DE" altLang="de-DE" sz="2400" dirty="0" smtClean="0"/>
              <a:t>Hand, erhält der Spieler seinen </a:t>
            </a:r>
            <a:r>
              <a:rPr lang="de-DE" altLang="de-DE" sz="2400" dirty="0" err="1" smtClean="0"/>
              <a:t>insurance</a:t>
            </a:r>
            <a:r>
              <a:rPr lang="de-DE" altLang="de-DE" sz="2400" dirty="0" smtClean="0"/>
              <a:t>-Einsatz zurück plus</a:t>
            </a:r>
            <a:br>
              <a:rPr lang="de-DE" altLang="de-DE" sz="2400" dirty="0" smtClean="0"/>
            </a:br>
            <a:r>
              <a:rPr lang="de-DE" altLang="de-DE" sz="2400" dirty="0" smtClean="0"/>
              <a:t>einen Gewinn in Höhe des doppelten </a:t>
            </a:r>
            <a:r>
              <a:rPr lang="de-DE" altLang="de-DE" sz="2400" dirty="0" err="1" smtClean="0"/>
              <a:t>insurance</a:t>
            </a:r>
            <a:r>
              <a:rPr lang="de-DE" altLang="de-DE" sz="2400" dirty="0" smtClean="0"/>
              <a:t>-Einsatzes.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475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6961AD7-017B-4E2E-9E76-6EBEB919FA8E}" type="slidenum">
              <a:rPr lang="de-DE" altLang="de-DE"/>
              <a:pPr/>
              <a:t>35</a:t>
            </a:fld>
            <a:endParaRPr lang="de-DE" altLang="de-DE"/>
          </a:p>
        </p:txBody>
      </p:sp>
      <p:sp>
        <p:nvSpPr>
          <p:cNvPr id="7475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Übung (Teil 10)</a:t>
            </a:r>
          </a:p>
        </p:txBody>
      </p:sp>
      <p:sp>
        <p:nvSpPr>
          <p:cNvPr id="7475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Das Spiel soll nun nicht nach einer Runde zu Ende sein.</a:t>
            </a:r>
            <a:br>
              <a:rPr lang="de-DE" altLang="de-DE" sz="2400" dirty="0" smtClean="0"/>
            </a:br>
            <a:r>
              <a:rPr lang="de-DE" altLang="de-DE" sz="2400" dirty="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Zu Beginn des Spiels erhält der Spieler ein Budget von 5000</a:t>
            </a:r>
            <a:br>
              <a:rPr lang="de-DE" altLang="de-DE" sz="2400" dirty="0" smtClean="0"/>
            </a:br>
            <a:r>
              <a:rPr lang="de-DE" altLang="de-DE" sz="2400" dirty="0" smtClean="0"/>
              <a:t>Euro, aus welchem die Einsätze bestritten werden müssen und</a:t>
            </a:r>
            <a:br>
              <a:rPr lang="de-DE" altLang="de-DE" sz="2400" dirty="0" smtClean="0"/>
            </a:br>
            <a:r>
              <a:rPr lang="de-DE" altLang="de-DE" sz="2400" dirty="0" smtClean="0"/>
              <a:t>in welches die Gewinne einfließen.</a:t>
            </a:r>
            <a:br>
              <a:rPr lang="de-DE" altLang="de-DE" sz="2400" dirty="0" smtClean="0"/>
            </a:br>
            <a:endParaRPr lang="de-DE" altLang="de-DE" sz="24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Sinkt das Budget unter den Minimum-Einsatz, ist das Spiel</a:t>
            </a:r>
            <a:br>
              <a:rPr lang="de-DE" altLang="de-DE" sz="2400" dirty="0" smtClean="0"/>
            </a:br>
            <a:r>
              <a:rPr lang="de-DE" altLang="de-DE" sz="2400" dirty="0" smtClean="0"/>
              <a:t>verloren.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Solange das nicht der Fall ist, fragt das Programm nach jedem</a:t>
            </a:r>
            <a:br>
              <a:rPr lang="de-DE" altLang="de-DE" sz="2400" dirty="0" smtClean="0"/>
            </a:br>
            <a:r>
              <a:rPr lang="de-DE" altLang="de-DE" sz="2400" dirty="0" smtClean="0"/>
              <a:t>Spiel, ob eine neue Runde gespielt werden soll. Dazu werden</a:t>
            </a:r>
            <a:br>
              <a:rPr lang="de-DE" altLang="de-DE" sz="2400" dirty="0" smtClean="0"/>
            </a:br>
            <a:r>
              <a:rPr lang="de-DE" altLang="de-DE" sz="2400" dirty="0" smtClean="0"/>
              <a:t>die Karten neu gemischt und eine neue Runde beginnt.</a:t>
            </a:r>
            <a:br>
              <a:rPr lang="de-DE" altLang="de-DE" sz="2400" dirty="0" smtClean="0"/>
            </a:br>
            <a:endParaRPr lang="de-DE" altLang="de-DE" sz="24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Das Budget soll bei jedem Spielschritt ebenfalls ausgegeben werden.</a:t>
            </a:r>
            <a:endParaRPr lang="de-DE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921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35A811B-268F-42CD-98F8-EEDC0CCA6401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922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Kapitel 9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anchor="ctr" anchorCtr="1"/>
          <a:lstStyle/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Beispiellösung "Black Jack"</a:t>
            </a:r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Javadoc</a:t>
            </a:r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Jars</a:t>
            </a:r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algn="ctr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Erweiterung von "Black Jack"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126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51F6868-C65D-4919-BC3C-1F103D55CBDC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1126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Wiederholung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51500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Im Foliensatz "Uebungsblock_05-08" wurde die</a:t>
            </a:r>
            <a:br>
              <a:rPr lang="de-DE" altLang="de-DE" sz="2800" dirty="0" smtClean="0"/>
            </a:br>
            <a:r>
              <a:rPr lang="de-DE" altLang="de-DE" sz="2800" dirty="0" smtClean="0"/>
              <a:t>Erstellung eines einfachen Black-Jack-Spiels</a:t>
            </a:r>
            <a:br>
              <a:rPr lang="de-DE" altLang="de-DE" sz="2800" dirty="0" smtClean="0"/>
            </a:br>
            <a:r>
              <a:rPr lang="de-DE" altLang="de-DE" sz="2800" dirty="0" smtClean="0"/>
              <a:t>begonnen.</a:t>
            </a:r>
            <a:br>
              <a:rPr lang="de-DE" altLang="de-DE" sz="2800" dirty="0" smtClean="0"/>
            </a:b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Auf </a:t>
            </a:r>
            <a:r>
              <a:rPr lang="de-DE" altLang="de-DE" sz="2800" dirty="0" err="1" smtClean="0"/>
              <a:t>GitHub</a:t>
            </a:r>
            <a:r>
              <a:rPr lang="de-DE" altLang="de-DE" sz="2800" dirty="0" smtClean="0"/>
              <a:t> finden Sie eine Beispiellösung für Teil 1+2 der Übung: </a:t>
            </a:r>
            <a:r>
              <a:rPr lang="de-DE" altLang="de-DE" sz="2400" dirty="0" smtClean="0">
                <a:hlinkClick r:id="rId3"/>
              </a:rPr>
              <a:t>https://github.com/nordakademie-einfuehrung-java/beispielloesungen/tree/master/Uebungsblock_5_bis_8</a:t>
            </a:r>
            <a:endParaRPr lang="de-DE" altLang="de-DE" sz="24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Wichtig: Viele Problemstellungen können sehr</a:t>
            </a:r>
            <a:br>
              <a:rPr lang="de-DE" altLang="de-DE" sz="2800" dirty="0" smtClean="0"/>
            </a:br>
            <a:r>
              <a:rPr lang="de-DE" altLang="de-DE" sz="2800" dirty="0" smtClean="0"/>
              <a:t>unterschiedlich mit individuellen Vor- und Nachteilen</a:t>
            </a:r>
            <a:br>
              <a:rPr lang="de-DE" altLang="de-DE" sz="2800" dirty="0" smtClean="0"/>
            </a:br>
            <a:r>
              <a:rPr lang="de-DE" altLang="de-DE" sz="2800" dirty="0" smtClean="0"/>
              <a:t>gelöst werden.</a:t>
            </a:r>
            <a:br>
              <a:rPr lang="de-DE" altLang="de-DE" sz="2800" dirty="0" smtClean="0"/>
            </a:br>
            <a:r>
              <a:rPr lang="de-DE" altLang="de-DE" sz="2800" dirty="0" smtClean="0"/>
              <a:t>=&gt; Die Beispiellösung ist eine sehr gute Lösung, aber nicht die einzige sehr gute.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331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CBC08AD-D2B3-4ED7-883A-DF5CB443DDF1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1331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Aus Kapitel 6 zur Objektorientierung (1)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584325"/>
            <a:ext cx="9070975" cy="56499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"Die Welt wird vom Menschen in Objekten</a:t>
            </a:r>
            <a:br>
              <a:rPr lang="de-DE" altLang="de-DE" sz="2800" smtClean="0"/>
            </a:br>
            <a:r>
              <a:rPr lang="de-DE" altLang="de-DE" sz="2800" smtClean="0"/>
              <a:t>wahrgenommen. Diese Objekte werden üblicherweise</a:t>
            </a:r>
            <a:br>
              <a:rPr lang="de-DE" altLang="de-DE" sz="2800" smtClean="0"/>
            </a:br>
            <a:r>
              <a:rPr lang="de-DE" altLang="de-DE" sz="2800" smtClean="0"/>
              <a:t>in der Analysephase eines Programms identifiziert."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"Objektorientierte Programmiersprachen verwenden in</a:t>
            </a:r>
            <a:br>
              <a:rPr lang="de-DE" altLang="de-DE" sz="2800" smtClean="0"/>
            </a:br>
            <a:r>
              <a:rPr lang="de-DE" altLang="de-DE" sz="2800" smtClean="0"/>
              <a:t>der Umsetzung das gleiche Paradigma wie bei der</a:t>
            </a:r>
            <a:br>
              <a:rPr lang="de-DE" altLang="de-DE" sz="2800" smtClean="0"/>
            </a:br>
            <a:r>
              <a:rPr lang="de-DE" altLang="de-DE" sz="2800" smtClean="0"/>
              <a:t>Analyse."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=&gt; Objektorientierte Programmiersprachen verwenden</a:t>
            </a:r>
            <a:br>
              <a:rPr lang="de-DE" altLang="de-DE" sz="2800" smtClean="0"/>
            </a:br>
            <a:r>
              <a:rPr lang="de-DE" altLang="de-DE" sz="2800" smtClean="0"/>
              <a:t>bei der Umsetzung der Programme dieselben</a:t>
            </a:r>
            <a:br>
              <a:rPr lang="de-DE" altLang="de-DE" sz="2800" smtClean="0"/>
            </a:br>
            <a:r>
              <a:rPr lang="de-DE" altLang="de-DE" sz="2800" smtClean="0"/>
              <a:t>Denkstrukturen, indem sie eine Abbildung der Objekte</a:t>
            </a:r>
            <a:br>
              <a:rPr lang="de-DE" altLang="de-DE" sz="2800" smtClean="0"/>
            </a:br>
            <a:r>
              <a:rPr lang="de-DE" altLang="de-DE" sz="2800" smtClean="0"/>
              <a:t>im Programm ermöglichen.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536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2E085DA-44B3-4B34-BD1E-60E0243D418A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1536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Aus Kapitel 6 zur Objektorientierung (2)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"Klassen sind das wichtigste Merkmal objektorientierter</a:t>
            </a:r>
            <a:br>
              <a:rPr lang="de-DE" altLang="de-DE" sz="2800" smtClean="0"/>
            </a:br>
            <a:r>
              <a:rPr lang="de-DE" altLang="de-DE" sz="2800" smtClean="0"/>
              <a:t>Programmiersprachen."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"Eine Klasse definiert einen neuen Typ und beschreibt</a:t>
            </a:r>
            <a:br>
              <a:rPr lang="de-DE" altLang="de-DE" sz="2800" smtClean="0"/>
            </a:br>
            <a:r>
              <a:rPr lang="de-DE" altLang="de-DE" sz="2800" smtClean="0"/>
              <a:t>die Eigenschaften der Objekte und gibt somit den</a:t>
            </a:r>
            <a:br>
              <a:rPr lang="de-DE" altLang="de-DE" sz="2800" smtClean="0"/>
            </a:br>
            <a:r>
              <a:rPr lang="de-DE" altLang="de-DE" sz="2800" smtClean="0"/>
              <a:t>Bauplan für neue Objekte an."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"Jedes Objekt ist ein Exemplar (engl. instance, daher</a:t>
            </a:r>
            <a:br>
              <a:rPr lang="de-DE" altLang="de-DE" sz="2800" smtClean="0"/>
            </a:br>
            <a:r>
              <a:rPr lang="de-DE" altLang="de-DE" sz="2800" smtClean="0"/>
              <a:t>auch 'Instanz' genannt) einer Klasse."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741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B5B64CF-CB86-454F-805E-3729411177CD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1741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Aus Kapitel 6 zur Objektorientierung (3)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51130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"Eine Klasse deklariert im Wesentlichen zwei Dinge: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Attribute (was das Objekt hat) sowie</a:t>
            </a:r>
            <a:br>
              <a:rPr lang="de-DE" altLang="de-DE" sz="2800" smtClean="0"/>
            </a:br>
            <a:r>
              <a:rPr lang="de-DE" altLang="de-DE" sz="2800" smtClean="0"/>
              <a:t>Operationen (was das Objekt kann)."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"Attribute werden in Java durch Variablen</a:t>
            </a:r>
            <a:br>
              <a:rPr lang="de-DE" altLang="de-DE" sz="2800" smtClean="0"/>
            </a:br>
            <a:r>
              <a:rPr lang="de-DE" altLang="de-DE" sz="2800" smtClean="0"/>
              <a:t>implementiert."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"Die Operationen einer Klasse werden durch Methoden (auch 'Funktionen' genannt) abgebildet."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945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3196116-3B41-4150-8872-AB6FDB630A2B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1946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Zu Teil 1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Das Spiel "Black Jack" ist ein Kartenspiel. Die erste Übung besteht darin, 3 Klassen für die wichtigsten "Objekte" des Spiels zu erstellen: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die Spielkarten,</a:t>
            </a:r>
            <a:br>
              <a:rPr lang="de-DE" altLang="de-DE" sz="2800" smtClean="0"/>
            </a:b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den Kartenstapel sowie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die Kartenhände</a:t>
            </a:r>
            <a:r>
              <a:rPr lang="de-DE" altLang="de-DE" smtClean="0"/>
              <a:t>.</a:t>
            </a:r>
          </a:p>
          <a:p>
            <a:pPr marL="0" indent="0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2D2DB9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NAK01</Template>
  <TotalTime>0</TotalTime>
  <Words>822</Words>
  <Application>Microsoft Office PowerPoint</Application>
  <PresentationFormat>Benutzerdefiniert</PresentationFormat>
  <Paragraphs>282</Paragraphs>
  <Slides>35</Slides>
  <Notes>35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36" baseType="lpstr">
      <vt:lpstr>Office Theme</vt:lpstr>
      <vt:lpstr> </vt:lpstr>
      <vt:lpstr>Organisatorisches (1)</vt:lpstr>
      <vt:lpstr>Organisatorisches (2)</vt:lpstr>
      <vt:lpstr>Kapitel 9</vt:lpstr>
      <vt:lpstr>Wiederholung</vt:lpstr>
      <vt:lpstr>Aus Kapitel 6 zur Objektorientierung (1)</vt:lpstr>
      <vt:lpstr>Aus Kapitel 6 zur Objektorientierung (2)</vt:lpstr>
      <vt:lpstr>Aus Kapitel 6 zur Objektorientierung (3)</vt:lpstr>
      <vt:lpstr>Zu Teil 1</vt:lpstr>
      <vt:lpstr>Spielkarte (1)</vt:lpstr>
      <vt:lpstr>Spielkarte (2)</vt:lpstr>
      <vt:lpstr>Kartenstapel (1)</vt:lpstr>
      <vt:lpstr>Kartenstapel (2)</vt:lpstr>
      <vt:lpstr>Kartenhand</vt:lpstr>
      <vt:lpstr>Zu Teil 2 (1)</vt:lpstr>
      <vt:lpstr>Zu Teil 2 (2)</vt:lpstr>
      <vt:lpstr>Zu Teil 2 (3)</vt:lpstr>
      <vt:lpstr>Javadoc (1)</vt:lpstr>
      <vt:lpstr>Javadoc (2)</vt:lpstr>
      <vt:lpstr>Javadoc (3)</vt:lpstr>
      <vt:lpstr>Javadoc erzeugen</vt:lpstr>
      <vt:lpstr>Javadoc - Beispiele</vt:lpstr>
      <vt:lpstr>Anwendungen verteilen</vt:lpstr>
      <vt:lpstr>Java Archive</vt:lpstr>
      <vt:lpstr>Ausführen von Java-Archiven (1)</vt:lpstr>
      <vt:lpstr>Ausführen von Java-Archiven (2)</vt:lpstr>
      <vt:lpstr>Ausführen von Java-Archiven (3)</vt:lpstr>
      <vt:lpstr>Anleitung: Jar erstellen (1)</vt:lpstr>
      <vt:lpstr>Anleitung: Jar erstellen (2)</vt:lpstr>
      <vt:lpstr>Übung (Teil 5)</vt:lpstr>
      <vt:lpstr>Übung (Teil 6)</vt:lpstr>
      <vt:lpstr>Übung (Teil 7)</vt:lpstr>
      <vt:lpstr>Übung (Teil 8)</vt:lpstr>
      <vt:lpstr>Übung (Teil 9)</vt:lpstr>
      <vt:lpstr>Übung (Teil 10)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NAK01</dc:title>
  <dc:creator>Kimminich, Bjoern / Kuehne + Nagel / Ham GI-PK</dc:creator>
  <cp:lastModifiedBy>bjoern.kimminich</cp:lastModifiedBy>
  <cp:revision>297</cp:revision>
  <cp:lastPrinted>2011-10-12T18:45:03Z</cp:lastPrinted>
  <dcterms:created xsi:type="dcterms:W3CDTF">2011-10-12T18:23:47Z</dcterms:created>
  <dcterms:modified xsi:type="dcterms:W3CDTF">2016-03-11T13:54:30Z</dcterms:modified>
</cp:coreProperties>
</file>